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698" r:id="rId3"/>
    <p:sldId id="703" r:id="rId4"/>
    <p:sldId id="719" r:id="rId5"/>
    <p:sldId id="718" r:id="rId6"/>
    <p:sldId id="699" r:id="rId7"/>
    <p:sldId id="657" r:id="rId8"/>
    <p:sldId id="689" r:id="rId9"/>
    <p:sldId id="281" r:id="rId10"/>
    <p:sldId id="707" r:id="rId11"/>
    <p:sldId id="712" r:id="rId12"/>
    <p:sldId id="714" r:id="rId13"/>
    <p:sldId id="711" r:id="rId14"/>
    <p:sldId id="708" r:id="rId15"/>
    <p:sldId id="713" r:id="rId16"/>
    <p:sldId id="717" r:id="rId17"/>
    <p:sldId id="702" r:id="rId18"/>
    <p:sldId id="704" r:id="rId19"/>
    <p:sldId id="705" r:id="rId20"/>
    <p:sldId id="709" r:id="rId21"/>
    <p:sldId id="715" r:id="rId22"/>
    <p:sldId id="716" r:id="rId23"/>
    <p:sldId id="710" r:id="rId24"/>
    <p:sldId id="266" r:id="rId25"/>
    <p:sldId id="720" r:id="rId26"/>
    <p:sldId id="721" r:id="rId27"/>
    <p:sldId id="722" r:id="rId28"/>
    <p:sldId id="604" r:id="rId29"/>
    <p:sldId id="653" r:id="rId30"/>
    <p:sldId id="723" r:id="rId31"/>
    <p:sldId id="724" r:id="rId32"/>
    <p:sldId id="311" r:id="rId33"/>
    <p:sldId id="312" r:id="rId34"/>
    <p:sldId id="313" r:id="rId35"/>
    <p:sldId id="288" r:id="rId36"/>
    <p:sldId id="725" r:id="rId37"/>
    <p:sldId id="289" r:id="rId38"/>
    <p:sldId id="315" r:id="rId39"/>
    <p:sldId id="726" r:id="rId40"/>
    <p:sldId id="561" r:id="rId41"/>
    <p:sldId id="290" r:id="rId42"/>
    <p:sldId id="560" r:id="rId43"/>
    <p:sldId id="536" r:id="rId44"/>
    <p:sldId id="316" r:id="rId45"/>
    <p:sldId id="566" r:id="rId46"/>
    <p:sldId id="308" r:id="rId47"/>
    <p:sldId id="565" r:id="rId48"/>
    <p:sldId id="564" r:id="rId49"/>
    <p:sldId id="562" r:id="rId50"/>
    <p:sldId id="563" r:id="rId51"/>
    <p:sldId id="567" r:id="rId52"/>
    <p:sldId id="569" r:id="rId53"/>
    <p:sldId id="570" r:id="rId54"/>
    <p:sldId id="571" r:id="rId55"/>
    <p:sldId id="572" r:id="rId56"/>
    <p:sldId id="573" r:id="rId57"/>
    <p:sldId id="576" r:id="rId58"/>
    <p:sldId id="574" r:id="rId59"/>
    <p:sldId id="575" r:id="rId60"/>
    <p:sldId id="577" r:id="rId61"/>
    <p:sldId id="578" r:id="rId62"/>
    <p:sldId id="579" r:id="rId63"/>
    <p:sldId id="580" r:id="rId64"/>
    <p:sldId id="581" r:id="rId65"/>
    <p:sldId id="583" r:id="rId66"/>
    <p:sldId id="582" r:id="rId67"/>
    <p:sldId id="584" r:id="rId68"/>
    <p:sldId id="585" r:id="rId69"/>
    <p:sldId id="586" r:id="rId70"/>
    <p:sldId id="587" r:id="rId71"/>
    <p:sldId id="727" r:id="rId72"/>
    <p:sldId id="588" r:id="rId73"/>
    <p:sldId id="589" r:id="rId74"/>
    <p:sldId id="591" r:id="rId75"/>
    <p:sldId id="592" r:id="rId76"/>
    <p:sldId id="593" r:id="rId77"/>
    <p:sldId id="594" r:id="rId78"/>
    <p:sldId id="595" r:id="rId79"/>
    <p:sldId id="608" r:id="rId80"/>
    <p:sldId id="616" r:id="rId81"/>
    <p:sldId id="637" r:id="rId82"/>
    <p:sldId id="624" r:id="rId83"/>
    <p:sldId id="625" r:id="rId84"/>
    <p:sldId id="662" r:id="rId85"/>
    <p:sldId id="663" r:id="rId86"/>
    <p:sldId id="664" r:id="rId87"/>
    <p:sldId id="687" r:id="rId88"/>
    <p:sldId id="665" r:id="rId89"/>
    <p:sldId id="666" r:id="rId90"/>
    <p:sldId id="667" r:id="rId91"/>
    <p:sldId id="668" r:id="rId92"/>
    <p:sldId id="686" r:id="rId93"/>
    <p:sldId id="635" r:id="rId94"/>
    <p:sldId id="606" r:id="rId95"/>
    <p:sldId id="607" r:id="rId96"/>
    <p:sldId id="610" r:id="rId97"/>
    <p:sldId id="605" r:id="rId98"/>
    <p:sldId id="611" r:id="rId99"/>
    <p:sldId id="612" r:id="rId100"/>
    <p:sldId id="613" r:id="rId101"/>
    <p:sldId id="614" r:id="rId102"/>
    <p:sldId id="615" r:id="rId103"/>
    <p:sldId id="640" r:id="rId104"/>
    <p:sldId id="672" r:id="rId105"/>
    <p:sldId id="669" r:id="rId106"/>
    <p:sldId id="670" r:id="rId107"/>
    <p:sldId id="671" r:id="rId108"/>
    <p:sldId id="673" r:id="rId109"/>
    <p:sldId id="674" r:id="rId110"/>
    <p:sldId id="675" r:id="rId111"/>
    <p:sldId id="661" r:id="rId112"/>
    <p:sldId id="676" r:id="rId113"/>
    <p:sldId id="677" r:id="rId114"/>
    <p:sldId id="700" r:id="rId115"/>
    <p:sldId id="706" r:id="rId116"/>
    <p:sldId id="701" r:id="rId117"/>
    <p:sldId id="694" r:id="rId118"/>
    <p:sldId id="691" r:id="rId119"/>
    <p:sldId id="692" r:id="rId120"/>
    <p:sldId id="696" r:id="rId121"/>
    <p:sldId id="693" r:id="rId122"/>
    <p:sldId id="697" r:id="rId123"/>
    <p:sldId id="690" r:id="rId124"/>
    <p:sldId id="659" r:id="rId125"/>
    <p:sldId id="660" r:id="rId126"/>
    <p:sldId id="681" r:id="rId127"/>
    <p:sldId id="678" r:id="rId128"/>
    <p:sldId id="679" r:id="rId129"/>
    <p:sldId id="680" r:id="rId130"/>
    <p:sldId id="682" r:id="rId131"/>
    <p:sldId id="683" r:id="rId132"/>
    <p:sldId id="684" r:id="rId133"/>
    <p:sldId id="685" r:id="rId134"/>
    <p:sldId id="688" r:id="rId135"/>
    <p:sldId id="658" r:id="rId136"/>
    <p:sldId id="602" r:id="rId137"/>
    <p:sldId id="656" r:id="rId138"/>
    <p:sldId id="600" r:id="rId139"/>
    <p:sldId id="599" r:id="rId140"/>
    <p:sldId id="601" r:id="rId141"/>
    <p:sldId id="626" r:id="rId142"/>
    <p:sldId id="627" r:id="rId143"/>
    <p:sldId id="628" r:id="rId144"/>
    <p:sldId id="629" r:id="rId145"/>
    <p:sldId id="630" r:id="rId146"/>
    <p:sldId id="631" r:id="rId147"/>
    <p:sldId id="623" r:id="rId148"/>
    <p:sldId id="617" r:id="rId149"/>
    <p:sldId id="632" r:id="rId150"/>
    <p:sldId id="638" r:id="rId151"/>
    <p:sldId id="609" r:id="rId152"/>
    <p:sldId id="618" r:id="rId153"/>
    <p:sldId id="620" r:id="rId154"/>
    <p:sldId id="619" r:id="rId155"/>
    <p:sldId id="634" r:id="rId156"/>
    <p:sldId id="621" r:id="rId157"/>
    <p:sldId id="639" r:id="rId158"/>
    <p:sldId id="654" r:id="rId159"/>
    <p:sldId id="655" r:id="rId160"/>
    <p:sldId id="636" r:id="rId161"/>
    <p:sldId id="603" r:id="rId162"/>
    <p:sldId id="307" r:id="rId163"/>
    <p:sldId id="596" r:id="rId164"/>
    <p:sldId id="597" r:id="rId165"/>
    <p:sldId id="598" r:id="rId166"/>
    <p:sldId id="568" r:id="rId167"/>
    <p:sldId id="282" r:id="rId168"/>
    <p:sldId id="262" r:id="rId169"/>
    <p:sldId id="261" r:id="rId170"/>
    <p:sldId id="310" r:id="rId171"/>
    <p:sldId id="309" r:id="rId172"/>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56"/>
    <p:restoredTop sz="96170"/>
  </p:normalViewPr>
  <p:slideViewPr>
    <p:cSldViewPr snapToGrid="0">
      <p:cViewPr>
        <p:scale>
          <a:sx n="97" d="100"/>
          <a:sy n="97" d="100"/>
        </p:scale>
        <p:origin x="392" y="504"/>
      </p:cViewPr>
      <p:guideLst/>
    </p:cSldViewPr>
  </p:slideViewPr>
  <p:notesTextViewPr>
    <p:cViewPr>
      <p:scale>
        <a:sx n="1" d="1"/>
        <a:sy n="1" d="1"/>
      </p:scale>
      <p:origin x="0" y="0"/>
    </p:cViewPr>
  </p:notesTextViewPr>
  <p:sorterViewPr>
    <p:cViewPr>
      <p:scale>
        <a:sx n="78" d="100"/>
        <a:sy n="78"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_rels/data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6E609-5AE6-4A18-AD61-992EBB63E14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BACBDA7-FE69-4065-BF86-A88F63A5F8C2}">
      <dgm:prSet/>
      <dgm:spPr/>
      <dgm:t>
        <a:bodyPr/>
        <a:lstStyle/>
        <a:p>
          <a:r>
            <a:rPr lang="en-BE"/>
            <a:t>EQF-SADCQF comparison: objectives, value-added.</a:t>
          </a:r>
          <a:endParaRPr lang="en-US"/>
        </a:p>
      </dgm:t>
    </dgm:pt>
    <dgm:pt modelId="{7C5D9D98-73C7-404A-B966-CDD2694F46E5}" type="parTrans" cxnId="{4CD72227-D47A-407A-A2CE-439CE0762807}">
      <dgm:prSet/>
      <dgm:spPr/>
      <dgm:t>
        <a:bodyPr/>
        <a:lstStyle/>
        <a:p>
          <a:endParaRPr lang="en-US"/>
        </a:p>
      </dgm:t>
    </dgm:pt>
    <dgm:pt modelId="{D2275BF8-C9B8-4338-B511-A3B99C00D6EB}" type="sibTrans" cxnId="{4CD72227-D47A-407A-A2CE-439CE0762807}">
      <dgm:prSet/>
      <dgm:spPr/>
      <dgm:t>
        <a:bodyPr/>
        <a:lstStyle/>
        <a:p>
          <a:endParaRPr lang="en-US"/>
        </a:p>
      </dgm:t>
    </dgm:pt>
    <dgm:pt modelId="{025DF846-05C5-4F76-926B-1B1115AA00A4}">
      <dgm:prSet/>
      <dgm:spPr/>
      <dgm:t>
        <a:bodyPr/>
        <a:lstStyle/>
        <a:p>
          <a:r>
            <a:rPr lang="en-BE"/>
            <a:t>Process: Methodology. Topics</a:t>
          </a:r>
          <a:endParaRPr lang="en-US"/>
        </a:p>
      </dgm:t>
    </dgm:pt>
    <dgm:pt modelId="{91E3334A-9AE4-4127-BD79-CE78204A969B}" type="parTrans" cxnId="{775EE834-BCEB-4BF5-BE9A-7C6BDA4277D3}">
      <dgm:prSet/>
      <dgm:spPr/>
      <dgm:t>
        <a:bodyPr/>
        <a:lstStyle/>
        <a:p>
          <a:endParaRPr lang="en-US"/>
        </a:p>
      </dgm:t>
    </dgm:pt>
    <dgm:pt modelId="{DAA5A7F6-9297-4BF9-A275-E72AD0A67A13}" type="sibTrans" cxnId="{775EE834-BCEB-4BF5-BE9A-7C6BDA4277D3}">
      <dgm:prSet/>
      <dgm:spPr/>
      <dgm:t>
        <a:bodyPr/>
        <a:lstStyle/>
        <a:p>
          <a:endParaRPr lang="en-US"/>
        </a:p>
      </dgm:t>
    </dgm:pt>
    <dgm:pt modelId="{FA57EE02-11A8-4101-A367-77E99BB329F5}">
      <dgm:prSet/>
      <dgm:spPr/>
      <dgm:t>
        <a:bodyPr/>
        <a:lstStyle/>
        <a:p>
          <a:r>
            <a:rPr lang="en-BE"/>
            <a:t>Comparison report.</a:t>
          </a:r>
          <a:endParaRPr lang="en-US"/>
        </a:p>
      </dgm:t>
    </dgm:pt>
    <dgm:pt modelId="{094BC13A-2374-49A0-8D84-0E7CAC502E29}" type="parTrans" cxnId="{82985E91-DAB6-4DA4-BA88-5B961B58C1E2}">
      <dgm:prSet/>
      <dgm:spPr/>
      <dgm:t>
        <a:bodyPr/>
        <a:lstStyle/>
        <a:p>
          <a:endParaRPr lang="en-US"/>
        </a:p>
      </dgm:t>
    </dgm:pt>
    <dgm:pt modelId="{5AC0A673-F229-40C1-AC5E-E0CA93B8405C}" type="sibTrans" cxnId="{82985E91-DAB6-4DA4-BA88-5B961B58C1E2}">
      <dgm:prSet/>
      <dgm:spPr/>
      <dgm:t>
        <a:bodyPr/>
        <a:lstStyle/>
        <a:p>
          <a:endParaRPr lang="en-US"/>
        </a:p>
      </dgm:t>
    </dgm:pt>
    <dgm:pt modelId="{3871FB9D-EB89-4341-9144-CD235F29D914}">
      <dgm:prSet/>
      <dgm:spPr/>
      <dgm:t>
        <a:bodyPr/>
        <a:lstStyle/>
        <a:p>
          <a:r>
            <a:rPr lang="en-BE"/>
            <a:t>Results of the comparison.</a:t>
          </a:r>
          <a:endParaRPr lang="en-US"/>
        </a:p>
      </dgm:t>
    </dgm:pt>
    <dgm:pt modelId="{4F93B3AC-A32F-46B0-99E0-5B2978294E26}" type="parTrans" cxnId="{C9BBA913-B1A8-4588-AF33-FE5D2554A894}">
      <dgm:prSet/>
      <dgm:spPr/>
      <dgm:t>
        <a:bodyPr/>
        <a:lstStyle/>
        <a:p>
          <a:endParaRPr lang="en-US"/>
        </a:p>
      </dgm:t>
    </dgm:pt>
    <dgm:pt modelId="{78A6AA68-60B6-4487-9056-A8C4935F62D3}" type="sibTrans" cxnId="{C9BBA913-B1A8-4588-AF33-FE5D2554A894}">
      <dgm:prSet/>
      <dgm:spPr/>
      <dgm:t>
        <a:bodyPr/>
        <a:lstStyle/>
        <a:p>
          <a:endParaRPr lang="en-US"/>
        </a:p>
      </dgm:t>
    </dgm:pt>
    <dgm:pt modelId="{C771D19E-D081-284C-83B1-4EB4F62BE13B}" type="pres">
      <dgm:prSet presAssocID="{26B6E609-5AE6-4A18-AD61-992EBB63E14C}" presName="linear" presStyleCnt="0">
        <dgm:presLayoutVars>
          <dgm:animLvl val="lvl"/>
          <dgm:resizeHandles val="exact"/>
        </dgm:presLayoutVars>
      </dgm:prSet>
      <dgm:spPr/>
    </dgm:pt>
    <dgm:pt modelId="{E31641EE-7C23-C049-BCB1-E7C3070A282A}" type="pres">
      <dgm:prSet presAssocID="{4BACBDA7-FE69-4065-BF86-A88F63A5F8C2}" presName="parentText" presStyleLbl="node1" presStyleIdx="0" presStyleCnt="4">
        <dgm:presLayoutVars>
          <dgm:chMax val="0"/>
          <dgm:bulletEnabled val="1"/>
        </dgm:presLayoutVars>
      </dgm:prSet>
      <dgm:spPr/>
    </dgm:pt>
    <dgm:pt modelId="{2A722A2F-9878-E240-AB0B-74F51E4A2787}" type="pres">
      <dgm:prSet presAssocID="{D2275BF8-C9B8-4338-B511-A3B99C00D6EB}" presName="spacer" presStyleCnt="0"/>
      <dgm:spPr/>
    </dgm:pt>
    <dgm:pt modelId="{07BC17E2-C137-F642-BC7C-94E11271839E}" type="pres">
      <dgm:prSet presAssocID="{025DF846-05C5-4F76-926B-1B1115AA00A4}" presName="parentText" presStyleLbl="node1" presStyleIdx="1" presStyleCnt="4">
        <dgm:presLayoutVars>
          <dgm:chMax val="0"/>
          <dgm:bulletEnabled val="1"/>
        </dgm:presLayoutVars>
      </dgm:prSet>
      <dgm:spPr/>
    </dgm:pt>
    <dgm:pt modelId="{E50C2209-14E5-3D43-AFCD-F3F557DC7CD5}" type="pres">
      <dgm:prSet presAssocID="{DAA5A7F6-9297-4BF9-A275-E72AD0A67A13}" presName="spacer" presStyleCnt="0"/>
      <dgm:spPr/>
    </dgm:pt>
    <dgm:pt modelId="{48DF5DA0-1B08-A54B-8BFF-5002650D9748}" type="pres">
      <dgm:prSet presAssocID="{FA57EE02-11A8-4101-A367-77E99BB329F5}" presName="parentText" presStyleLbl="node1" presStyleIdx="2" presStyleCnt="4">
        <dgm:presLayoutVars>
          <dgm:chMax val="0"/>
          <dgm:bulletEnabled val="1"/>
        </dgm:presLayoutVars>
      </dgm:prSet>
      <dgm:spPr/>
    </dgm:pt>
    <dgm:pt modelId="{BB550B5C-3643-F24A-BAC8-CB007C99B2B2}" type="pres">
      <dgm:prSet presAssocID="{5AC0A673-F229-40C1-AC5E-E0CA93B8405C}" presName="spacer" presStyleCnt="0"/>
      <dgm:spPr/>
    </dgm:pt>
    <dgm:pt modelId="{1382B9CF-EA2A-5D44-8047-4B0BE327902D}" type="pres">
      <dgm:prSet presAssocID="{3871FB9D-EB89-4341-9144-CD235F29D914}" presName="parentText" presStyleLbl="node1" presStyleIdx="3" presStyleCnt="4">
        <dgm:presLayoutVars>
          <dgm:chMax val="0"/>
          <dgm:bulletEnabled val="1"/>
        </dgm:presLayoutVars>
      </dgm:prSet>
      <dgm:spPr/>
    </dgm:pt>
  </dgm:ptLst>
  <dgm:cxnLst>
    <dgm:cxn modelId="{C9BBA913-B1A8-4588-AF33-FE5D2554A894}" srcId="{26B6E609-5AE6-4A18-AD61-992EBB63E14C}" destId="{3871FB9D-EB89-4341-9144-CD235F29D914}" srcOrd="3" destOrd="0" parTransId="{4F93B3AC-A32F-46B0-99E0-5B2978294E26}" sibTransId="{78A6AA68-60B6-4487-9056-A8C4935F62D3}"/>
    <dgm:cxn modelId="{4CD72227-D47A-407A-A2CE-439CE0762807}" srcId="{26B6E609-5AE6-4A18-AD61-992EBB63E14C}" destId="{4BACBDA7-FE69-4065-BF86-A88F63A5F8C2}" srcOrd="0" destOrd="0" parTransId="{7C5D9D98-73C7-404A-B966-CDD2694F46E5}" sibTransId="{D2275BF8-C9B8-4338-B511-A3B99C00D6EB}"/>
    <dgm:cxn modelId="{0F69102C-DFA5-6242-AD40-9430967CD25D}" type="presOf" srcId="{025DF846-05C5-4F76-926B-1B1115AA00A4}" destId="{07BC17E2-C137-F642-BC7C-94E11271839E}" srcOrd="0" destOrd="0" presId="urn:microsoft.com/office/officeart/2005/8/layout/vList2"/>
    <dgm:cxn modelId="{775EE834-BCEB-4BF5-BE9A-7C6BDA4277D3}" srcId="{26B6E609-5AE6-4A18-AD61-992EBB63E14C}" destId="{025DF846-05C5-4F76-926B-1B1115AA00A4}" srcOrd="1" destOrd="0" parTransId="{91E3334A-9AE4-4127-BD79-CE78204A969B}" sibTransId="{DAA5A7F6-9297-4BF9-A275-E72AD0A67A13}"/>
    <dgm:cxn modelId="{3B13A360-2B45-B84A-881F-626FCBAB4E42}" type="presOf" srcId="{4BACBDA7-FE69-4065-BF86-A88F63A5F8C2}" destId="{E31641EE-7C23-C049-BCB1-E7C3070A282A}" srcOrd="0" destOrd="0" presId="urn:microsoft.com/office/officeart/2005/8/layout/vList2"/>
    <dgm:cxn modelId="{82985E91-DAB6-4DA4-BA88-5B961B58C1E2}" srcId="{26B6E609-5AE6-4A18-AD61-992EBB63E14C}" destId="{FA57EE02-11A8-4101-A367-77E99BB329F5}" srcOrd="2" destOrd="0" parTransId="{094BC13A-2374-49A0-8D84-0E7CAC502E29}" sibTransId="{5AC0A673-F229-40C1-AC5E-E0CA93B8405C}"/>
    <dgm:cxn modelId="{751934B9-4D4D-4343-90F3-E3DEE6DDFB74}" type="presOf" srcId="{26B6E609-5AE6-4A18-AD61-992EBB63E14C}" destId="{C771D19E-D081-284C-83B1-4EB4F62BE13B}" srcOrd="0" destOrd="0" presId="urn:microsoft.com/office/officeart/2005/8/layout/vList2"/>
    <dgm:cxn modelId="{63760CDD-A83A-364E-89CB-DB1C1507C0D1}" type="presOf" srcId="{FA57EE02-11A8-4101-A367-77E99BB329F5}" destId="{48DF5DA0-1B08-A54B-8BFF-5002650D9748}" srcOrd="0" destOrd="0" presId="urn:microsoft.com/office/officeart/2005/8/layout/vList2"/>
    <dgm:cxn modelId="{511EC4F2-0464-AC49-BAA0-AF01DA56AFC3}" type="presOf" srcId="{3871FB9D-EB89-4341-9144-CD235F29D914}" destId="{1382B9CF-EA2A-5D44-8047-4B0BE327902D}" srcOrd="0" destOrd="0" presId="urn:microsoft.com/office/officeart/2005/8/layout/vList2"/>
    <dgm:cxn modelId="{829756F7-5D64-D544-A5D5-F75CC0D3AEA3}" type="presParOf" srcId="{C771D19E-D081-284C-83B1-4EB4F62BE13B}" destId="{E31641EE-7C23-C049-BCB1-E7C3070A282A}" srcOrd="0" destOrd="0" presId="urn:microsoft.com/office/officeart/2005/8/layout/vList2"/>
    <dgm:cxn modelId="{15B0C71F-250A-9A45-84E2-BE379E84F68F}" type="presParOf" srcId="{C771D19E-D081-284C-83B1-4EB4F62BE13B}" destId="{2A722A2F-9878-E240-AB0B-74F51E4A2787}" srcOrd="1" destOrd="0" presId="urn:microsoft.com/office/officeart/2005/8/layout/vList2"/>
    <dgm:cxn modelId="{88D4D9A2-6031-AE4C-AC7C-38AAC63E7F58}" type="presParOf" srcId="{C771D19E-D081-284C-83B1-4EB4F62BE13B}" destId="{07BC17E2-C137-F642-BC7C-94E11271839E}" srcOrd="2" destOrd="0" presId="urn:microsoft.com/office/officeart/2005/8/layout/vList2"/>
    <dgm:cxn modelId="{925CE248-390C-A841-8BD5-28C1C7EF1D3F}" type="presParOf" srcId="{C771D19E-D081-284C-83B1-4EB4F62BE13B}" destId="{E50C2209-14E5-3D43-AFCD-F3F557DC7CD5}" srcOrd="3" destOrd="0" presId="urn:microsoft.com/office/officeart/2005/8/layout/vList2"/>
    <dgm:cxn modelId="{E3B49639-2AD4-6F48-8D3E-C51CABC2EFB9}" type="presParOf" srcId="{C771D19E-D081-284C-83B1-4EB4F62BE13B}" destId="{48DF5DA0-1B08-A54B-8BFF-5002650D9748}" srcOrd="4" destOrd="0" presId="urn:microsoft.com/office/officeart/2005/8/layout/vList2"/>
    <dgm:cxn modelId="{9F5A80BA-2563-E043-9E69-92F04DD131A8}" type="presParOf" srcId="{C771D19E-D081-284C-83B1-4EB4F62BE13B}" destId="{BB550B5C-3643-F24A-BAC8-CB007C99B2B2}" srcOrd="5" destOrd="0" presId="urn:microsoft.com/office/officeart/2005/8/layout/vList2"/>
    <dgm:cxn modelId="{1DF6748A-7AD9-444F-AC3B-5C70175FD772}" type="presParOf" srcId="{C771D19E-D081-284C-83B1-4EB4F62BE13B}" destId="{1382B9CF-EA2A-5D44-8047-4B0BE327902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8E6828-01F9-4843-9458-E322220461D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D4887EC-DF78-40D8-A58B-A3FC0C6B4593}">
      <dgm:prSet/>
      <dgm:spPr/>
      <dgm:t>
        <a:bodyPr/>
        <a:lstStyle/>
        <a:p>
          <a:pPr>
            <a:lnSpc>
              <a:spcPct val="100000"/>
            </a:lnSpc>
          </a:pPr>
          <a:r>
            <a:rPr lang="en-BE" b="1" dirty="0">
              <a:solidFill>
                <a:srgbClr val="C00000"/>
              </a:solidFill>
            </a:rPr>
            <a:t>Topic 4</a:t>
          </a:r>
          <a:endParaRPr lang="en-US" b="1" dirty="0">
            <a:solidFill>
              <a:srgbClr val="C00000"/>
            </a:solidFill>
          </a:endParaRPr>
        </a:p>
      </dgm:t>
    </dgm:pt>
    <dgm:pt modelId="{F205FC91-FF93-42E4-B515-3C1D5880EEAB}" type="parTrans" cxnId="{D81F5BC1-36F9-474F-9AAF-7F5413D11AEE}">
      <dgm:prSet/>
      <dgm:spPr/>
      <dgm:t>
        <a:bodyPr/>
        <a:lstStyle/>
        <a:p>
          <a:endParaRPr lang="en-US"/>
        </a:p>
      </dgm:t>
    </dgm:pt>
    <dgm:pt modelId="{E09D3634-2B73-486C-B2EA-193B617EBCEB}" type="sibTrans" cxnId="{D81F5BC1-36F9-474F-9AAF-7F5413D11AEE}">
      <dgm:prSet/>
      <dgm:spPr/>
      <dgm:t>
        <a:bodyPr/>
        <a:lstStyle/>
        <a:p>
          <a:endParaRPr lang="en-US"/>
        </a:p>
      </dgm:t>
    </dgm:pt>
    <dgm:pt modelId="{1CB53C83-7811-47D3-9586-238CA0A37CD0}">
      <dgm:prSet custT="1"/>
      <dgm:spPr/>
      <dgm:t>
        <a:bodyPr/>
        <a:lstStyle/>
        <a:p>
          <a:pPr>
            <a:lnSpc>
              <a:spcPct val="100000"/>
            </a:lnSpc>
          </a:pPr>
          <a:r>
            <a:rPr lang="en-BE" sz="4000" b="1" dirty="0"/>
            <a:t>Learning Outcomes</a:t>
          </a:r>
        </a:p>
        <a:p>
          <a:pPr>
            <a:lnSpc>
              <a:spcPct val="100000"/>
            </a:lnSpc>
          </a:pPr>
          <a:r>
            <a:rPr lang="en-BE" sz="2400" b="1" dirty="0"/>
            <a:t>Credit systems</a:t>
          </a:r>
          <a:endParaRPr lang="en-US" sz="2400" b="1" dirty="0"/>
        </a:p>
      </dgm:t>
    </dgm:pt>
    <dgm:pt modelId="{45C4A97C-0B09-46ED-B04E-8654005675C8}" type="parTrans" cxnId="{E7FCA9D7-6FAE-4730-8214-8D0B6AB83182}">
      <dgm:prSet/>
      <dgm:spPr/>
      <dgm:t>
        <a:bodyPr/>
        <a:lstStyle/>
        <a:p>
          <a:endParaRPr lang="en-US"/>
        </a:p>
      </dgm:t>
    </dgm:pt>
    <dgm:pt modelId="{5C309585-E0C0-4E30-9CA2-3A5A02F830D8}" type="sibTrans" cxnId="{E7FCA9D7-6FAE-4730-8214-8D0B6AB83182}">
      <dgm:prSet/>
      <dgm:spPr/>
      <dgm:t>
        <a:bodyPr/>
        <a:lstStyle/>
        <a:p>
          <a:endParaRPr lang="en-US"/>
        </a:p>
      </dgm:t>
    </dgm:pt>
    <dgm:pt modelId="{F40CCBF9-A1D0-4C1E-BB3B-340E25F88FFA}" type="pres">
      <dgm:prSet presAssocID="{908E6828-01F9-4843-9458-E322220461D3}" presName="root" presStyleCnt="0">
        <dgm:presLayoutVars>
          <dgm:dir/>
          <dgm:resizeHandles val="exact"/>
        </dgm:presLayoutVars>
      </dgm:prSet>
      <dgm:spPr/>
    </dgm:pt>
    <dgm:pt modelId="{C9FFA309-6FF2-46F8-98D5-50DBD3407953}" type="pres">
      <dgm:prSet presAssocID="{ED4887EC-DF78-40D8-A58B-A3FC0C6B4593}" presName="compNode" presStyleCnt="0"/>
      <dgm:spPr/>
    </dgm:pt>
    <dgm:pt modelId="{36335588-45C7-4FE3-8529-CC88640E35B4}" type="pres">
      <dgm:prSet presAssocID="{ED4887EC-DF78-40D8-A58B-A3FC0C6B4593}" presName="iconRect" presStyleLbl="node1" presStyleIdx="0" presStyleCnt="2" custScaleX="132777" custScaleY="13103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5F74F06-FB09-4077-A2F3-439474EE2F4D}" type="pres">
      <dgm:prSet presAssocID="{ED4887EC-DF78-40D8-A58B-A3FC0C6B4593}" presName="spaceRect" presStyleCnt="0"/>
      <dgm:spPr/>
    </dgm:pt>
    <dgm:pt modelId="{CB18CC93-618E-46DA-8507-200E6C2F3478}" type="pres">
      <dgm:prSet presAssocID="{ED4887EC-DF78-40D8-A58B-A3FC0C6B4593}" presName="textRect" presStyleLbl="revTx" presStyleIdx="0" presStyleCnt="2">
        <dgm:presLayoutVars>
          <dgm:chMax val="1"/>
          <dgm:chPref val="1"/>
        </dgm:presLayoutVars>
      </dgm:prSet>
      <dgm:spPr/>
    </dgm:pt>
    <dgm:pt modelId="{68AF37E4-AC05-4CA5-8EC6-A3FD9A1462B2}" type="pres">
      <dgm:prSet presAssocID="{E09D3634-2B73-486C-B2EA-193B617EBCEB}" presName="sibTrans" presStyleCnt="0"/>
      <dgm:spPr/>
    </dgm:pt>
    <dgm:pt modelId="{FDF61382-5DF8-4D4C-9F64-62A4B8F37732}" type="pres">
      <dgm:prSet presAssocID="{1CB53C83-7811-47D3-9586-238CA0A37CD0}" presName="compNode" presStyleCnt="0"/>
      <dgm:spPr/>
    </dgm:pt>
    <dgm:pt modelId="{A2461681-55DA-4732-8593-868CD6133244}" type="pres">
      <dgm:prSet presAssocID="{1CB53C83-7811-47D3-9586-238CA0A37CD0}" presName="iconRect" presStyleLbl="node1" presStyleIdx="1" presStyleCnt="2" custScaleX="115317" custScaleY="12254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B8AC279C-A850-42D8-80E1-C7034144CF18}" type="pres">
      <dgm:prSet presAssocID="{1CB53C83-7811-47D3-9586-238CA0A37CD0}" presName="spaceRect" presStyleCnt="0"/>
      <dgm:spPr/>
    </dgm:pt>
    <dgm:pt modelId="{8A7E6277-3D5B-4904-B088-18C293E5DBF9}" type="pres">
      <dgm:prSet presAssocID="{1CB53C83-7811-47D3-9586-238CA0A37CD0}" presName="textRect" presStyleLbl="revTx" presStyleIdx="1" presStyleCnt="2">
        <dgm:presLayoutVars>
          <dgm:chMax val="1"/>
          <dgm:chPref val="1"/>
        </dgm:presLayoutVars>
      </dgm:prSet>
      <dgm:spPr/>
    </dgm:pt>
  </dgm:ptLst>
  <dgm:cxnLst>
    <dgm:cxn modelId="{4DE84707-C91A-0C45-A289-C86A565FE8B3}" type="presOf" srcId="{908E6828-01F9-4843-9458-E322220461D3}" destId="{F40CCBF9-A1D0-4C1E-BB3B-340E25F88FFA}" srcOrd="0" destOrd="0" presId="urn:microsoft.com/office/officeart/2018/2/layout/IconLabelList"/>
    <dgm:cxn modelId="{A6945E0F-9A0E-E644-928D-2C12D34D5467}" type="presOf" srcId="{1CB53C83-7811-47D3-9586-238CA0A37CD0}" destId="{8A7E6277-3D5B-4904-B088-18C293E5DBF9}" srcOrd="0" destOrd="0" presId="urn:microsoft.com/office/officeart/2018/2/layout/IconLabelList"/>
    <dgm:cxn modelId="{8CD2334A-6CB2-1643-A452-E2EF2D75350D}" type="presOf" srcId="{ED4887EC-DF78-40D8-A58B-A3FC0C6B4593}" destId="{CB18CC93-618E-46DA-8507-200E6C2F3478}" srcOrd="0" destOrd="0" presId="urn:microsoft.com/office/officeart/2018/2/layout/IconLabelList"/>
    <dgm:cxn modelId="{D81F5BC1-36F9-474F-9AAF-7F5413D11AEE}" srcId="{908E6828-01F9-4843-9458-E322220461D3}" destId="{ED4887EC-DF78-40D8-A58B-A3FC0C6B4593}" srcOrd="0" destOrd="0" parTransId="{F205FC91-FF93-42E4-B515-3C1D5880EEAB}" sibTransId="{E09D3634-2B73-486C-B2EA-193B617EBCEB}"/>
    <dgm:cxn modelId="{E7FCA9D7-6FAE-4730-8214-8D0B6AB83182}" srcId="{908E6828-01F9-4843-9458-E322220461D3}" destId="{1CB53C83-7811-47D3-9586-238CA0A37CD0}" srcOrd="1" destOrd="0" parTransId="{45C4A97C-0B09-46ED-B04E-8654005675C8}" sibTransId="{5C309585-E0C0-4E30-9CA2-3A5A02F830D8}"/>
    <dgm:cxn modelId="{09575851-42E2-E44E-8EE5-6F930A016ADA}" type="presParOf" srcId="{F40CCBF9-A1D0-4C1E-BB3B-340E25F88FFA}" destId="{C9FFA309-6FF2-46F8-98D5-50DBD3407953}" srcOrd="0" destOrd="0" presId="urn:microsoft.com/office/officeart/2018/2/layout/IconLabelList"/>
    <dgm:cxn modelId="{31B371AD-7513-8045-9B83-2833FABAC56E}" type="presParOf" srcId="{C9FFA309-6FF2-46F8-98D5-50DBD3407953}" destId="{36335588-45C7-4FE3-8529-CC88640E35B4}" srcOrd="0" destOrd="0" presId="urn:microsoft.com/office/officeart/2018/2/layout/IconLabelList"/>
    <dgm:cxn modelId="{C53C2B80-BBF0-AA4D-88B8-2981C0462425}" type="presParOf" srcId="{C9FFA309-6FF2-46F8-98D5-50DBD3407953}" destId="{85F74F06-FB09-4077-A2F3-439474EE2F4D}" srcOrd="1" destOrd="0" presId="urn:microsoft.com/office/officeart/2018/2/layout/IconLabelList"/>
    <dgm:cxn modelId="{9054A6F2-BF07-6F42-A24D-77AC6791C28B}" type="presParOf" srcId="{C9FFA309-6FF2-46F8-98D5-50DBD3407953}" destId="{CB18CC93-618E-46DA-8507-200E6C2F3478}" srcOrd="2" destOrd="0" presId="urn:microsoft.com/office/officeart/2018/2/layout/IconLabelList"/>
    <dgm:cxn modelId="{DA58B88E-414F-8440-A226-140EA86150A7}" type="presParOf" srcId="{F40CCBF9-A1D0-4C1E-BB3B-340E25F88FFA}" destId="{68AF37E4-AC05-4CA5-8EC6-A3FD9A1462B2}" srcOrd="1" destOrd="0" presId="urn:microsoft.com/office/officeart/2018/2/layout/IconLabelList"/>
    <dgm:cxn modelId="{4AD0EB73-5A83-5441-A289-ACA81F914002}" type="presParOf" srcId="{F40CCBF9-A1D0-4C1E-BB3B-340E25F88FFA}" destId="{FDF61382-5DF8-4D4C-9F64-62A4B8F37732}" srcOrd="2" destOrd="0" presId="urn:microsoft.com/office/officeart/2018/2/layout/IconLabelList"/>
    <dgm:cxn modelId="{50B13233-7AF1-0F4D-BFF0-D62ED64DE636}" type="presParOf" srcId="{FDF61382-5DF8-4D4C-9F64-62A4B8F37732}" destId="{A2461681-55DA-4732-8593-868CD6133244}" srcOrd="0" destOrd="0" presId="urn:microsoft.com/office/officeart/2018/2/layout/IconLabelList"/>
    <dgm:cxn modelId="{6EAAF755-4EAA-784D-842F-CF4C13E34C7C}" type="presParOf" srcId="{FDF61382-5DF8-4D4C-9F64-62A4B8F37732}" destId="{B8AC279C-A850-42D8-80E1-C7034144CF18}" srcOrd="1" destOrd="0" presId="urn:microsoft.com/office/officeart/2018/2/layout/IconLabelList"/>
    <dgm:cxn modelId="{162730F1-612B-4F45-A5ED-6D3EB2CD2F1F}" type="presParOf" srcId="{FDF61382-5DF8-4D4C-9F64-62A4B8F37732}" destId="{8A7E6277-3D5B-4904-B088-18C293E5DBF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F064DF-74BD-409C-8A34-99945E2AD4E8}"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D7056501-4127-4119-A11C-66E792E0FF11}">
      <dgm:prSet/>
      <dgm:spPr/>
      <dgm:t>
        <a:bodyPr/>
        <a:lstStyle/>
        <a:p>
          <a:r>
            <a:rPr lang="en-BE"/>
            <a:t>Recognition of prior learning</a:t>
          </a:r>
          <a:endParaRPr lang="en-US"/>
        </a:p>
      </dgm:t>
    </dgm:pt>
    <dgm:pt modelId="{BCEFB1B8-B086-47FC-A2C4-9AA43B70D6A5}" type="parTrans" cxnId="{BB4C62E5-0E9D-4BDD-A66D-4405CB1A384A}">
      <dgm:prSet/>
      <dgm:spPr/>
      <dgm:t>
        <a:bodyPr/>
        <a:lstStyle/>
        <a:p>
          <a:endParaRPr lang="en-US"/>
        </a:p>
      </dgm:t>
    </dgm:pt>
    <dgm:pt modelId="{818ABF3B-7D8C-4ABA-82A3-D2033C1664E4}" type="sibTrans" cxnId="{BB4C62E5-0E9D-4BDD-A66D-4405CB1A384A}">
      <dgm:prSet/>
      <dgm:spPr/>
      <dgm:t>
        <a:bodyPr/>
        <a:lstStyle/>
        <a:p>
          <a:endParaRPr lang="en-US"/>
        </a:p>
      </dgm:t>
    </dgm:pt>
    <dgm:pt modelId="{199DAA42-FE21-4D97-BF05-87C4888C5541}">
      <dgm:prSet/>
      <dgm:spPr/>
      <dgm:t>
        <a:bodyPr/>
        <a:lstStyle/>
        <a:p>
          <a:r>
            <a:rPr lang="en-BE"/>
            <a:t>Validation of non-formal and informal learning</a:t>
          </a:r>
          <a:endParaRPr lang="en-US"/>
        </a:p>
      </dgm:t>
    </dgm:pt>
    <dgm:pt modelId="{12E94F99-DEDA-4DDB-9A04-AD2FEC9027A2}" type="parTrans" cxnId="{3ED45B05-4F6E-4F5E-8208-BA3BBEFDD7F2}">
      <dgm:prSet/>
      <dgm:spPr/>
      <dgm:t>
        <a:bodyPr/>
        <a:lstStyle/>
        <a:p>
          <a:endParaRPr lang="en-US"/>
        </a:p>
      </dgm:t>
    </dgm:pt>
    <dgm:pt modelId="{7DE1D2D8-9550-4DB2-AF10-E03588FA9764}" type="sibTrans" cxnId="{3ED45B05-4F6E-4F5E-8208-BA3BBEFDD7F2}">
      <dgm:prSet/>
      <dgm:spPr/>
      <dgm:t>
        <a:bodyPr/>
        <a:lstStyle/>
        <a:p>
          <a:endParaRPr lang="en-US"/>
        </a:p>
      </dgm:t>
    </dgm:pt>
    <dgm:pt modelId="{F0F4185D-3DB4-1445-A389-1903484B81AC}" type="pres">
      <dgm:prSet presAssocID="{4FF064DF-74BD-409C-8A34-99945E2AD4E8}" presName="diagram" presStyleCnt="0">
        <dgm:presLayoutVars>
          <dgm:chPref val="1"/>
          <dgm:dir/>
          <dgm:animOne val="branch"/>
          <dgm:animLvl val="lvl"/>
          <dgm:resizeHandles/>
        </dgm:presLayoutVars>
      </dgm:prSet>
      <dgm:spPr/>
    </dgm:pt>
    <dgm:pt modelId="{EF13767C-985B-0449-BB93-02C9937CA592}" type="pres">
      <dgm:prSet presAssocID="{D7056501-4127-4119-A11C-66E792E0FF11}" presName="root" presStyleCnt="0"/>
      <dgm:spPr/>
    </dgm:pt>
    <dgm:pt modelId="{619F02DA-61FC-2943-80A0-D877942C2DC4}" type="pres">
      <dgm:prSet presAssocID="{D7056501-4127-4119-A11C-66E792E0FF11}" presName="rootComposite" presStyleCnt="0"/>
      <dgm:spPr/>
    </dgm:pt>
    <dgm:pt modelId="{E886EDD5-0BF7-E742-A1E5-A748B285AE9F}" type="pres">
      <dgm:prSet presAssocID="{D7056501-4127-4119-A11C-66E792E0FF11}" presName="rootText" presStyleLbl="node1" presStyleIdx="0" presStyleCnt="2"/>
      <dgm:spPr/>
    </dgm:pt>
    <dgm:pt modelId="{D5198989-BAB4-EA4E-99F0-D73CBCB14969}" type="pres">
      <dgm:prSet presAssocID="{D7056501-4127-4119-A11C-66E792E0FF11}" presName="rootConnector" presStyleLbl="node1" presStyleIdx="0" presStyleCnt="2"/>
      <dgm:spPr/>
    </dgm:pt>
    <dgm:pt modelId="{533267F0-49C9-EE40-A522-162CE819F464}" type="pres">
      <dgm:prSet presAssocID="{D7056501-4127-4119-A11C-66E792E0FF11}" presName="childShape" presStyleCnt="0"/>
      <dgm:spPr/>
    </dgm:pt>
    <dgm:pt modelId="{D7BBB351-A07F-564A-8AE5-724C4604E7E0}" type="pres">
      <dgm:prSet presAssocID="{199DAA42-FE21-4D97-BF05-87C4888C5541}" presName="root" presStyleCnt="0"/>
      <dgm:spPr/>
    </dgm:pt>
    <dgm:pt modelId="{0B8BCD68-9625-B14B-9AD4-2A92C905FB6B}" type="pres">
      <dgm:prSet presAssocID="{199DAA42-FE21-4D97-BF05-87C4888C5541}" presName="rootComposite" presStyleCnt="0"/>
      <dgm:spPr/>
    </dgm:pt>
    <dgm:pt modelId="{6B8B046A-BEE5-E949-B6AF-AEE47F9295A9}" type="pres">
      <dgm:prSet presAssocID="{199DAA42-FE21-4D97-BF05-87C4888C5541}" presName="rootText" presStyleLbl="node1" presStyleIdx="1" presStyleCnt="2"/>
      <dgm:spPr/>
    </dgm:pt>
    <dgm:pt modelId="{F3047733-A51D-D54B-A8DB-55C3B44DC980}" type="pres">
      <dgm:prSet presAssocID="{199DAA42-FE21-4D97-BF05-87C4888C5541}" presName="rootConnector" presStyleLbl="node1" presStyleIdx="1" presStyleCnt="2"/>
      <dgm:spPr/>
    </dgm:pt>
    <dgm:pt modelId="{202CCD15-8781-BE4A-872F-324E21E284B8}" type="pres">
      <dgm:prSet presAssocID="{199DAA42-FE21-4D97-BF05-87C4888C5541}" presName="childShape" presStyleCnt="0"/>
      <dgm:spPr/>
    </dgm:pt>
  </dgm:ptLst>
  <dgm:cxnLst>
    <dgm:cxn modelId="{3ED45B05-4F6E-4F5E-8208-BA3BBEFDD7F2}" srcId="{4FF064DF-74BD-409C-8A34-99945E2AD4E8}" destId="{199DAA42-FE21-4D97-BF05-87C4888C5541}" srcOrd="1" destOrd="0" parTransId="{12E94F99-DEDA-4DDB-9A04-AD2FEC9027A2}" sibTransId="{7DE1D2D8-9550-4DB2-AF10-E03588FA9764}"/>
    <dgm:cxn modelId="{8BB750A0-5EA4-2B4F-896C-CA479F5A5963}" type="presOf" srcId="{199DAA42-FE21-4D97-BF05-87C4888C5541}" destId="{F3047733-A51D-D54B-A8DB-55C3B44DC980}" srcOrd="1" destOrd="0" presId="urn:microsoft.com/office/officeart/2005/8/layout/hierarchy3"/>
    <dgm:cxn modelId="{70D3BCBB-3C44-C84C-9636-44FABB273501}" type="presOf" srcId="{D7056501-4127-4119-A11C-66E792E0FF11}" destId="{E886EDD5-0BF7-E742-A1E5-A748B285AE9F}" srcOrd="0" destOrd="0" presId="urn:microsoft.com/office/officeart/2005/8/layout/hierarchy3"/>
    <dgm:cxn modelId="{2070B7C1-5126-AF49-907A-7161F6DA9E1D}" type="presOf" srcId="{4FF064DF-74BD-409C-8A34-99945E2AD4E8}" destId="{F0F4185D-3DB4-1445-A389-1903484B81AC}" srcOrd="0" destOrd="0" presId="urn:microsoft.com/office/officeart/2005/8/layout/hierarchy3"/>
    <dgm:cxn modelId="{173BF3C3-7826-C143-AA8A-8BD4BFAF040D}" type="presOf" srcId="{199DAA42-FE21-4D97-BF05-87C4888C5541}" destId="{6B8B046A-BEE5-E949-B6AF-AEE47F9295A9}" srcOrd="0" destOrd="0" presId="urn:microsoft.com/office/officeart/2005/8/layout/hierarchy3"/>
    <dgm:cxn modelId="{0CDEC3C8-6956-AA48-A00B-1FEF0219E9C5}" type="presOf" srcId="{D7056501-4127-4119-A11C-66E792E0FF11}" destId="{D5198989-BAB4-EA4E-99F0-D73CBCB14969}" srcOrd="1" destOrd="0" presId="urn:microsoft.com/office/officeart/2005/8/layout/hierarchy3"/>
    <dgm:cxn modelId="{BB4C62E5-0E9D-4BDD-A66D-4405CB1A384A}" srcId="{4FF064DF-74BD-409C-8A34-99945E2AD4E8}" destId="{D7056501-4127-4119-A11C-66E792E0FF11}" srcOrd="0" destOrd="0" parTransId="{BCEFB1B8-B086-47FC-A2C4-9AA43B70D6A5}" sibTransId="{818ABF3B-7D8C-4ABA-82A3-D2033C1664E4}"/>
    <dgm:cxn modelId="{9DFE0D34-3C39-0243-9E27-86F727D69165}" type="presParOf" srcId="{F0F4185D-3DB4-1445-A389-1903484B81AC}" destId="{EF13767C-985B-0449-BB93-02C9937CA592}" srcOrd="0" destOrd="0" presId="urn:microsoft.com/office/officeart/2005/8/layout/hierarchy3"/>
    <dgm:cxn modelId="{2FF34942-2C23-5E4A-BD61-C217F3224CFA}" type="presParOf" srcId="{EF13767C-985B-0449-BB93-02C9937CA592}" destId="{619F02DA-61FC-2943-80A0-D877942C2DC4}" srcOrd="0" destOrd="0" presId="urn:microsoft.com/office/officeart/2005/8/layout/hierarchy3"/>
    <dgm:cxn modelId="{052F3D75-11D8-1A4B-BACF-2DDC55F209F1}" type="presParOf" srcId="{619F02DA-61FC-2943-80A0-D877942C2DC4}" destId="{E886EDD5-0BF7-E742-A1E5-A748B285AE9F}" srcOrd="0" destOrd="0" presId="urn:microsoft.com/office/officeart/2005/8/layout/hierarchy3"/>
    <dgm:cxn modelId="{26DA4849-BA71-3642-B495-984A136BB570}" type="presParOf" srcId="{619F02DA-61FC-2943-80A0-D877942C2DC4}" destId="{D5198989-BAB4-EA4E-99F0-D73CBCB14969}" srcOrd="1" destOrd="0" presId="urn:microsoft.com/office/officeart/2005/8/layout/hierarchy3"/>
    <dgm:cxn modelId="{A7904B62-78C9-6945-9C74-4F603EE9B505}" type="presParOf" srcId="{EF13767C-985B-0449-BB93-02C9937CA592}" destId="{533267F0-49C9-EE40-A522-162CE819F464}" srcOrd="1" destOrd="0" presId="urn:microsoft.com/office/officeart/2005/8/layout/hierarchy3"/>
    <dgm:cxn modelId="{8081E22F-BE7D-BD43-BCC9-07452DA0FAE4}" type="presParOf" srcId="{F0F4185D-3DB4-1445-A389-1903484B81AC}" destId="{D7BBB351-A07F-564A-8AE5-724C4604E7E0}" srcOrd="1" destOrd="0" presId="urn:microsoft.com/office/officeart/2005/8/layout/hierarchy3"/>
    <dgm:cxn modelId="{3129E3E7-060B-CD41-8826-2221CF023072}" type="presParOf" srcId="{D7BBB351-A07F-564A-8AE5-724C4604E7E0}" destId="{0B8BCD68-9625-B14B-9AD4-2A92C905FB6B}" srcOrd="0" destOrd="0" presId="urn:microsoft.com/office/officeart/2005/8/layout/hierarchy3"/>
    <dgm:cxn modelId="{3DAB4FFC-6041-2D42-B119-3D2831D01AE3}" type="presParOf" srcId="{0B8BCD68-9625-B14B-9AD4-2A92C905FB6B}" destId="{6B8B046A-BEE5-E949-B6AF-AEE47F9295A9}" srcOrd="0" destOrd="0" presId="urn:microsoft.com/office/officeart/2005/8/layout/hierarchy3"/>
    <dgm:cxn modelId="{4FB2F0FA-AFBB-DE44-9E5A-052A49D9B3F8}" type="presParOf" srcId="{0B8BCD68-9625-B14B-9AD4-2A92C905FB6B}" destId="{F3047733-A51D-D54B-A8DB-55C3B44DC980}" srcOrd="1" destOrd="0" presId="urn:microsoft.com/office/officeart/2005/8/layout/hierarchy3"/>
    <dgm:cxn modelId="{2FF0B914-9C5B-744C-BEBC-51F049BA9953}" type="presParOf" srcId="{D7BBB351-A07F-564A-8AE5-724C4604E7E0}" destId="{202CCD15-8781-BE4A-872F-324E21E284B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3124BB-A042-4864-8789-22F99B9810F9}"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6EE905ED-B9C3-47B3-96C0-D23B519E022D}">
      <dgm:prSet/>
      <dgm:spPr/>
      <dgm:t>
        <a:bodyPr/>
        <a:lstStyle/>
        <a:p>
          <a:pPr>
            <a:lnSpc>
              <a:spcPct val="100000"/>
            </a:lnSpc>
          </a:pPr>
          <a:r>
            <a:rPr lang="en-BE"/>
            <a:t>Criterion 5 of both EQF and SADCQF – focused on Quality Assurance</a:t>
          </a:r>
          <a:endParaRPr lang="en-US"/>
        </a:p>
      </dgm:t>
    </dgm:pt>
    <dgm:pt modelId="{4E29C333-61C8-4FE4-A4E4-F7DB035B1A37}" type="parTrans" cxnId="{0568E0A6-C892-48AA-84F1-BAE023B377A3}">
      <dgm:prSet/>
      <dgm:spPr/>
      <dgm:t>
        <a:bodyPr/>
        <a:lstStyle/>
        <a:p>
          <a:endParaRPr lang="en-US"/>
        </a:p>
      </dgm:t>
    </dgm:pt>
    <dgm:pt modelId="{00DBA190-18DE-4633-AD1A-6FD383EBB4F8}" type="sibTrans" cxnId="{0568E0A6-C892-48AA-84F1-BAE023B377A3}">
      <dgm:prSet/>
      <dgm:spPr/>
      <dgm:t>
        <a:bodyPr/>
        <a:lstStyle/>
        <a:p>
          <a:endParaRPr lang="en-US"/>
        </a:p>
      </dgm:t>
    </dgm:pt>
    <dgm:pt modelId="{CE9E3499-3785-40E0-B1ED-323CD5D925E4}">
      <dgm:prSet/>
      <dgm:spPr/>
      <dgm:t>
        <a:bodyPr/>
        <a:lstStyle/>
        <a:p>
          <a:pPr>
            <a:lnSpc>
              <a:spcPct val="100000"/>
            </a:lnSpc>
          </a:pPr>
          <a:r>
            <a:rPr lang="en-BE" dirty="0"/>
            <a:t>This has implications for national level - NQFs</a:t>
          </a:r>
          <a:endParaRPr lang="en-US" dirty="0"/>
        </a:p>
      </dgm:t>
    </dgm:pt>
    <dgm:pt modelId="{9DB08753-746B-49BD-8D54-6A40DB85757C}" type="parTrans" cxnId="{362A792D-7387-48E8-856F-FE23795B1DA6}">
      <dgm:prSet/>
      <dgm:spPr/>
      <dgm:t>
        <a:bodyPr/>
        <a:lstStyle/>
        <a:p>
          <a:endParaRPr lang="en-US"/>
        </a:p>
      </dgm:t>
    </dgm:pt>
    <dgm:pt modelId="{00BF442C-FD62-4BCC-9065-4354FBD740C5}" type="sibTrans" cxnId="{362A792D-7387-48E8-856F-FE23795B1DA6}">
      <dgm:prSet/>
      <dgm:spPr/>
      <dgm:t>
        <a:bodyPr/>
        <a:lstStyle/>
        <a:p>
          <a:endParaRPr lang="en-US"/>
        </a:p>
      </dgm:t>
    </dgm:pt>
    <dgm:pt modelId="{E75965D4-B3CA-4108-A67A-7A370C408C2C}" type="pres">
      <dgm:prSet presAssocID="{F23124BB-A042-4864-8789-22F99B9810F9}" presName="root" presStyleCnt="0">
        <dgm:presLayoutVars>
          <dgm:dir/>
          <dgm:resizeHandles val="exact"/>
        </dgm:presLayoutVars>
      </dgm:prSet>
      <dgm:spPr/>
    </dgm:pt>
    <dgm:pt modelId="{0F134E13-EA7D-4310-BC3B-7E43D12A0522}" type="pres">
      <dgm:prSet presAssocID="{6EE905ED-B9C3-47B3-96C0-D23B519E022D}" presName="compNode" presStyleCnt="0"/>
      <dgm:spPr/>
    </dgm:pt>
    <dgm:pt modelId="{D3A2B1DF-9D28-4D77-B84A-F298CE1A88BE}" type="pres">
      <dgm:prSet presAssocID="{6EE905ED-B9C3-47B3-96C0-D23B519E022D}" presName="bgRect" presStyleLbl="bgShp" presStyleIdx="0" presStyleCnt="2"/>
      <dgm:spPr/>
    </dgm:pt>
    <dgm:pt modelId="{CE50D27D-8774-4759-9902-B1ADEB47811C}" type="pres">
      <dgm:prSet presAssocID="{6EE905ED-B9C3-47B3-96C0-D23B519E022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ick"/>
        </a:ext>
      </dgm:extLst>
    </dgm:pt>
    <dgm:pt modelId="{740A13DE-A429-47EE-82C6-2D17623C1EA7}" type="pres">
      <dgm:prSet presAssocID="{6EE905ED-B9C3-47B3-96C0-D23B519E022D}" presName="spaceRect" presStyleCnt="0"/>
      <dgm:spPr/>
    </dgm:pt>
    <dgm:pt modelId="{C39FB01E-8643-476E-96E0-B468A21A6437}" type="pres">
      <dgm:prSet presAssocID="{6EE905ED-B9C3-47B3-96C0-D23B519E022D}" presName="parTx" presStyleLbl="revTx" presStyleIdx="0" presStyleCnt="2">
        <dgm:presLayoutVars>
          <dgm:chMax val="0"/>
          <dgm:chPref val="0"/>
        </dgm:presLayoutVars>
      </dgm:prSet>
      <dgm:spPr/>
    </dgm:pt>
    <dgm:pt modelId="{AD90A477-F6BB-4918-BAD4-18DD3413820D}" type="pres">
      <dgm:prSet presAssocID="{00DBA190-18DE-4633-AD1A-6FD383EBB4F8}" presName="sibTrans" presStyleCnt="0"/>
      <dgm:spPr/>
    </dgm:pt>
    <dgm:pt modelId="{F7D75777-932C-4941-B16E-7961FAEDB93E}" type="pres">
      <dgm:prSet presAssocID="{CE9E3499-3785-40E0-B1ED-323CD5D925E4}" presName="compNode" presStyleCnt="0"/>
      <dgm:spPr/>
    </dgm:pt>
    <dgm:pt modelId="{92A55647-0B05-40DB-972A-D36F8432CB83}" type="pres">
      <dgm:prSet presAssocID="{CE9E3499-3785-40E0-B1ED-323CD5D925E4}" presName="bgRect" presStyleLbl="bgShp" presStyleIdx="1" presStyleCnt="2"/>
      <dgm:spPr/>
    </dgm:pt>
    <dgm:pt modelId="{9A4390D3-E343-49CA-BEBE-567672FD8D2E}" type="pres">
      <dgm:prSet presAssocID="{CE9E3499-3785-40E0-B1ED-323CD5D925E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28998B0-74E3-4E68-B0F5-87BB5CD06E24}" type="pres">
      <dgm:prSet presAssocID="{CE9E3499-3785-40E0-B1ED-323CD5D925E4}" presName="spaceRect" presStyleCnt="0"/>
      <dgm:spPr/>
    </dgm:pt>
    <dgm:pt modelId="{0F4AD79B-E8E4-4FA0-97CB-D35341929FE2}" type="pres">
      <dgm:prSet presAssocID="{CE9E3499-3785-40E0-B1ED-323CD5D925E4}" presName="parTx" presStyleLbl="revTx" presStyleIdx="1" presStyleCnt="2">
        <dgm:presLayoutVars>
          <dgm:chMax val="0"/>
          <dgm:chPref val="0"/>
        </dgm:presLayoutVars>
      </dgm:prSet>
      <dgm:spPr/>
    </dgm:pt>
  </dgm:ptLst>
  <dgm:cxnLst>
    <dgm:cxn modelId="{362A792D-7387-48E8-856F-FE23795B1DA6}" srcId="{F23124BB-A042-4864-8789-22F99B9810F9}" destId="{CE9E3499-3785-40E0-B1ED-323CD5D925E4}" srcOrd="1" destOrd="0" parTransId="{9DB08753-746B-49BD-8D54-6A40DB85757C}" sibTransId="{00BF442C-FD62-4BCC-9065-4354FBD740C5}"/>
    <dgm:cxn modelId="{0568E0A6-C892-48AA-84F1-BAE023B377A3}" srcId="{F23124BB-A042-4864-8789-22F99B9810F9}" destId="{6EE905ED-B9C3-47B3-96C0-D23B519E022D}" srcOrd="0" destOrd="0" parTransId="{4E29C333-61C8-4FE4-A4E4-F7DB035B1A37}" sibTransId="{00DBA190-18DE-4633-AD1A-6FD383EBB4F8}"/>
    <dgm:cxn modelId="{11AE97B5-88D1-4206-8E07-08939979BC0A}" type="presOf" srcId="{CE9E3499-3785-40E0-B1ED-323CD5D925E4}" destId="{0F4AD79B-E8E4-4FA0-97CB-D35341929FE2}" srcOrd="0" destOrd="0" presId="urn:microsoft.com/office/officeart/2018/2/layout/IconVerticalSolidList"/>
    <dgm:cxn modelId="{9166A1E9-F1FE-41C8-B886-32629C7DF38D}" type="presOf" srcId="{F23124BB-A042-4864-8789-22F99B9810F9}" destId="{E75965D4-B3CA-4108-A67A-7A370C408C2C}" srcOrd="0" destOrd="0" presId="urn:microsoft.com/office/officeart/2018/2/layout/IconVerticalSolidList"/>
    <dgm:cxn modelId="{D47B0EFC-2055-434F-B841-DF9311B324B7}" type="presOf" srcId="{6EE905ED-B9C3-47B3-96C0-D23B519E022D}" destId="{C39FB01E-8643-476E-96E0-B468A21A6437}" srcOrd="0" destOrd="0" presId="urn:microsoft.com/office/officeart/2018/2/layout/IconVerticalSolidList"/>
    <dgm:cxn modelId="{8A359311-1384-478A-B5CF-A5E98D6CED21}" type="presParOf" srcId="{E75965D4-B3CA-4108-A67A-7A370C408C2C}" destId="{0F134E13-EA7D-4310-BC3B-7E43D12A0522}" srcOrd="0" destOrd="0" presId="urn:microsoft.com/office/officeart/2018/2/layout/IconVerticalSolidList"/>
    <dgm:cxn modelId="{891DECF8-27D0-4765-AA55-25FA28D77CF8}" type="presParOf" srcId="{0F134E13-EA7D-4310-BC3B-7E43D12A0522}" destId="{D3A2B1DF-9D28-4D77-B84A-F298CE1A88BE}" srcOrd="0" destOrd="0" presId="urn:microsoft.com/office/officeart/2018/2/layout/IconVerticalSolidList"/>
    <dgm:cxn modelId="{96A87605-DD5F-4581-BD34-FC8C9E1A22C4}" type="presParOf" srcId="{0F134E13-EA7D-4310-BC3B-7E43D12A0522}" destId="{CE50D27D-8774-4759-9902-B1ADEB47811C}" srcOrd="1" destOrd="0" presId="urn:microsoft.com/office/officeart/2018/2/layout/IconVerticalSolidList"/>
    <dgm:cxn modelId="{C4ACB44C-758F-4D47-BB64-117E89D6E4DD}" type="presParOf" srcId="{0F134E13-EA7D-4310-BC3B-7E43D12A0522}" destId="{740A13DE-A429-47EE-82C6-2D17623C1EA7}" srcOrd="2" destOrd="0" presId="urn:microsoft.com/office/officeart/2018/2/layout/IconVerticalSolidList"/>
    <dgm:cxn modelId="{F9D1E544-349D-41F5-B961-A19B137E2412}" type="presParOf" srcId="{0F134E13-EA7D-4310-BC3B-7E43D12A0522}" destId="{C39FB01E-8643-476E-96E0-B468A21A6437}" srcOrd="3" destOrd="0" presId="urn:microsoft.com/office/officeart/2018/2/layout/IconVerticalSolidList"/>
    <dgm:cxn modelId="{FA04935B-4CDD-42DB-ADB1-C68DD8A09AAC}" type="presParOf" srcId="{E75965D4-B3CA-4108-A67A-7A370C408C2C}" destId="{AD90A477-F6BB-4918-BAD4-18DD3413820D}" srcOrd="1" destOrd="0" presId="urn:microsoft.com/office/officeart/2018/2/layout/IconVerticalSolidList"/>
    <dgm:cxn modelId="{0DBE84D2-2A73-47B1-A59A-9F832BDCCF42}" type="presParOf" srcId="{E75965D4-B3CA-4108-A67A-7A370C408C2C}" destId="{F7D75777-932C-4941-B16E-7961FAEDB93E}" srcOrd="2" destOrd="0" presId="urn:microsoft.com/office/officeart/2018/2/layout/IconVerticalSolidList"/>
    <dgm:cxn modelId="{9662B4EB-AF9B-4E3F-B83C-6CF3E2EE6DC9}" type="presParOf" srcId="{F7D75777-932C-4941-B16E-7961FAEDB93E}" destId="{92A55647-0B05-40DB-972A-D36F8432CB83}" srcOrd="0" destOrd="0" presId="urn:microsoft.com/office/officeart/2018/2/layout/IconVerticalSolidList"/>
    <dgm:cxn modelId="{484FA113-3D6D-4F44-A3CD-83CB98D9A71C}" type="presParOf" srcId="{F7D75777-932C-4941-B16E-7961FAEDB93E}" destId="{9A4390D3-E343-49CA-BEBE-567672FD8D2E}" srcOrd="1" destOrd="0" presId="urn:microsoft.com/office/officeart/2018/2/layout/IconVerticalSolidList"/>
    <dgm:cxn modelId="{8C4E3C35-3540-411D-8B2A-21ED1622B85F}" type="presParOf" srcId="{F7D75777-932C-4941-B16E-7961FAEDB93E}" destId="{228998B0-74E3-4E68-B0F5-87BB5CD06E24}" srcOrd="2" destOrd="0" presId="urn:microsoft.com/office/officeart/2018/2/layout/IconVerticalSolidList"/>
    <dgm:cxn modelId="{30DC6F1B-D8A3-4AED-94C1-5BBA03E4B408}" type="presParOf" srcId="{F7D75777-932C-4941-B16E-7961FAEDB93E}" destId="{0F4AD79B-E8E4-4FA0-97CB-D35341929FE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D007B-781A-4748-8062-82173665B2E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6A30981-0EAC-4CCB-AEB2-D67812A066F0}">
      <dgm:prSet custT="1"/>
      <dgm:spPr/>
      <dgm:t>
        <a:bodyPr/>
        <a:lstStyle/>
        <a:p>
          <a:r>
            <a:rPr lang="en-BE" sz="3200" dirty="0"/>
            <a:t>Common and agreed in the RQF / region</a:t>
          </a:r>
          <a:endParaRPr lang="en-US" sz="3200" dirty="0"/>
        </a:p>
      </dgm:t>
    </dgm:pt>
    <dgm:pt modelId="{0693FF3C-D131-41FE-8ACE-0FEFBF9BF9C0}" type="parTrans" cxnId="{4231CBC4-D9F9-4909-AB70-F0088FAE27C3}">
      <dgm:prSet/>
      <dgm:spPr/>
      <dgm:t>
        <a:bodyPr/>
        <a:lstStyle/>
        <a:p>
          <a:endParaRPr lang="en-US"/>
        </a:p>
      </dgm:t>
    </dgm:pt>
    <dgm:pt modelId="{EFCF94BB-351D-4414-B37F-5948C0C17909}" type="sibTrans" cxnId="{4231CBC4-D9F9-4909-AB70-F0088FAE27C3}">
      <dgm:prSet/>
      <dgm:spPr/>
      <dgm:t>
        <a:bodyPr/>
        <a:lstStyle/>
        <a:p>
          <a:endParaRPr lang="en-US"/>
        </a:p>
      </dgm:t>
    </dgm:pt>
    <dgm:pt modelId="{1571354E-637C-449C-ABB9-106DAF11BFDC}">
      <dgm:prSet custT="1"/>
      <dgm:spPr/>
      <dgm:t>
        <a:bodyPr/>
        <a:lstStyle/>
        <a:p>
          <a:r>
            <a:rPr lang="en-BE" sz="3200" dirty="0"/>
            <a:t>For comparability and transparency – for mutual trust of the results</a:t>
          </a:r>
          <a:endParaRPr lang="en-US" sz="3200" dirty="0"/>
        </a:p>
      </dgm:t>
    </dgm:pt>
    <dgm:pt modelId="{5F6DCE98-0C2A-426E-8B7E-9D4E643FEE95}" type="parTrans" cxnId="{BA0A805D-67A1-4444-A177-E14336E1CA9B}">
      <dgm:prSet/>
      <dgm:spPr/>
      <dgm:t>
        <a:bodyPr/>
        <a:lstStyle/>
        <a:p>
          <a:endParaRPr lang="en-US"/>
        </a:p>
      </dgm:t>
    </dgm:pt>
    <dgm:pt modelId="{74144C44-CA20-4403-A096-E37A97E42980}" type="sibTrans" cxnId="{BA0A805D-67A1-4444-A177-E14336E1CA9B}">
      <dgm:prSet/>
      <dgm:spPr/>
      <dgm:t>
        <a:bodyPr/>
        <a:lstStyle/>
        <a:p>
          <a:endParaRPr lang="en-US"/>
        </a:p>
      </dgm:t>
    </dgm:pt>
    <dgm:pt modelId="{C68892F4-53C3-4A67-A9C2-B82C5FF74AAA}">
      <dgm:prSet custT="1"/>
      <dgm:spPr/>
      <dgm:t>
        <a:bodyPr/>
        <a:lstStyle/>
        <a:p>
          <a:r>
            <a:rPr lang="en-BE" sz="3000" dirty="0"/>
            <a:t>10 EQF referencing criteria – Annex III of EQF Recommendation 2017. But they were developed, tested and consolidated from the beginning of EQF history (2008).</a:t>
          </a:r>
          <a:endParaRPr lang="en-US" sz="3000" dirty="0"/>
        </a:p>
      </dgm:t>
    </dgm:pt>
    <dgm:pt modelId="{853EE68C-D750-483F-8601-950812E279C6}" type="parTrans" cxnId="{0A18708D-DF5B-4F49-99D7-D481F926BC14}">
      <dgm:prSet/>
      <dgm:spPr/>
      <dgm:t>
        <a:bodyPr/>
        <a:lstStyle/>
        <a:p>
          <a:endParaRPr lang="en-US"/>
        </a:p>
      </dgm:t>
    </dgm:pt>
    <dgm:pt modelId="{53381C23-3562-4794-8DDB-2431512CE39B}" type="sibTrans" cxnId="{0A18708D-DF5B-4F49-99D7-D481F926BC14}">
      <dgm:prSet/>
      <dgm:spPr/>
      <dgm:t>
        <a:bodyPr/>
        <a:lstStyle/>
        <a:p>
          <a:endParaRPr lang="en-US"/>
        </a:p>
      </dgm:t>
    </dgm:pt>
    <dgm:pt modelId="{3171DF21-C65E-4319-9E41-49D1657E6F56}">
      <dgm:prSet custT="1"/>
      <dgm:spPr/>
      <dgm:t>
        <a:bodyPr/>
        <a:lstStyle/>
        <a:p>
          <a:r>
            <a:rPr lang="en-BE" sz="3000" dirty="0"/>
            <a:t>10 EQF referencing criteria – inspired other RQFs, notably SADCQF and ASEAN QRF (11 criteria). More recently also ACQF- which has a more streamlined set of referencing criteria.</a:t>
          </a:r>
          <a:endParaRPr lang="en-US" sz="3000" dirty="0"/>
        </a:p>
      </dgm:t>
    </dgm:pt>
    <dgm:pt modelId="{73B1B6FD-422A-4E88-8745-93B91F35E101}" type="parTrans" cxnId="{2CDD081D-E581-4196-9479-1887001DDFE6}">
      <dgm:prSet/>
      <dgm:spPr/>
      <dgm:t>
        <a:bodyPr/>
        <a:lstStyle/>
        <a:p>
          <a:endParaRPr lang="en-US"/>
        </a:p>
      </dgm:t>
    </dgm:pt>
    <dgm:pt modelId="{620F885A-5B97-4320-A7AD-6695518318E3}" type="sibTrans" cxnId="{2CDD081D-E581-4196-9479-1887001DDFE6}">
      <dgm:prSet/>
      <dgm:spPr/>
      <dgm:t>
        <a:bodyPr/>
        <a:lstStyle/>
        <a:p>
          <a:endParaRPr lang="en-US"/>
        </a:p>
      </dgm:t>
    </dgm:pt>
    <dgm:pt modelId="{C92851E1-8232-924D-B912-7F7691C2EC21}" type="pres">
      <dgm:prSet presAssocID="{CA0D007B-781A-4748-8062-82173665B2EF}" presName="vert0" presStyleCnt="0">
        <dgm:presLayoutVars>
          <dgm:dir/>
          <dgm:animOne val="branch"/>
          <dgm:animLvl val="lvl"/>
        </dgm:presLayoutVars>
      </dgm:prSet>
      <dgm:spPr/>
    </dgm:pt>
    <dgm:pt modelId="{26B4E262-484D-FB4A-AE23-81E9EA5E422A}" type="pres">
      <dgm:prSet presAssocID="{E6A30981-0EAC-4CCB-AEB2-D67812A066F0}" presName="thickLine" presStyleLbl="alignNode1" presStyleIdx="0" presStyleCnt="4"/>
      <dgm:spPr/>
    </dgm:pt>
    <dgm:pt modelId="{E28AE2AF-40AA-084D-8A38-999409C729B0}" type="pres">
      <dgm:prSet presAssocID="{E6A30981-0EAC-4CCB-AEB2-D67812A066F0}" presName="horz1" presStyleCnt="0"/>
      <dgm:spPr/>
    </dgm:pt>
    <dgm:pt modelId="{4271C79A-4926-4848-8709-41514842058E}" type="pres">
      <dgm:prSet presAssocID="{E6A30981-0EAC-4CCB-AEB2-D67812A066F0}" presName="tx1" presStyleLbl="revTx" presStyleIdx="0" presStyleCnt="4"/>
      <dgm:spPr/>
    </dgm:pt>
    <dgm:pt modelId="{444656E0-5756-7C4B-999C-730498D2C97C}" type="pres">
      <dgm:prSet presAssocID="{E6A30981-0EAC-4CCB-AEB2-D67812A066F0}" presName="vert1" presStyleCnt="0"/>
      <dgm:spPr/>
    </dgm:pt>
    <dgm:pt modelId="{D9E0DBAD-85AB-B54E-B7EF-DA6FC2354B77}" type="pres">
      <dgm:prSet presAssocID="{1571354E-637C-449C-ABB9-106DAF11BFDC}" presName="thickLine" presStyleLbl="alignNode1" presStyleIdx="1" presStyleCnt="4"/>
      <dgm:spPr/>
    </dgm:pt>
    <dgm:pt modelId="{CCB6D6F8-0FF8-2342-B562-2DCD9FF19590}" type="pres">
      <dgm:prSet presAssocID="{1571354E-637C-449C-ABB9-106DAF11BFDC}" presName="horz1" presStyleCnt="0"/>
      <dgm:spPr/>
    </dgm:pt>
    <dgm:pt modelId="{7C1D90B1-4B29-C742-AD98-60C74CDA3692}" type="pres">
      <dgm:prSet presAssocID="{1571354E-637C-449C-ABB9-106DAF11BFDC}" presName="tx1" presStyleLbl="revTx" presStyleIdx="1" presStyleCnt="4"/>
      <dgm:spPr/>
    </dgm:pt>
    <dgm:pt modelId="{904CDA98-9CF2-1F4E-B3D8-8755D054B1E3}" type="pres">
      <dgm:prSet presAssocID="{1571354E-637C-449C-ABB9-106DAF11BFDC}" presName="vert1" presStyleCnt="0"/>
      <dgm:spPr/>
    </dgm:pt>
    <dgm:pt modelId="{BFB65891-6068-654D-A77A-F8EF3EF0F07D}" type="pres">
      <dgm:prSet presAssocID="{C68892F4-53C3-4A67-A9C2-B82C5FF74AAA}" presName="thickLine" presStyleLbl="alignNode1" presStyleIdx="2" presStyleCnt="4"/>
      <dgm:spPr/>
    </dgm:pt>
    <dgm:pt modelId="{5F97CAF9-16FE-3344-869B-7A1195AFE09D}" type="pres">
      <dgm:prSet presAssocID="{C68892F4-53C3-4A67-A9C2-B82C5FF74AAA}" presName="horz1" presStyleCnt="0"/>
      <dgm:spPr/>
    </dgm:pt>
    <dgm:pt modelId="{FB5E8E0C-616B-7A42-A319-298C67209549}" type="pres">
      <dgm:prSet presAssocID="{C68892F4-53C3-4A67-A9C2-B82C5FF74AAA}" presName="tx1" presStyleLbl="revTx" presStyleIdx="2" presStyleCnt="4"/>
      <dgm:spPr/>
    </dgm:pt>
    <dgm:pt modelId="{C2C33FC6-4F43-4545-8F5D-F780EF296046}" type="pres">
      <dgm:prSet presAssocID="{C68892F4-53C3-4A67-A9C2-B82C5FF74AAA}" presName="vert1" presStyleCnt="0"/>
      <dgm:spPr/>
    </dgm:pt>
    <dgm:pt modelId="{F24A5230-E409-9B49-8747-E1AC7BD7F109}" type="pres">
      <dgm:prSet presAssocID="{3171DF21-C65E-4319-9E41-49D1657E6F56}" presName="thickLine" presStyleLbl="alignNode1" presStyleIdx="3" presStyleCnt="4"/>
      <dgm:spPr/>
    </dgm:pt>
    <dgm:pt modelId="{004F3B5A-9FDC-E541-898C-F76C49775ECC}" type="pres">
      <dgm:prSet presAssocID="{3171DF21-C65E-4319-9E41-49D1657E6F56}" presName="horz1" presStyleCnt="0"/>
      <dgm:spPr/>
    </dgm:pt>
    <dgm:pt modelId="{455D96C7-C3F1-E145-B827-FEB43801967B}" type="pres">
      <dgm:prSet presAssocID="{3171DF21-C65E-4319-9E41-49D1657E6F56}" presName="tx1" presStyleLbl="revTx" presStyleIdx="3" presStyleCnt="4"/>
      <dgm:spPr/>
    </dgm:pt>
    <dgm:pt modelId="{4C15D9E2-1EC7-9B48-B0AD-F46E6C36FF27}" type="pres">
      <dgm:prSet presAssocID="{3171DF21-C65E-4319-9E41-49D1657E6F56}" presName="vert1" presStyleCnt="0"/>
      <dgm:spPr/>
    </dgm:pt>
  </dgm:ptLst>
  <dgm:cxnLst>
    <dgm:cxn modelId="{4D5FAE11-B066-874A-93E0-5DBF03261405}" type="presOf" srcId="{E6A30981-0EAC-4CCB-AEB2-D67812A066F0}" destId="{4271C79A-4926-4848-8709-41514842058E}" srcOrd="0" destOrd="0" presId="urn:microsoft.com/office/officeart/2008/layout/LinedList"/>
    <dgm:cxn modelId="{2CDD081D-E581-4196-9479-1887001DDFE6}" srcId="{CA0D007B-781A-4748-8062-82173665B2EF}" destId="{3171DF21-C65E-4319-9E41-49D1657E6F56}" srcOrd="3" destOrd="0" parTransId="{73B1B6FD-422A-4E88-8745-93B91F35E101}" sibTransId="{620F885A-5B97-4320-A7AD-6695518318E3}"/>
    <dgm:cxn modelId="{BA0A805D-67A1-4444-A177-E14336E1CA9B}" srcId="{CA0D007B-781A-4748-8062-82173665B2EF}" destId="{1571354E-637C-449C-ABB9-106DAF11BFDC}" srcOrd="1" destOrd="0" parTransId="{5F6DCE98-0C2A-426E-8B7E-9D4E643FEE95}" sibTransId="{74144C44-CA20-4403-A096-E37A97E42980}"/>
    <dgm:cxn modelId="{338D1179-2ED5-8B49-8AC9-98F18E08AA4D}" type="presOf" srcId="{3171DF21-C65E-4319-9E41-49D1657E6F56}" destId="{455D96C7-C3F1-E145-B827-FEB43801967B}" srcOrd="0" destOrd="0" presId="urn:microsoft.com/office/officeart/2008/layout/LinedList"/>
    <dgm:cxn modelId="{0A18708D-DF5B-4F49-99D7-D481F926BC14}" srcId="{CA0D007B-781A-4748-8062-82173665B2EF}" destId="{C68892F4-53C3-4A67-A9C2-B82C5FF74AAA}" srcOrd="2" destOrd="0" parTransId="{853EE68C-D750-483F-8601-950812E279C6}" sibTransId="{53381C23-3562-4794-8DDB-2431512CE39B}"/>
    <dgm:cxn modelId="{FA7AC296-FEFC-2441-B5F4-E9DCCB0ADC37}" type="presOf" srcId="{CA0D007B-781A-4748-8062-82173665B2EF}" destId="{C92851E1-8232-924D-B912-7F7691C2EC21}" srcOrd="0" destOrd="0" presId="urn:microsoft.com/office/officeart/2008/layout/LinedList"/>
    <dgm:cxn modelId="{11983CB3-F103-0544-ADA1-44E24850DDC2}" type="presOf" srcId="{1571354E-637C-449C-ABB9-106DAF11BFDC}" destId="{7C1D90B1-4B29-C742-AD98-60C74CDA3692}" srcOrd="0" destOrd="0" presId="urn:microsoft.com/office/officeart/2008/layout/LinedList"/>
    <dgm:cxn modelId="{4231CBC4-D9F9-4909-AB70-F0088FAE27C3}" srcId="{CA0D007B-781A-4748-8062-82173665B2EF}" destId="{E6A30981-0EAC-4CCB-AEB2-D67812A066F0}" srcOrd="0" destOrd="0" parTransId="{0693FF3C-D131-41FE-8ACE-0FEFBF9BF9C0}" sibTransId="{EFCF94BB-351D-4414-B37F-5948C0C17909}"/>
    <dgm:cxn modelId="{2C5AA5F2-A289-0C45-B16C-07105C843E77}" type="presOf" srcId="{C68892F4-53C3-4A67-A9C2-B82C5FF74AAA}" destId="{FB5E8E0C-616B-7A42-A319-298C67209549}" srcOrd="0" destOrd="0" presId="urn:microsoft.com/office/officeart/2008/layout/LinedList"/>
    <dgm:cxn modelId="{75540395-D6B6-1447-9972-54DEA6321B38}" type="presParOf" srcId="{C92851E1-8232-924D-B912-7F7691C2EC21}" destId="{26B4E262-484D-FB4A-AE23-81E9EA5E422A}" srcOrd="0" destOrd="0" presId="urn:microsoft.com/office/officeart/2008/layout/LinedList"/>
    <dgm:cxn modelId="{E70C9C8B-AAF3-C042-B4FF-90841D755F51}" type="presParOf" srcId="{C92851E1-8232-924D-B912-7F7691C2EC21}" destId="{E28AE2AF-40AA-084D-8A38-999409C729B0}" srcOrd="1" destOrd="0" presId="urn:microsoft.com/office/officeart/2008/layout/LinedList"/>
    <dgm:cxn modelId="{0B26588B-543E-254F-8038-3854415DF100}" type="presParOf" srcId="{E28AE2AF-40AA-084D-8A38-999409C729B0}" destId="{4271C79A-4926-4848-8709-41514842058E}" srcOrd="0" destOrd="0" presId="urn:microsoft.com/office/officeart/2008/layout/LinedList"/>
    <dgm:cxn modelId="{D9340D76-B6C7-6B4E-941D-2BE340276722}" type="presParOf" srcId="{E28AE2AF-40AA-084D-8A38-999409C729B0}" destId="{444656E0-5756-7C4B-999C-730498D2C97C}" srcOrd="1" destOrd="0" presId="urn:microsoft.com/office/officeart/2008/layout/LinedList"/>
    <dgm:cxn modelId="{8002CF3D-E9DB-844C-94D3-464FB43AB635}" type="presParOf" srcId="{C92851E1-8232-924D-B912-7F7691C2EC21}" destId="{D9E0DBAD-85AB-B54E-B7EF-DA6FC2354B77}" srcOrd="2" destOrd="0" presId="urn:microsoft.com/office/officeart/2008/layout/LinedList"/>
    <dgm:cxn modelId="{4644DD15-EE96-E74F-9289-DCE0DE8DE4B2}" type="presParOf" srcId="{C92851E1-8232-924D-B912-7F7691C2EC21}" destId="{CCB6D6F8-0FF8-2342-B562-2DCD9FF19590}" srcOrd="3" destOrd="0" presId="urn:microsoft.com/office/officeart/2008/layout/LinedList"/>
    <dgm:cxn modelId="{F0CCC28D-B617-EB4C-90C7-C8D7EA962CDF}" type="presParOf" srcId="{CCB6D6F8-0FF8-2342-B562-2DCD9FF19590}" destId="{7C1D90B1-4B29-C742-AD98-60C74CDA3692}" srcOrd="0" destOrd="0" presId="urn:microsoft.com/office/officeart/2008/layout/LinedList"/>
    <dgm:cxn modelId="{6BF33C4A-B737-5543-B73B-F0016D705DA1}" type="presParOf" srcId="{CCB6D6F8-0FF8-2342-B562-2DCD9FF19590}" destId="{904CDA98-9CF2-1F4E-B3D8-8755D054B1E3}" srcOrd="1" destOrd="0" presId="urn:microsoft.com/office/officeart/2008/layout/LinedList"/>
    <dgm:cxn modelId="{C45F698A-4EAA-0C47-AD37-74987C67B6EF}" type="presParOf" srcId="{C92851E1-8232-924D-B912-7F7691C2EC21}" destId="{BFB65891-6068-654D-A77A-F8EF3EF0F07D}" srcOrd="4" destOrd="0" presId="urn:microsoft.com/office/officeart/2008/layout/LinedList"/>
    <dgm:cxn modelId="{CD34E5DB-C98A-7140-B505-02B0EA619943}" type="presParOf" srcId="{C92851E1-8232-924D-B912-7F7691C2EC21}" destId="{5F97CAF9-16FE-3344-869B-7A1195AFE09D}" srcOrd="5" destOrd="0" presId="urn:microsoft.com/office/officeart/2008/layout/LinedList"/>
    <dgm:cxn modelId="{06C9173E-6891-7A40-85F9-14CA4263491E}" type="presParOf" srcId="{5F97CAF9-16FE-3344-869B-7A1195AFE09D}" destId="{FB5E8E0C-616B-7A42-A319-298C67209549}" srcOrd="0" destOrd="0" presId="urn:microsoft.com/office/officeart/2008/layout/LinedList"/>
    <dgm:cxn modelId="{1C2C20EA-ADDD-9F43-9518-AE36DE792616}" type="presParOf" srcId="{5F97CAF9-16FE-3344-869B-7A1195AFE09D}" destId="{C2C33FC6-4F43-4545-8F5D-F780EF296046}" srcOrd="1" destOrd="0" presId="urn:microsoft.com/office/officeart/2008/layout/LinedList"/>
    <dgm:cxn modelId="{F0193C18-2569-1C47-A960-099748A252B6}" type="presParOf" srcId="{C92851E1-8232-924D-B912-7F7691C2EC21}" destId="{F24A5230-E409-9B49-8747-E1AC7BD7F109}" srcOrd="6" destOrd="0" presId="urn:microsoft.com/office/officeart/2008/layout/LinedList"/>
    <dgm:cxn modelId="{C9D236B4-EA4B-F546-83D3-38A2D8AEA116}" type="presParOf" srcId="{C92851E1-8232-924D-B912-7F7691C2EC21}" destId="{004F3B5A-9FDC-E541-898C-F76C49775ECC}" srcOrd="7" destOrd="0" presId="urn:microsoft.com/office/officeart/2008/layout/LinedList"/>
    <dgm:cxn modelId="{942FB008-CAA2-8C4B-95AF-6A712C4C2F4D}" type="presParOf" srcId="{004F3B5A-9FDC-E541-898C-F76C49775ECC}" destId="{455D96C7-C3F1-E145-B827-FEB43801967B}" srcOrd="0" destOrd="0" presId="urn:microsoft.com/office/officeart/2008/layout/LinedList"/>
    <dgm:cxn modelId="{C2A98260-B51C-3243-A203-AC24831B1C5C}" type="presParOf" srcId="{004F3B5A-9FDC-E541-898C-F76C49775ECC}" destId="{4C15D9E2-1EC7-9B48-B0AD-F46E6C36FF2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2E42426-68E1-4654-B801-9F19B379CDF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0AC48CF-88E7-4998-AF3B-5960A0A920AF}">
      <dgm:prSet custT="1"/>
      <dgm:spPr/>
      <dgm:t>
        <a:bodyPr/>
        <a:lstStyle/>
        <a:p>
          <a:r>
            <a:rPr lang="en-BE" sz="3200" dirty="0"/>
            <a:t>3 alignment processes completed and reports endorsed: South Africa, Seychelles, Mauritius</a:t>
          </a:r>
          <a:endParaRPr lang="en-US" sz="3200" dirty="0"/>
        </a:p>
      </dgm:t>
    </dgm:pt>
    <dgm:pt modelId="{6961DC3C-48BD-4CD9-87DA-50D6E30AE7AE}" type="parTrans" cxnId="{FA2F3DC7-EBA4-4795-8A0A-68589D4309F0}">
      <dgm:prSet/>
      <dgm:spPr/>
      <dgm:t>
        <a:bodyPr/>
        <a:lstStyle/>
        <a:p>
          <a:endParaRPr lang="en-US"/>
        </a:p>
      </dgm:t>
    </dgm:pt>
    <dgm:pt modelId="{5D09F4D1-2904-4839-9E34-12D3BADDB733}" type="sibTrans" cxnId="{FA2F3DC7-EBA4-4795-8A0A-68589D4309F0}">
      <dgm:prSet/>
      <dgm:spPr/>
      <dgm:t>
        <a:bodyPr/>
        <a:lstStyle/>
        <a:p>
          <a:endParaRPr lang="en-US"/>
        </a:p>
      </dgm:t>
    </dgm:pt>
    <dgm:pt modelId="{B24661B4-1DD6-4176-AA76-46A5E95144BF}">
      <dgm:prSet custT="1"/>
      <dgm:spPr/>
      <dgm:t>
        <a:bodyPr/>
        <a:lstStyle/>
        <a:p>
          <a:r>
            <a:rPr lang="en-BE" sz="3200" dirty="0"/>
            <a:t>These 3 NQFs are in process of rethinking and review – in the medium-term: update alignment report</a:t>
          </a:r>
          <a:endParaRPr lang="en-US" sz="3200" dirty="0"/>
        </a:p>
      </dgm:t>
    </dgm:pt>
    <dgm:pt modelId="{07DA48B5-4C21-4507-9ACD-C3AFD034EF3E}" type="parTrans" cxnId="{B2F2F7BC-95BE-47B7-AFF4-96B68E6DB7F4}">
      <dgm:prSet/>
      <dgm:spPr/>
      <dgm:t>
        <a:bodyPr/>
        <a:lstStyle/>
        <a:p>
          <a:endParaRPr lang="en-US"/>
        </a:p>
      </dgm:t>
    </dgm:pt>
    <dgm:pt modelId="{F2F41E54-C66B-4872-BB0D-E629244F276A}" type="sibTrans" cxnId="{B2F2F7BC-95BE-47B7-AFF4-96B68E6DB7F4}">
      <dgm:prSet/>
      <dgm:spPr/>
      <dgm:t>
        <a:bodyPr/>
        <a:lstStyle/>
        <a:p>
          <a:endParaRPr lang="en-US"/>
        </a:p>
      </dgm:t>
    </dgm:pt>
    <dgm:pt modelId="{7211DFE7-AFBF-484D-A34C-BDA4158DB32C}">
      <dgm:prSet custT="1"/>
      <dgm:spPr/>
      <dgm:t>
        <a:bodyPr/>
        <a:lstStyle/>
        <a:p>
          <a:r>
            <a:rPr lang="en-BE" sz="3200" dirty="0"/>
            <a:t>Use of SADCQF levels on newly issued qualifications: to be planned</a:t>
          </a:r>
          <a:endParaRPr lang="en-US" sz="3200" dirty="0"/>
        </a:p>
      </dgm:t>
    </dgm:pt>
    <dgm:pt modelId="{86593C93-4E0F-413F-BF6A-9720E1C79E51}" type="parTrans" cxnId="{CB38C77D-B16D-46E7-969F-066EFD86A008}">
      <dgm:prSet/>
      <dgm:spPr/>
      <dgm:t>
        <a:bodyPr/>
        <a:lstStyle/>
        <a:p>
          <a:endParaRPr lang="en-US"/>
        </a:p>
      </dgm:t>
    </dgm:pt>
    <dgm:pt modelId="{CA55059B-2D82-447B-A141-DB94DC6604EA}" type="sibTrans" cxnId="{CB38C77D-B16D-46E7-969F-066EFD86A008}">
      <dgm:prSet/>
      <dgm:spPr/>
      <dgm:t>
        <a:bodyPr/>
        <a:lstStyle/>
        <a:p>
          <a:endParaRPr lang="en-US"/>
        </a:p>
      </dgm:t>
    </dgm:pt>
    <dgm:pt modelId="{4170C4FD-0C1D-497A-BADF-C1225B3A41D7}">
      <dgm:prSet custT="1"/>
      <dgm:spPr/>
      <dgm:t>
        <a:bodyPr/>
        <a:lstStyle/>
        <a:p>
          <a:r>
            <a:rPr lang="en-BE" sz="3300" dirty="0"/>
            <a:t>New SADCQF roadmap (2023-2026): shift to referencing; enhance peer reviews and peer learning</a:t>
          </a:r>
          <a:endParaRPr lang="en-US" sz="3300" dirty="0"/>
        </a:p>
      </dgm:t>
    </dgm:pt>
    <dgm:pt modelId="{C511897E-2979-416F-8322-01E8E1524985}" type="parTrans" cxnId="{731C04FF-7006-453E-90CA-3614B35D16C2}">
      <dgm:prSet/>
      <dgm:spPr/>
      <dgm:t>
        <a:bodyPr/>
        <a:lstStyle/>
        <a:p>
          <a:endParaRPr lang="en-US"/>
        </a:p>
      </dgm:t>
    </dgm:pt>
    <dgm:pt modelId="{36717F1B-B5A5-48FE-B0A4-74C1902528FB}" type="sibTrans" cxnId="{731C04FF-7006-453E-90CA-3614B35D16C2}">
      <dgm:prSet/>
      <dgm:spPr/>
      <dgm:t>
        <a:bodyPr/>
        <a:lstStyle/>
        <a:p>
          <a:endParaRPr lang="en-US"/>
        </a:p>
      </dgm:t>
    </dgm:pt>
    <dgm:pt modelId="{44CCB516-A1D3-0844-BE29-F2146E49C2A4}" type="pres">
      <dgm:prSet presAssocID="{42E42426-68E1-4654-B801-9F19B379CDFC}" presName="vert0" presStyleCnt="0">
        <dgm:presLayoutVars>
          <dgm:dir/>
          <dgm:animOne val="branch"/>
          <dgm:animLvl val="lvl"/>
        </dgm:presLayoutVars>
      </dgm:prSet>
      <dgm:spPr/>
    </dgm:pt>
    <dgm:pt modelId="{5AA11647-3EF3-A340-8653-57B793AE8F0B}" type="pres">
      <dgm:prSet presAssocID="{E0AC48CF-88E7-4998-AF3B-5960A0A920AF}" presName="thickLine" presStyleLbl="alignNode1" presStyleIdx="0" presStyleCnt="4"/>
      <dgm:spPr/>
    </dgm:pt>
    <dgm:pt modelId="{36A354F6-58C8-984A-9B69-3D67A6E72956}" type="pres">
      <dgm:prSet presAssocID="{E0AC48CF-88E7-4998-AF3B-5960A0A920AF}" presName="horz1" presStyleCnt="0"/>
      <dgm:spPr/>
    </dgm:pt>
    <dgm:pt modelId="{B5F7B89F-E47B-5444-A89E-99667932950E}" type="pres">
      <dgm:prSet presAssocID="{E0AC48CF-88E7-4998-AF3B-5960A0A920AF}" presName="tx1" presStyleLbl="revTx" presStyleIdx="0" presStyleCnt="4"/>
      <dgm:spPr/>
    </dgm:pt>
    <dgm:pt modelId="{0EDAB0B7-F067-0E4B-97A0-8F8594DFDDAB}" type="pres">
      <dgm:prSet presAssocID="{E0AC48CF-88E7-4998-AF3B-5960A0A920AF}" presName="vert1" presStyleCnt="0"/>
      <dgm:spPr/>
    </dgm:pt>
    <dgm:pt modelId="{40DB0EE9-78FD-E54E-BEB4-74D7FC4586D1}" type="pres">
      <dgm:prSet presAssocID="{B24661B4-1DD6-4176-AA76-46A5E95144BF}" presName="thickLine" presStyleLbl="alignNode1" presStyleIdx="1" presStyleCnt="4"/>
      <dgm:spPr/>
    </dgm:pt>
    <dgm:pt modelId="{D7CFDE34-A102-4A48-82E5-42E4DBC64F04}" type="pres">
      <dgm:prSet presAssocID="{B24661B4-1DD6-4176-AA76-46A5E95144BF}" presName="horz1" presStyleCnt="0"/>
      <dgm:spPr/>
    </dgm:pt>
    <dgm:pt modelId="{CC69B5FA-B820-3D47-9F93-A211021533A9}" type="pres">
      <dgm:prSet presAssocID="{B24661B4-1DD6-4176-AA76-46A5E95144BF}" presName="tx1" presStyleLbl="revTx" presStyleIdx="1" presStyleCnt="4"/>
      <dgm:spPr/>
    </dgm:pt>
    <dgm:pt modelId="{85352511-B675-8D41-BBBC-CFBB56EE65ED}" type="pres">
      <dgm:prSet presAssocID="{B24661B4-1DD6-4176-AA76-46A5E95144BF}" presName="vert1" presStyleCnt="0"/>
      <dgm:spPr/>
    </dgm:pt>
    <dgm:pt modelId="{592E0742-9B90-C34E-A3DD-B39626EE4A1C}" type="pres">
      <dgm:prSet presAssocID="{7211DFE7-AFBF-484D-A34C-BDA4158DB32C}" presName="thickLine" presStyleLbl="alignNode1" presStyleIdx="2" presStyleCnt="4"/>
      <dgm:spPr/>
    </dgm:pt>
    <dgm:pt modelId="{81AB6443-A817-0841-9C1E-556F14E0A9DF}" type="pres">
      <dgm:prSet presAssocID="{7211DFE7-AFBF-484D-A34C-BDA4158DB32C}" presName="horz1" presStyleCnt="0"/>
      <dgm:spPr/>
    </dgm:pt>
    <dgm:pt modelId="{A3107BFF-8B35-2F4C-AF43-453332EA1A3A}" type="pres">
      <dgm:prSet presAssocID="{7211DFE7-AFBF-484D-A34C-BDA4158DB32C}" presName="tx1" presStyleLbl="revTx" presStyleIdx="2" presStyleCnt="4"/>
      <dgm:spPr/>
    </dgm:pt>
    <dgm:pt modelId="{07D49EFD-9CD5-3C4B-A3BE-3A61F4D898EF}" type="pres">
      <dgm:prSet presAssocID="{7211DFE7-AFBF-484D-A34C-BDA4158DB32C}" presName="vert1" presStyleCnt="0"/>
      <dgm:spPr/>
    </dgm:pt>
    <dgm:pt modelId="{7E081AC9-646F-454B-91DA-819B6B9B3F5C}" type="pres">
      <dgm:prSet presAssocID="{4170C4FD-0C1D-497A-BADF-C1225B3A41D7}" presName="thickLine" presStyleLbl="alignNode1" presStyleIdx="3" presStyleCnt="4"/>
      <dgm:spPr/>
    </dgm:pt>
    <dgm:pt modelId="{9EAEECA6-ABA9-FC4B-9AB5-640F23DB500B}" type="pres">
      <dgm:prSet presAssocID="{4170C4FD-0C1D-497A-BADF-C1225B3A41D7}" presName="horz1" presStyleCnt="0"/>
      <dgm:spPr/>
    </dgm:pt>
    <dgm:pt modelId="{D47A108D-358D-9849-97C0-6B1FBA5DE5FF}" type="pres">
      <dgm:prSet presAssocID="{4170C4FD-0C1D-497A-BADF-C1225B3A41D7}" presName="tx1" presStyleLbl="revTx" presStyleIdx="3" presStyleCnt="4"/>
      <dgm:spPr/>
    </dgm:pt>
    <dgm:pt modelId="{76D4AF60-9811-DD4B-AF41-584F13C42F9F}" type="pres">
      <dgm:prSet presAssocID="{4170C4FD-0C1D-497A-BADF-C1225B3A41D7}" presName="vert1" presStyleCnt="0"/>
      <dgm:spPr/>
    </dgm:pt>
  </dgm:ptLst>
  <dgm:cxnLst>
    <dgm:cxn modelId="{A0FAC160-89A4-534F-A9E5-8DD9736DDD5F}" type="presOf" srcId="{E0AC48CF-88E7-4998-AF3B-5960A0A920AF}" destId="{B5F7B89F-E47B-5444-A89E-99667932950E}" srcOrd="0" destOrd="0" presId="urn:microsoft.com/office/officeart/2008/layout/LinedList"/>
    <dgm:cxn modelId="{CB38C77D-B16D-46E7-969F-066EFD86A008}" srcId="{42E42426-68E1-4654-B801-9F19B379CDFC}" destId="{7211DFE7-AFBF-484D-A34C-BDA4158DB32C}" srcOrd="2" destOrd="0" parTransId="{86593C93-4E0F-413F-BF6A-9720E1C79E51}" sibTransId="{CA55059B-2D82-447B-A141-DB94DC6604EA}"/>
    <dgm:cxn modelId="{8FDE24B1-7141-7E4E-9BDC-25DA2441C053}" type="presOf" srcId="{7211DFE7-AFBF-484D-A34C-BDA4158DB32C}" destId="{A3107BFF-8B35-2F4C-AF43-453332EA1A3A}" srcOrd="0" destOrd="0" presId="urn:microsoft.com/office/officeart/2008/layout/LinedList"/>
    <dgm:cxn modelId="{5E5AA4B3-0A8E-3540-8CDD-426B0443F8F6}" type="presOf" srcId="{B24661B4-1DD6-4176-AA76-46A5E95144BF}" destId="{CC69B5FA-B820-3D47-9F93-A211021533A9}" srcOrd="0" destOrd="0" presId="urn:microsoft.com/office/officeart/2008/layout/LinedList"/>
    <dgm:cxn modelId="{B2F2F7BC-95BE-47B7-AFF4-96B68E6DB7F4}" srcId="{42E42426-68E1-4654-B801-9F19B379CDFC}" destId="{B24661B4-1DD6-4176-AA76-46A5E95144BF}" srcOrd="1" destOrd="0" parTransId="{07DA48B5-4C21-4507-9ACD-C3AFD034EF3E}" sibTransId="{F2F41E54-C66B-4872-BB0D-E629244F276A}"/>
    <dgm:cxn modelId="{FA2F3DC7-EBA4-4795-8A0A-68589D4309F0}" srcId="{42E42426-68E1-4654-B801-9F19B379CDFC}" destId="{E0AC48CF-88E7-4998-AF3B-5960A0A920AF}" srcOrd="0" destOrd="0" parTransId="{6961DC3C-48BD-4CD9-87DA-50D6E30AE7AE}" sibTransId="{5D09F4D1-2904-4839-9E34-12D3BADDB733}"/>
    <dgm:cxn modelId="{6FF92BF2-702F-3E4E-9BCE-5D7DF8EAFD4D}" type="presOf" srcId="{42E42426-68E1-4654-B801-9F19B379CDFC}" destId="{44CCB516-A1D3-0844-BE29-F2146E49C2A4}" srcOrd="0" destOrd="0" presId="urn:microsoft.com/office/officeart/2008/layout/LinedList"/>
    <dgm:cxn modelId="{810512F3-D73D-F04B-A5F2-EB44D28005A2}" type="presOf" srcId="{4170C4FD-0C1D-497A-BADF-C1225B3A41D7}" destId="{D47A108D-358D-9849-97C0-6B1FBA5DE5FF}" srcOrd="0" destOrd="0" presId="urn:microsoft.com/office/officeart/2008/layout/LinedList"/>
    <dgm:cxn modelId="{731C04FF-7006-453E-90CA-3614B35D16C2}" srcId="{42E42426-68E1-4654-B801-9F19B379CDFC}" destId="{4170C4FD-0C1D-497A-BADF-C1225B3A41D7}" srcOrd="3" destOrd="0" parTransId="{C511897E-2979-416F-8322-01E8E1524985}" sibTransId="{36717F1B-B5A5-48FE-B0A4-74C1902528FB}"/>
    <dgm:cxn modelId="{1A3268C9-756E-2443-A659-1FDC5CBC9DA2}" type="presParOf" srcId="{44CCB516-A1D3-0844-BE29-F2146E49C2A4}" destId="{5AA11647-3EF3-A340-8653-57B793AE8F0B}" srcOrd="0" destOrd="0" presId="urn:microsoft.com/office/officeart/2008/layout/LinedList"/>
    <dgm:cxn modelId="{680AD7DB-A361-6A4E-8AB5-DBB5477209EE}" type="presParOf" srcId="{44CCB516-A1D3-0844-BE29-F2146E49C2A4}" destId="{36A354F6-58C8-984A-9B69-3D67A6E72956}" srcOrd="1" destOrd="0" presId="urn:microsoft.com/office/officeart/2008/layout/LinedList"/>
    <dgm:cxn modelId="{21F5D2C8-6AB1-A94F-9A57-9CC8CC266AA8}" type="presParOf" srcId="{36A354F6-58C8-984A-9B69-3D67A6E72956}" destId="{B5F7B89F-E47B-5444-A89E-99667932950E}" srcOrd="0" destOrd="0" presId="urn:microsoft.com/office/officeart/2008/layout/LinedList"/>
    <dgm:cxn modelId="{373C970D-EF55-B14B-8BB8-149A6BC5CA59}" type="presParOf" srcId="{36A354F6-58C8-984A-9B69-3D67A6E72956}" destId="{0EDAB0B7-F067-0E4B-97A0-8F8594DFDDAB}" srcOrd="1" destOrd="0" presId="urn:microsoft.com/office/officeart/2008/layout/LinedList"/>
    <dgm:cxn modelId="{FF8E304F-CC84-3B40-89D1-AD02D8292FEC}" type="presParOf" srcId="{44CCB516-A1D3-0844-BE29-F2146E49C2A4}" destId="{40DB0EE9-78FD-E54E-BEB4-74D7FC4586D1}" srcOrd="2" destOrd="0" presId="urn:microsoft.com/office/officeart/2008/layout/LinedList"/>
    <dgm:cxn modelId="{24DE6D68-69BD-FB43-A8ED-67E839DEB4CF}" type="presParOf" srcId="{44CCB516-A1D3-0844-BE29-F2146E49C2A4}" destId="{D7CFDE34-A102-4A48-82E5-42E4DBC64F04}" srcOrd="3" destOrd="0" presId="urn:microsoft.com/office/officeart/2008/layout/LinedList"/>
    <dgm:cxn modelId="{E65AD165-FEC7-DB41-ABF7-098DC78898BB}" type="presParOf" srcId="{D7CFDE34-A102-4A48-82E5-42E4DBC64F04}" destId="{CC69B5FA-B820-3D47-9F93-A211021533A9}" srcOrd="0" destOrd="0" presId="urn:microsoft.com/office/officeart/2008/layout/LinedList"/>
    <dgm:cxn modelId="{E0ABC494-88AE-C14D-B7F8-4634E05A2E90}" type="presParOf" srcId="{D7CFDE34-A102-4A48-82E5-42E4DBC64F04}" destId="{85352511-B675-8D41-BBBC-CFBB56EE65ED}" srcOrd="1" destOrd="0" presId="urn:microsoft.com/office/officeart/2008/layout/LinedList"/>
    <dgm:cxn modelId="{5F8E1D64-9F2D-1B47-A74C-C234255B5B09}" type="presParOf" srcId="{44CCB516-A1D3-0844-BE29-F2146E49C2A4}" destId="{592E0742-9B90-C34E-A3DD-B39626EE4A1C}" srcOrd="4" destOrd="0" presId="urn:microsoft.com/office/officeart/2008/layout/LinedList"/>
    <dgm:cxn modelId="{4756CFF7-082E-2A4F-9DBF-DB2BEA0AEB67}" type="presParOf" srcId="{44CCB516-A1D3-0844-BE29-F2146E49C2A4}" destId="{81AB6443-A817-0841-9C1E-556F14E0A9DF}" srcOrd="5" destOrd="0" presId="urn:microsoft.com/office/officeart/2008/layout/LinedList"/>
    <dgm:cxn modelId="{47110488-4F8F-1442-ACB4-7A112247694F}" type="presParOf" srcId="{81AB6443-A817-0841-9C1E-556F14E0A9DF}" destId="{A3107BFF-8B35-2F4C-AF43-453332EA1A3A}" srcOrd="0" destOrd="0" presId="urn:microsoft.com/office/officeart/2008/layout/LinedList"/>
    <dgm:cxn modelId="{2FA1BAC2-867C-EB4C-AC98-8C137B44AAD2}" type="presParOf" srcId="{81AB6443-A817-0841-9C1E-556F14E0A9DF}" destId="{07D49EFD-9CD5-3C4B-A3BE-3A61F4D898EF}" srcOrd="1" destOrd="0" presId="urn:microsoft.com/office/officeart/2008/layout/LinedList"/>
    <dgm:cxn modelId="{BB57B08D-74ED-A744-A0F1-04F418ECF847}" type="presParOf" srcId="{44CCB516-A1D3-0844-BE29-F2146E49C2A4}" destId="{7E081AC9-646F-454B-91DA-819B6B9B3F5C}" srcOrd="6" destOrd="0" presId="urn:microsoft.com/office/officeart/2008/layout/LinedList"/>
    <dgm:cxn modelId="{EAB90F65-0D75-9B4E-BDBA-9B6090C4641D}" type="presParOf" srcId="{44CCB516-A1D3-0844-BE29-F2146E49C2A4}" destId="{9EAEECA6-ABA9-FC4B-9AB5-640F23DB500B}" srcOrd="7" destOrd="0" presId="urn:microsoft.com/office/officeart/2008/layout/LinedList"/>
    <dgm:cxn modelId="{4ADD7CDC-DECA-CB48-A587-2F7FB2441CC7}" type="presParOf" srcId="{9EAEECA6-ABA9-FC4B-9AB5-640F23DB500B}" destId="{D47A108D-358D-9849-97C0-6B1FBA5DE5FF}" srcOrd="0" destOrd="0" presId="urn:microsoft.com/office/officeart/2008/layout/LinedList"/>
    <dgm:cxn modelId="{D46A1EA4-F286-4C45-8CDF-751B3A43CD30}" type="presParOf" srcId="{9EAEECA6-ABA9-FC4B-9AB5-640F23DB500B}" destId="{76D4AF60-9811-DD4B-AF41-584F13C42F9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EE4B60-D7F5-4099-A95C-30ACE1F0510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8AEC55D0-B76C-452F-812F-972C756B9E3B}">
      <dgm:prSet/>
      <dgm:spPr/>
      <dgm:t>
        <a:bodyPr/>
        <a:lstStyle/>
        <a:p>
          <a:r>
            <a:rPr lang="en-BE" dirty="0"/>
            <a:t>To South Africa – for the 30th anniversary of the first Free Elections ! Changed the World!</a:t>
          </a:r>
          <a:endParaRPr lang="en-US" dirty="0"/>
        </a:p>
      </dgm:t>
    </dgm:pt>
    <dgm:pt modelId="{0DB7A99B-7D5E-46B8-9416-31F775F6EC0E}" type="parTrans" cxnId="{BD6C1EEF-51B0-41DF-8315-7BA074A319C8}">
      <dgm:prSet/>
      <dgm:spPr/>
      <dgm:t>
        <a:bodyPr/>
        <a:lstStyle/>
        <a:p>
          <a:endParaRPr lang="en-US"/>
        </a:p>
      </dgm:t>
    </dgm:pt>
    <dgm:pt modelId="{86A7F665-51EE-41BC-A20B-960C4CED1BFD}" type="sibTrans" cxnId="{BD6C1EEF-51B0-41DF-8315-7BA074A319C8}">
      <dgm:prSet/>
      <dgm:spPr/>
      <dgm:t>
        <a:bodyPr/>
        <a:lstStyle/>
        <a:p>
          <a:endParaRPr lang="en-US"/>
        </a:p>
      </dgm:t>
    </dgm:pt>
    <dgm:pt modelId="{C9B312D5-D9FD-46A9-A637-4638A0AD6F68}">
      <dgm:prSet/>
      <dgm:spPr/>
      <dgm:t>
        <a:bodyPr/>
        <a:lstStyle/>
        <a:p>
          <a:r>
            <a:rPr lang="en-BE" dirty="0"/>
            <a:t>To D R Congo – for t</a:t>
          </a:r>
          <a:r>
            <a:rPr lang="en-GB" dirty="0"/>
            <a:t>he</a:t>
          </a:r>
          <a:r>
            <a:rPr lang="en-BE" dirty="0"/>
            <a:t> resilience and courage in addressing the aggression in the East – for blood minerals. And for informing the world. SADC supports!</a:t>
          </a:r>
          <a:endParaRPr lang="en-US" dirty="0"/>
        </a:p>
      </dgm:t>
    </dgm:pt>
    <dgm:pt modelId="{1F50E6D8-FFA0-4C04-B5FE-636271B82050}" type="parTrans" cxnId="{1FA017B0-A48A-494F-8124-3EAC8AC8B9D2}">
      <dgm:prSet/>
      <dgm:spPr/>
      <dgm:t>
        <a:bodyPr/>
        <a:lstStyle/>
        <a:p>
          <a:endParaRPr lang="en-US"/>
        </a:p>
      </dgm:t>
    </dgm:pt>
    <dgm:pt modelId="{E0827F40-BABA-4315-B84D-F76FB10F58C1}" type="sibTrans" cxnId="{1FA017B0-A48A-494F-8124-3EAC8AC8B9D2}">
      <dgm:prSet/>
      <dgm:spPr/>
      <dgm:t>
        <a:bodyPr/>
        <a:lstStyle/>
        <a:p>
          <a:endParaRPr lang="en-US"/>
        </a:p>
      </dgm:t>
    </dgm:pt>
    <dgm:pt modelId="{6A14D58B-E7E9-DD4E-B5CF-DE77A24CEEC9}" type="pres">
      <dgm:prSet presAssocID="{E5EE4B60-D7F5-4099-A95C-30ACE1F0510D}" presName="hierChild1" presStyleCnt="0">
        <dgm:presLayoutVars>
          <dgm:chPref val="1"/>
          <dgm:dir/>
          <dgm:animOne val="branch"/>
          <dgm:animLvl val="lvl"/>
          <dgm:resizeHandles/>
        </dgm:presLayoutVars>
      </dgm:prSet>
      <dgm:spPr/>
    </dgm:pt>
    <dgm:pt modelId="{E2586359-BF75-414D-B05D-8CAF57943EA0}" type="pres">
      <dgm:prSet presAssocID="{8AEC55D0-B76C-452F-812F-972C756B9E3B}" presName="hierRoot1" presStyleCnt="0"/>
      <dgm:spPr/>
    </dgm:pt>
    <dgm:pt modelId="{4C0C219C-5B25-724E-8F89-F6859CA1A1FF}" type="pres">
      <dgm:prSet presAssocID="{8AEC55D0-B76C-452F-812F-972C756B9E3B}" presName="composite" presStyleCnt="0"/>
      <dgm:spPr/>
    </dgm:pt>
    <dgm:pt modelId="{C5565A1E-C26D-3348-B006-018F38B9657D}" type="pres">
      <dgm:prSet presAssocID="{8AEC55D0-B76C-452F-812F-972C756B9E3B}" presName="background" presStyleLbl="node0" presStyleIdx="0" presStyleCnt="2"/>
      <dgm:spPr/>
    </dgm:pt>
    <dgm:pt modelId="{899086D2-B6CF-C343-9B17-72548A25779A}" type="pres">
      <dgm:prSet presAssocID="{8AEC55D0-B76C-452F-812F-972C756B9E3B}" presName="text" presStyleLbl="fgAcc0" presStyleIdx="0" presStyleCnt="2">
        <dgm:presLayoutVars>
          <dgm:chPref val="3"/>
        </dgm:presLayoutVars>
      </dgm:prSet>
      <dgm:spPr/>
    </dgm:pt>
    <dgm:pt modelId="{8693B321-D9FE-6142-ABB9-80F7E8395FB8}" type="pres">
      <dgm:prSet presAssocID="{8AEC55D0-B76C-452F-812F-972C756B9E3B}" presName="hierChild2" presStyleCnt="0"/>
      <dgm:spPr/>
    </dgm:pt>
    <dgm:pt modelId="{91711C96-62F8-6445-A44E-82BFC75F1A4F}" type="pres">
      <dgm:prSet presAssocID="{C9B312D5-D9FD-46A9-A637-4638A0AD6F68}" presName="hierRoot1" presStyleCnt="0"/>
      <dgm:spPr/>
    </dgm:pt>
    <dgm:pt modelId="{3BC62ABD-9521-DC41-A60A-0339C6B8ED40}" type="pres">
      <dgm:prSet presAssocID="{C9B312D5-D9FD-46A9-A637-4638A0AD6F68}" presName="composite" presStyleCnt="0"/>
      <dgm:spPr/>
    </dgm:pt>
    <dgm:pt modelId="{FE9FB46E-71D2-F74C-A36C-8467AB4F4276}" type="pres">
      <dgm:prSet presAssocID="{C9B312D5-D9FD-46A9-A637-4638A0AD6F68}" presName="background" presStyleLbl="node0" presStyleIdx="1" presStyleCnt="2"/>
      <dgm:spPr/>
    </dgm:pt>
    <dgm:pt modelId="{2835192F-52F3-7046-BDBD-CFE7EB576E20}" type="pres">
      <dgm:prSet presAssocID="{C9B312D5-D9FD-46A9-A637-4638A0AD6F68}" presName="text" presStyleLbl="fgAcc0" presStyleIdx="1" presStyleCnt="2">
        <dgm:presLayoutVars>
          <dgm:chPref val="3"/>
        </dgm:presLayoutVars>
      </dgm:prSet>
      <dgm:spPr/>
    </dgm:pt>
    <dgm:pt modelId="{4461E5AB-70F8-354F-85AE-F85C7A590C6E}" type="pres">
      <dgm:prSet presAssocID="{C9B312D5-D9FD-46A9-A637-4638A0AD6F68}" presName="hierChild2" presStyleCnt="0"/>
      <dgm:spPr/>
    </dgm:pt>
  </dgm:ptLst>
  <dgm:cxnLst>
    <dgm:cxn modelId="{5B85F845-1AFE-3740-A5F5-C9F487145788}" type="presOf" srcId="{C9B312D5-D9FD-46A9-A637-4638A0AD6F68}" destId="{2835192F-52F3-7046-BDBD-CFE7EB576E20}" srcOrd="0" destOrd="0" presId="urn:microsoft.com/office/officeart/2005/8/layout/hierarchy1"/>
    <dgm:cxn modelId="{05223D5F-CE44-8146-92BA-82823045208C}" type="presOf" srcId="{E5EE4B60-D7F5-4099-A95C-30ACE1F0510D}" destId="{6A14D58B-E7E9-DD4E-B5CF-DE77A24CEEC9}" srcOrd="0" destOrd="0" presId="urn:microsoft.com/office/officeart/2005/8/layout/hierarchy1"/>
    <dgm:cxn modelId="{395DA5A0-B9B0-8045-A4CB-7E5E014FF1EE}" type="presOf" srcId="{8AEC55D0-B76C-452F-812F-972C756B9E3B}" destId="{899086D2-B6CF-C343-9B17-72548A25779A}" srcOrd="0" destOrd="0" presId="urn:microsoft.com/office/officeart/2005/8/layout/hierarchy1"/>
    <dgm:cxn modelId="{1FA017B0-A48A-494F-8124-3EAC8AC8B9D2}" srcId="{E5EE4B60-D7F5-4099-A95C-30ACE1F0510D}" destId="{C9B312D5-D9FD-46A9-A637-4638A0AD6F68}" srcOrd="1" destOrd="0" parTransId="{1F50E6D8-FFA0-4C04-B5FE-636271B82050}" sibTransId="{E0827F40-BABA-4315-B84D-F76FB10F58C1}"/>
    <dgm:cxn modelId="{BD6C1EEF-51B0-41DF-8315-7BA074A319C8}" srcId="{E5EE4B60-D7F5-4099-A95C-30ACE1F0510D}" destId="{8AEC55D0-B76C-452F-812F-972C756B9E3B}" srcOrd="0" destOrd="0" parTransId="{0DB7A99B-7D5E-46B8-9416-31F775F6EC0E}" sibTransId="{86A7F665-51EE-41BC-A20B-960C4CED1BFD}"/>
    <dgm:cxn modelId="{89CC4477-09DB-B840-AFD8-4BA74DC7510C}" type="presParOf" srcId="{6A14D58B-E7E9-DD4E-B5CF-DE77A24CEEC9}" destId="{E2586359-BF75-414D-B05D-8CAF57943EA0}" srcOrd="0" destOrd="0" presId="urn:microsoft.com/office/officeart/2005/8/layout/hierarchy1"/>
    <dgm:cxn modelId="{30FA76DE-80C5-4145-8467-A076DB3B3750}" type="presParOf" srcId="{E2586359-BF75-414D-B05D-8CAF57943EA0}" destId="{4C0C219C-5B25-724E-8F89-F6859CA1A1FF}" srcOrd="0" destOrd="0" presId="urn:microsoft.com/office/officeart/2005/8/layout/hierarchy1"/>
    <dgm:cxn modelId="{CB5063DE-3E87-9B47-A7E2-48859D006E49}" type="presParOf" srcId="{4C0C219C-5B25-724E-8F89-F6859CA1A1FF}" destId="{C5565A1E-C26D-3348-B006-018F38B9657D}" srcOrd="0" destOrd="0" presId="urn:microsoft.com/office/officeart/2005/8/layout/hierarchy1"/>
    <dgm:cxn modelId="{C2D45C4D-123A-D749-998D-1D05A5EA4C7C}" type="presParOf" srcId="{4C0C219C-5B25-724E-8F89-F6859CA1A1FF}" destId="{899086D2-B6CF-C343-9B17-72548A25779A}" srcOrd="1" destOrd="0" presId="urn:microsoft.com/office/officeart/2005/8/layout/hierarchy1"/>
    <dgm:cxn modelId="{70B1ECFF-DABA-664B-BF9C-BA1AF9380E9F}" type="presParOf" srcId="{E2586359-BF75-414D-B05D-8CAF57943EA0}" destId="{8693B321-D9FE-6142-ABB9-80F7E8395FB8}" srcOrd="1" destOrd="0" presId="urn:microsoft.com/office/officeart/2005/8/layout/hierarchy1"/>
    <dgm:cxn modelId="{D6C58877-0C9E-3A4F-9124-D40E4E35C13D}" type="presParOf" srcId="{6A14D58B-E7E9-DD4E-B5CF-DE77A24CEEC9}" destId="{91711C96-62F8-6445-A44E-82BFC75F1A4F}" srcOrd="1" destOrd="0" presId="urn:microsoft.com/office/officeart/2005/8/layout/hierarchy1"/>
    <dgm:cxn modelId="{B7E0843D-C676-204B-AD72-C4E45D70C5AD}" type="presParOf" srcId="{91711C96-62F8-6445-A44E-82BFC75F1A4F}" destId="{3BC62ABD-9521-DC41-A60A-0339C6B8ED40}" srcOrd="0" destOrd="0" presId="urn:microsoft.com/office/officeart/2005/8/layout/hierarchy1"/>
    <dgm:cxn modelId="{CBFF6773-8E46-4342-963D-E2CCEDB7ADF3}" type="presParOf" srcId="{3BC62ABD-9521-DC41-A60A-0339C6B8ED40}" destId="{FE9FB46E-71D2-F74C-A36C-8467AB4F4276}" srcOrd="0" destOrd="0" presId="urn:microsoft.com/office/officeart/2005/8/layout/hierarchy1"/>
    <dgm:cxn modelId="{1C52F56F-6ECC-884D-99BE-FBD602D5B1E7}" type="presParOf" srcId="{3BC62ABD-9521-DC41-A60A-0339C6B8ED40}" destId="{2835192F-52F3-7046-BDBD-CFE7EB576E20}" srcOrd="1" destOrd="0" presId="urn:microsoft.com/office/officeart/2005/8/layout/hierarchy1"/>
    <dgm:cxn modelId="{2E092C4B-CA4B-9A46-BFE5-3DFC1EEA86CC}" type="presParOf" srcId="{91711C96-62F8-6445-A44E-82BFC75F1A4F}" destId="{4461E5AB-70F8-354F-85AE-F85C7A590C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51935A1-594D-49A4-888C-0C70D0988AC8}"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2310BAB9-7C52-4433-A4E1-91477AD80425}">
      <dgm:prSet/>
      <dgm:spPr/>
      <dgm:t>
        <a:bodyPr/>
        <a:lstStyle/>
        <a:p>
          <a:r>
            <a:rPr lang="en-BE" dirty="0"/>
            <a:t>EQF and SADCQF are comparable along the 10 main comparison topics</a:t>
          </a:r>
          <a:endParaRPr lang="en-US" dirty="0"/>
        </a:p>
      </dgm:t>
    </dgm:pt>
    <dgm:pt modelId="{23E60009-2D5D-4EB3-8F4A-EC7665B593A3}" type="parTrans" cxnId="{102E49C5-A5D6-47A1-8A21-0F7FE1364F6F}">
      <dgm:prSet/>
      <dgm:spPr/>
      <dgm:t>
        <a:bodyPr/>
        <a:lstStyle/>
        <a:p>
          <a:endParaRPr lang="en-US"/>
        </a:p>
      </dgm:t>
    </dgm:pt>
    <dgm:pt modelId="{7BB68E84-36F0-4266-8DBD-FF103460454E}" type="sibTrans" cxnId="{102E49C5-A5D6-47A1-8A21-0F7FE1364F6F}">
      <dgm:prSet/>
      <dgm:spPr/>
      <dgm:t>
        <a:bodyPr/>
        <a:lstStyle/>
        <a:p>
          <a:endParaRPr lang="en-US"/>
        </a:p>
      </dgm:t>
    </dgm:pt>
    <dgm:pt modelId="{81CF325C-53B5-4AA1-BFD6-C123386C9344}">
      <dgm:prSet/>
      <dgm:spPr/>
      <dgm:t>
        <a:bodyPr/>
        <a:lstStyle/>
        <a:p>
          <a:r>
            <a:rPr lang="en-BE"/>
            <a:t>Identified differences are non-substantial</a:t>
          </a:r>
          <a:endParaRPr lang="en-US"/>
        </a:p>
      </dgm:t>
    </dgm:pt>
    <dgm:pt modelId="{7C81519F-CEF1-4F7F-9380-934A34A9812F}" type="parTrans" cxnId="{BB756928-3335-41B0-AB0F-E2C5303E043C}">
      <dgm:prSet/>
      <dgm:spPr/>
      <dgm:t>
        <a:bodyPr/>
        <a:lstStyle/>
        <a:p>
          <a:endParaRPr lang="en-US"/>
        </a:p>
      </dgm:t>
    </dgm:pt>
    <dgm:pt modelId="{37B1E01B-1B10-4B83-8E53-CD053954851A}" type="sibTrans" cxnId="{BB756928-3335-41B0-AB0F-E2C5303E043C}">
      <dgm:prSet/>
      <dgm:spPr/>
      <dgm:t>
        <a:bodyPr/>
        <a:lstStyle/>
        <a:p>
          <a:endParaRPr lang="en-US"/>
        </a:p>
      </dgm:t>
    </dgm:pt>
    <dgm:pt modelId="{D0A0FDAF-9055-5A40-9576-D99BC59D0237}" type="pres">
      <dgm:prSet presAssocID="{151935A1-594D-49A4-888C-0C70D0988AC8}" presName="hierChild1" presStyleCnt="0">
        <dgm:presLayoutVars>
          <dgm:chPref val="1"/>
          <dgm:dir/>
          <dgm:animOne val="branch"/>
          <dgm:animLvl val="lvl"/>
          <dgm:resizeHandles/>
        </dgm:presLayoutVars>
      </dgm:prSet>
      <dgm:spPr/>
    </dgm:pt>
    <dgm:pt modelId="{AAA16DF2-C8F1-EC49-A136-910307E4ADE3}" type="pres">
      <dgm:prSet presAssocID="{2310BAB9-7C52-4433-A4E1-91477AD80425}" presName="hierRoot1" presStyleCnt="0"/>
      <dgm:spPr/>
    </dgm:pt>
    <dgm:pt modelId="{00DAC33E-8E2B-A54B-BA34-DB81E25A0876}" type="pres">
      <dgm:prSet presAssocID="{2310BAB9-7C52-4433-A4E1-91477AD80425}" presName="composite" presStyleCnt="0"/>
      <dgm:spPr/>
    </dgm:pt>
    <dgm:pt modelId="{13E81063-6AB2-504A-B190-DFCED3F5C17B}" type="pres">
      <dgm:prSet presAssocID="{2310BAB9-7C52-4433-A4E1-91477AD80425}" presName="background" presStyleLbl="node0" presStyleIdx="0" presStyleCnt="2"/>
      <dgm:spPr/>
    </dgm:pt>
    <dgm:pt modelId="{CE990551-C615-DA4D-B4C2-177998ADFE1E}" type="pres">
      <dgm:prSet presAssocID="{2310BAB9-7C52-4433-A4E1-91477AD80425}" presName="text" presStyleLbl="fgAcc0" presStyleIdx="0" presStyleCnt="2">
        <dgm:presLayoutVars>
          <dgm:chPref val="3"/>
        </dgm:presLayoutVars>
      </dgm:prSet>
      <dgm:spPr/>
    </dgm:pt>
    <dgm:pt modelId="{E915E05E-2CE6-254E-9725-15B77BD57655}" type="pres">
      <dgm:prSet presAssocID="{2310BAB9-7C52-4433-A4E1-91477AD80425}" presName="hierChild2" presStyleCnt="0"/>
      <dgm:spPr/>
    </dgm:pt>
    <dgm:pt modelId="{48ECE37E-5336-8245-91D9-98AC486921F0}" type="pres">
      <dgm:prSet presAssocID="{81CF325C-53B5-4AA1-BFD6-C123386C9344}" presName="hierRoot1" presStyleCnt="0"/>
      <dgm:spPr/>
    </dgm:pt>
    <dgm:pt modelId="{0BA4AF07-B8E2-3849-B7E8-38FDE5A000E3}" type="pres">
      <dgm:prSet presAssocID="{81CF325C-53B5-4AA1-BFD6-C123386C9344}" presName="composite" presStyleCnt="0"/>
      <dgm:spPr/>
    </dgm:pt>
    <dgm:pt modelId="{CB457846-AEA2-7440-8686-E0ED49F6423E}" type="pres">
      <dgm:prSet presAssocID="{81CF325C-53B5-4AA1-BFD6-C123386C9344}" presName="background" presStyleLbl="node0" presStyleIdx="1" presStyleCnt="2"/>
      <dgm:spPr/>
    </dgm:pt>
    <dgm:pt modelId="{32FF3E12-4C17-3D4A-B64C-8BC593BC9350}" type="pres">
      <dgm:prSet presAssocID="{81CF325C-53B5-4AA1-BFD6-C123386C9344}" presName="text" presStyleLbl="fgAcc0" presStyleIdx="1" presStyleCnt="2">
        <dgm:presLayoutVars>
          <dgm:chPref val="3"/>
        </dgm:presLayoutVars>
      </dgm:prSet>
      <dgm:spPr/>
    </dgm:pt>
    <dgm:pt modelId="{053A3EBE-5982-0744-9F6A-239FF2858C51}" type="pres">
      <dgm:prSet presAssocID="{81CF325C-53B5-4AA1-BFD6-C123386C9344}" presName="hierChild2" presStyleCnt="0"/>
      <dgm:spPr/>
    </dgm:pt>
  </dgm:ptLst>
  <dgm:cxnLst>
    <dgm:cxn modelId="{BB756928-3335-41B0-AB0F-E2C5303E043C}" srcId="{151935A1-594D-49A4-888C-0C70D0988AC8}" destId="{81CF325C-53B5-4AA1-BFD6-C123386C9344}" srcOrd="1" destOrd="0" parTransId="{7C81519F-CEF1-4F7F-9380-934A34A9812F}" sibTransId="{37B1E01B-1B10-4B83-8E53-CD053954851A}"/>
    <dgm:cxn modelId="{20AF1741-1AD7-9E49-8FC1-6720BB8C8173}" type="presOf" srcId="{151935A1-594D-49A4-888C-0C70D0988AC8}" destId="{D0A0FDAF-9055-5A40-9576-D99BC59D0237}" srcOrd="0" destOrd="0" presId="urn:microsoft.com/office/officeart/2005/8/layout/hierarchy1"/>
    <dgm:cxn modelId="{102E49C5-A5D6-47A1-8A21-0F7FE1364F6F}" srcId="{151935A1-594D-49A4-888C-0C70D0988AC8}" destId="{2310BAB9-7C52-4433-A4E1-91477AD80425}" srcOrd="0" destOrd="0" parTransId="{23E60009-2D5D-4EB3-8F4A-EC7665B593A3}" sibTransId="{7BB68E84-36F0-4266-8DBD-FF103460454E}"/>
    <dgm:cxn modelId="{A3D35FC8-A8F0-9F4E-B712-83805FC5ED01}" type="presOf" srcId="{2310BAB9-7C52-4433-A4E1-91477AD80425}" destId="{CE990551-C615-DA4D-B4C2-177998ADFE1E}" srcOrd="0" destOrd="0" presId="urn:microsoft.com/office/officeart/2005/8/layout/hierarchy1"/>
    <dgm:cxn modelId="{61FB8DCA-A143-F645-B318-3E7F92FF75AD}" type="presOf" srcId="{81CF325C-53B5-4AA1-BFD6-C123386C9344}" destId="{32FF3E12-4C17-3D4A-B64C-8BC593BC9350}" srcOrd="0" destOrd="0" presId="urn:microsoft.com/office/officeart/2005/8/layout/hierarchy1"/>
    <dgm:cxn modelId="{AEDC6540-4FE8-874A-89F2-B066617B2EEB}" type="presParOf" srcId="{D0A0FDAF-9055-5A40-9576-D99BC59D0237}" destId="{AAA16DF2-C8F1-EC49-A136-910307E4ADE3}" srcOrd="0" destOrd="0" presId="urn:microsoft.com/office/officeart/2005/8/layout/hierarchy1"/>
    <dgm:cxn modelId="{E0AF02D3-E279-E14B-944F-045C9F555E18}" type="presParOf" srcId="{AAA16DF2-C8F1-EC49-A136-910307E4ADE3}" destId="{00DAC33E-8E2B-A54B-BA34-DB81E25A0876}" srcOrd="0" destOrd="0" presId="urn:microsoft.com/office/officeart/2005/8/layout/hierarchy1"/>
    <dgm:cxn modelId="{F2CD89EB-4F08-1040-BAB7-716D1E5F5236}" type="presParOf" srcId="{00DAC33E-8E2B-A54B-BA34-DB81E25A0876}" destId="{13E81063-6AB2-504A-B190-DFCED3F5C17B}" srcOrd="0" destOrd="0" presId="urn:microsoft.com/office/officeart/2005/8/layout/hierarchy1"/>
    <dgm:cxn modelId="{B3455AAB-C75C-104B-AAA8-82C13A7FCA3B}" type="presParOf" srcId="{00DAC33E-8E2B-A54B-BA34-DB81E25A0876}" destId="{CE990551-C615-DA4D-B4C2-177998ADFE1E}" srcOrd="1" destOrd="0" presId="urn:microsoft.com/office/officeart/2005/8/layout/hierarchy1"/>
    <dgm:cxn modelId="{51D5EFAD-BEA7-E94B-B2FB-2D05CACE342C}" type="presParOf" srcId="{AAA16DF2-C8F1-EC49-A136-910307E4ADE3}" destId="{E915E05E-2CE6-254E-9725-15B77BD57655}" srcOrd="1" destOrd="0" presId="urn:microsoft.com/office/officeart/2005/8/layout/hierarchy1"/>
    <dgm:cxn modelId="{E5639CA1-8F40-7A4A-A233-577BC254F896}" type="presParOf" srcId="{D0A0FDAF-9055-5A40-9576-D99BC59D0237}" destId="{48ECE37E-5336-8245-91D9-98AC486921F0}" srcOrd="1" destOrd="0" presId="urn:microsoft.com/office/officeart/2005/8/layout/hierarchy1"/>
    <dgm:cxn modelId="{642EE196-892A-1949-B941-B31163CCEB36}" type="presParOf" srcId="{48ECE37E-5336-8245-91D9-98AC486921F0}" destId="{0BA4AF07-B8E2-3849-B7E8-38FDE5A000E3}" srcOrd="0" destOrd="0" presId="urn:microsoft.com/office/officeart/2005/8/layout/hierarchy1"/>
    <dgm:cxn modelId="{AD72D18A-B8A5-3C43-B8A1-987BC2BCFEF0}" type="presParOf" srcId="{0BA4AF07-B8E2-3849-B7E8-38FDE5A000E3}" destId="{CB457846-AEA2-7440-8686-E0ED49F6423E}" srcOrd="0" destOrd="0" presId="urn:microsoft.com/office/officeart/2005/8/layout/hierarchy1"/>
    <dgm:cxn modelId="{CFE75F63-AA16-9B4F-ADCC-1AAA9BC2BF02}" type="presParOf" srcId="{0BA4AF07-B8E2-3849-B7E8-38FDE5A000E3}" destId="{32FF3E12-4C17-3D4A-B64C-8BC593BC9350}" srcOrd="1" destOrd="0" presId="urn:microsoft.com/office/officeart/2005/8/layout/hierarchy1"/>
    <dgm:cxn modelId="{2558E8DB-CB50-4243-A3E2-EA3CFE2DE285}" type="presParOf" srcId="{48ECE37E-5336-8245-91D9-98AC486921F0}" destId="{053A3EBE-5982-0744-9F6A-239FF2858C5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AD7C5A5-C39F-4694-B5C2-5963B2F1179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A20AE07-7517-4697-8927-9A5548AD8A20}">
      <dgm:prSet custT="1"/>
      <dgm:spPr/>
      <dgm:t>
        <a:bodyPr/>
        <a:lstStyle/>
        <a:p>
          <a:r>
            <a:rPr lang="en-BE" sz="2600" dirty="0">
              <a:solidFill>
                <a:schemeClr val="tx1"/>
              </a:solidFill>
            </a:rPr>
            <a:t>We completed the discussion of questions from meeting 3, especially: learning outcomes; RPL; Harmonisation.</a:t>
          </a:r>
          <a:endParaRPr lang="en-US" sz="2600" dirty="0">
            <a:solidFill>
              <a:schemeClr val="tx1"/>
            </a:solidFill>
          </a:endParaRPr>
        </a:p>
      </dgm:t>
    </dgm:pt>
    <dgm:pt modelId="{E39D3151-970E-4D81-B8E3-B0CD2EC510D2}" type="parTrans" cxnId="{15B219FC-1C7B-46DF-B12D-DFD3E9B40370}">
      <dgm:prSet/>
      <dgm:spPr/>
      <dgm:t>
        <a:bodyPr/>
        <a:lstStyle/>
        <a:p>
          <a:endParaRPr lang="en-US"/>
        </a:p>
      </dgm:t>
    </dgm:pt>
    <dgm:pt modelId="{E0C8C8DF-95FC-4B5A-B988-F2E4B49CC43B}" type="sibTrans" cxnId="{15B219FC-1C7B-46DF-B12D-DFD3E9B40370}">
      <dgm:prSet/>
      <dgm:spPr/>
      <dgm:t>
        <a:bodyPr/>
        <a:lstStyle/>
        <a:p>
          <a:endParaRPr lang="en-US"/>
        </a:p>
      </dgm:t>
    </dgm:pt>
    <dgm:pt modelId="{0F4511F0-060F-4D2E-B125-338550AAD083}">
      <dgm:prSet/>
      <dgm:spPr/>
      <dgm:t>
        <a:bodyPr/>
        <a:lstStyle/>
        <a:p>
          <a:r>
            <a:rPr lang="en-BE" dirty="0">
              <a:solidFill>
                <a:schemeClr val="tx1"/>
              </a:solidFill>
            </a:rPr>
            <a:t>In-depth discussion of topic 7 (Communication, visibility, transparency) and topic 9 (Governance).</a:t>
          </a:r>
          <a:endParaRPr lang="en-US" dirty="0">
            <a:solidFill>
              <a:schemeClr val="tx1"/>
            </a:solidFill>
          </a:endParaRPr>
        </a:p>
      </dgm:t>
    </dgm:pt>
    <dgm:pt modelId="{80291A3C-27F7-47E1-B78B-122F6EAB5A49}" type="parTrans" cxnId="{10E07A4A-D89C-4DD1-BC3C-16C6C80771CF}">
      <dgm:prSet/>
      <dgm:spPr/>
      <dgm:t>
        <a:bodyPr/>
        <a:lstStyle/>
        <a:p>
          <a:endParaRPr lang="en-US"/>
        </a:p>
      </dgm:t>
    </dgm:pt>
    <dgm:pt modelId="{C53E48A9-51E8-434B-AC45-04B77FA927E0}" type="sibTrans" cxnId="{10E07A4A-D89C-4DD1-BC3C-16C6C80771CF}">
      <dgm:prSet/>
      <dgm:spPr/>
      <dgm:t>
        <a:bodyPr/>
        <a:lstStyle/>
        <a:p>
          <a:endParaRPr lang="en-US"/>
        </a:p>
      </dgm:t>
    </dgm:pt>
    <dgm:pt modelId="{CC0BA0CD-5786-4BA8-A1E5-534864D79751}">
      <dgm:prSet custT="1"/>
      <dgm:spPr/>
      <dgm:t>
        <a:bodyPr/>
        <a:lstStyle/>
        <a:p>
          <a:r>
            <a:rPr lang="en-BE" sz="3000" dirty="0">
              <a:solidFill>
                <a:schemeClr val="tx1"/>
              </a:solidFill>
            </a:rPr>
            <a:t>We left topic 8 (Recognition) to meeting 5</a:t>
          </a:r>
          <a:endParaRPr lang="en-US" sz="3000" dirty="0">
            <a:solidFill>
              <a:schemeClr val="tx1"/>
            </a:solidFill>
          </a:endParaRPr>
        </a:p>
      </dgm:t>
    </dgm:pt>
    <dgm:pt modelId="{B422991B-E6BD-447B-A3B5-3FC37B8D6CB3}" type="parTrans" cxnId="{E52C1828-F0AE-42C8-89BE-B9C699283ED1}">
      <dgm:prSet/>
      <dgm:spPr/>
      <dgm:t>
        <a:bodyPr/>
        <a:lstStyle/>
        <a:p>
          <a:endParaRPr lang="en-US"/>
        </a:p>
      </dgm:t>
    </dgm:pt>
    <dgm:pt modelId="{277995C6-7B48-45D1-8916-78EB0F0BE440}" type="sibTrans" cxnId="{E52C1828-F0AE-42C8-89BE-B9C699283ED1}">
      <dgm:prSet/>
      <dgm:spPr/>
      <dgm:t>
        <a:bodyPr/>
        <a:lstStyle/>
        <a:p>
          <a:endParaRPr lang="en-US"/>
        </a:p>
      </dgm:t>
    </dgm:pt>
    <dgm:pt modelId="{0B37CBEE-EE98-4185-BA36-FC3011A73A61}" type="pres">
      <dgm:prSet presAssocID="{2AD7C5A5-C39F-4694-B5C2-5963B2F1179B}" presName="root" presStyleCnt="0">
        <dgm:presLayoutVars>
          <dgm:dir/>
          <dgm:resizeHandles val="exact"/>
        </dgm:presLayoutVars>
      </dgm:prSet>
      <dgm:spPr/>
    </dgm:pt>
    <dgm:pt modelId="{C08D1268-1393-4069-84F5-9D5803BD42A5}" type="pres">
      <dgm:prSet presAssocID="{BA20AE07-7517-4697-8927-9A5548AD8A20}" presName="compNode" presStyleCnt="0"/>
      <dgm:spPr/>
    </dgm:pt>
    <dgm:pt modelId="{4AD13E37-6BB4-49A4-93E9-B9D4D893B719}" type="pres">
      <dgm:prSet presAssocID="{BA20AE07-7517-4697-8927-9A5548AD8A20}" presName="bgRect" presStyleLbl="bgShp" presStyleIdx="0" presStyleCnt="3"/>
      <dgm:spPr/>
    </dgm:pt>
    <dgm:pt modelId="{EE624587-D6B6-4FCE-9F5C-EB88D81BECAE}" type="pres">
      <dgm:prSet presAssocID="{BA20AE07-7517-4697-8927-9A5548AD8A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88B3E42C-ACFB-4089-8651-61834C4103B4}" type="pres">
      <dgm:prSet presAssocID="{BA20AE07-7517-4697-8927-9A5548AD8A20}" presName="spaceRect" presStyleCnt="0"/>
      <dgm:spPr/>
    </dgm:pt>
    <dgm:pt modelId="{19D6540C-917C-4766-89A3-9B7A2960408E}" type="pres">
      <dgm:prSet presAssocID="{BA20AE07-7517-4697-8927-9A5548AD8A20}" presName="parTx" presStyleLbl="revTx" presStyleIdx="0" presStyleCnt="3">
        <dgm:presLayoutVars>
          <dgm:chMax val="0"/>
          <dgm:chPref val="0"/>
        </dgm:presLayoutVars>
      </dgm:prSet>
      <dgm:spPr/>
    </dgm:pt>
    <dgm:pt modelId="{88550ACE-D7A6-45D8-A35D-C4F5F155415D}" type="pres">
      <dgm:prSet presAssocID="{E0C8C8DF-95FC-4B5A-B988-F2E4B49CC43B}" presName="sibTrans" presStyleCnt="0"/>
      <dgm:spPr/>
    </dgm:pt>
    <dgm:pt modelId="{4B50C456-4D03-4981-B2D4-6F02175F27E7}" type="pres">
      <dgm:prSet presAssocID="{0F4511F0-060F-4D2E-B125-338550AAD083}" presName="compNode" presStyleCnt="0"/>
      <dgm:spPr/>
    </dgm:pt>
    <dgm:pt modelId="{913D87A8-663E-4216-A77B-E71DE34B2447}" type="pres">
      <dgm:prSet presAssocID="{0F4511F0-060F-4D2E-B125-338550AAD083}" presName="bgRect" presStyleLbl="bgShp" presStyleIdx="1" presStyleCnt="3"/>
      <dgm:spPr/>
    </dgm:pt>
    <dgm:pt modelId="{F5B472DD-9EC2-44C4-856D-2179D9677392}" type="pres">
      <dgm:prSet presAssocID="{0F4511F0-060F-4D2E-B125-338550AAD0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2B2FE45-06D9-47EE-838C-EEAA96114B3C}" type="pres">
      <dgm:prSet presAssocID="{0F4511F0-060F-4D2E-B125-338550AAD083}" presName="spaceRect" presStyleCnt="0"/>
      <dgm:spPr/>
    </dgm:pt>
    <dgm:pt modelId="{64FEAE2E-4BC1-4CF1-B465-B388B71D3F11}" type="pres">
      <dgm:prSet presAssocID="{0F4511F0-060F-4D2E-B125-338550AAD083}" presName="parTx" presStyleLbl="revTx" presStyleIdx="1" presStyleCnt="3">
        <dgm:presLayoutVars>
          <dgm:chMax val="0"/>
          <dgm:chPref val="0"/>
        </dgm:presLayoutVars>
      </dgm:prSet>
      <dgm:spPr/>
    </dgm:pt>
    <dgm:pt modelId="{A83530B7-0138-4E22-89C8-0A48927F2E6C}" type="pres">
      <dgm:prSet presAssocID="{C53E48A9-51E8-434B-AC45-04B77FA927E0}" presName="sibTrans" presStyleCnt="0"/>
      <dgm:spPr/>
    </dgm:pt>
    <dgm:pt modelId="{5A17C252-A050-4F6D-BCD5-CD0D13516B1D}" type="pres">
      <dgm:prSet presAssocID="{CC0BA0CD-5786-4BA8-A1E5-534864D79751}" presName="compNode" presStyleCnt="0"/>
      <dgm:spPr/>
    </dgm:pt>
    <dgm:pt modelId="{2B88E048-91A9-4717-9FDB-A560817A3378}" type="pres">
      <dgm:prSet presAssocID="{CC0BA0CD-5786-4BA8-A1E5-534864D79751}" presName="bgRect" presStyleLbl="bgShp" presStyleIdx="2" presStyleCnt="3"/>
      <dgm:spPr/>
    </dgm:pt>
    <dgm:pt modelId="{553E50A9-53CF-482D-9984-83D82CDDE0D6}" type="pres">
      <dgm:prSet presAssocID="{CC0BA0CD-5786-4BA8-A1E5-534864D797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ACBE26CB-4A88-44AA-8122-4D2EB436A242}" type="pres">
      <dgm:prSet presAssocID="{CC0BA0CD-5786-4BA8-A1E5-534864D79751}" presName="spaceRect" presStyleCnt="0"/>
      <dgm:spPr/>
    </dgm:pt>
    <dgm:pt modelId="{2BBB407A-D89D-4E77-8513-B1C43B979623}" type="pres">
      <dgm:prSet presAssocID="{CC0BA0CD-5786-4BA8-A1E5-534864D79751}" presName="parTx" presStyleLbl="revTx" presStyleIdx="2" presStyleCnt="3">
        <dgm:presLayoutVars>
          <dgm:chMax val="0"/>
          <dgm:chPref val="0"/>
        </dgm:presLayoutVars>
      </dgm:prSet>
      <dgm:spPr/>
    </dgm:pt>
  </dgm:ptLst>
  <dgm:cxnLst>
    <dgm:cxn modelId="{E9ED0F11-3A00-44B4-8E9C-79BB071FAF2B}" type="presOf" srcId="{2AD7C5A5-C39F-4694-B5C2-5963B2F1179B}" destId="{0B37CBEE-EE98-4185-BA36-FC3011A73A61}" srcOrd="0" destOrd="0" presId="urn:microsoft.com/office/officeart/2018/2/layout/IconVerticalSolidList"/>
    <dgm:cxn modelId="{E52C1828-F0AE-42C8-89BE-B9C699283ED1}" srcId="{2AD7C5A5-C39F-4694-B5C2-5963B2F1179B}" destId="{CC0BA0CD-5786-4BA8-A1E5-534864D79751}" srcOrd="2" destOrd="0" parTransId="{B422991B-E6BD-447B-A3B5-3FC37B8D6CB3}" sibTransId="{277995C6-7B48-45D1-8916-78EB0F0BE440}"/>
    <dgm:cxn modelId="{5FCE5C37-8B69-4A1C-8FDB-D3D09C6FDEC6}" type="presOf" srcId="{CC0BA0CD-5786-4BA8-A1E5-534864D79751}" destId="{2BBB407A-D89D-4E77-8513-B1C43B979623}" srcOrd="0" destOrd="0" presId="urn:microsoft.com/office/officeart/2018/2/layout/IconVerticalSolidList"/>
    <dgm:cxn modelId="{10E07A4A-D89C-4DD1-BC3C-16C6C80771CF}" srcId="{2AD7C5A5-C39F-4694-B5C2-5963B2F1179B}" destId="{0F4511F0-060F-4D2E-B125-338550AAD083}" srcOrd="1" destOrd="0" parTransId="{80291A3C-27F7-47E1-B78B-122F6EAB5A49}" sibTransId="{C53E48A9-51E8-434B-AC45-04B77FA927E0}"/>
    <dgm:cxn modelId="{0130B060-A938-4CBC-A795-43D5911CD548}" type="presOf" srcId="{BA20AE07-7517-4697-8927-9A5548AD8A20}" destId="{19D6540C-917C-4766-89A3-9B7A2960408E}" srcOrd="0" destOrd="0" presId="urn:microsoft.com/office/officeart/2018/2/layout/IconVerticalSolidList"/>
    <dgm:cxn modelId="{802D446D-14E9-4386-8F31-00510806A9AF}" type="presOf" srcId="{0F4511F0-060F-4D2E-B125-338550AAD083}" destId="{64FEAE2E-4BC1-4CF1-B465-B388B71D3F11}" srcOrd="0" destOrd="0" presId="urn:microsoft.com/office/officeart/2018/2/layout/IconVerticalSolidList"/>
    <dgm:cxn modelId="{15B219FC-1C7B-46DF-B12D-DFD3E9B40370}" srcId="{2AD7C5A5-C39F-4694-B5C2-5963B2F1179B}" destId="{BA20AE07-7517-4697-8927-9A5548AD8A20}" srcOrd="0" destOrd="0" parTransId="{E39D3151-970E-4D81-B8E3-B0CD2EC510D2}" sibTransId="{E0C8C8DF-95FC-4B5A-B988-F2E4B49CC43B}"/>
    <dgm:cxn modelId="{C8094B57-B439-47B9-A009-A77672F6AF09}" type="presParOf" srcId="{0B37CBEE-EE98-4185-BA36-FC3011A73A61}" destId="{C08D1268-1393-4069-84F5-9D5803BD42A5}" srcOrd="0" destOrd="0" presId="urn:microsoft.com/office/officeart/2018/2/layout/IconVerticalSolidList"/>
    <dgm:cxn modelId="{0D3BB3E2-B1FB-496E-A73B-A3447611664A}" type="presParOf" srcId="{C08D1268-1393-4069-84F5-9D5803BD42A5}" destId="{4AD13E37-6BB4-49A4-93E9-B9D4D893B719}" srcOrd="0" destOrd="0" presId="urn:microsoft.com/office/officeart/2018/2/layout/IconVerticalSolidList"/>
    <dgm:cxn modelId="{84D9E976-1A6E-452E-A553-18A90F572054}" type="presParOf" srcId="{C08D1268-1393-4069-84F5-9D5803BD42A5}" destId="{EE624587-D6B6-4FCE-9F5C-EB88D81BECAE}" srcOrd="1" destOrd="0" presId="urn:microsoft.com/office/officeart/2018/2/layout/IconVerticalSolidList"/>
    <dgm:cxn modelId="{C5BB654D-AF69-4F8D-BA3E-DE55BB73F877}" type="presParOf" srcId="{C08D1268-1393-4069-84F5-9D5803BD42A5}" destId="{88B3E42C-ACFB-4089-8651-61834C4103B4}" srcOrd="2" destOrd="0" presId="urn:microsoft.com/office/officeart/2018/2/layout/IconVerticalSolidList"/>
    <dgm:cxn modelId="{01CE0534-E438-4EE5-B20F-5BD366739172}" type="presParOf" srcId="{C08D1268-1393-4069-84F5-9D5803BD42A5}" destId="{19D6540C-917C-4766-89A3-9B7A2960408E}" srcOrd="3" destOrd="0" presId="urn:microsoft.com/office/officeart/2018/2/layout/IconVerticalSolidList"/>
    <dgm:cxn modelId="{BC1F55FA-F100-4F93-A4AD-F82C457650BC}" type="presParOf" srcId="{0B37CBEE-EE98-4185-BA36-FC3011A73A61}" destId="{88550ACE-D7A6-45D8-A35D-C4F5F155415D}" srcOrd="1" destOrd="0" presId="urn:microsoft.com/office/officeart/2018/2/layout/IconVerticalSolidList"/>
    <dgm:cxn modelId="{B8FF3B22-1964-4ADA-835D-4D92C8295B2D}" type="presParOf" srcId="{0B37CBEE-EE98-4185-BA36-FC3011A73A61}" destId="{4B50C456-4D03-4981-B2D4-6F02175F27E7}" srcOrd="2" destOrd="0" presId="urn:microsoft.com/office/officeart/2018/2/layout/IconVerticalSolidList"/>
    <dgm:cxn modelId="{10F61D75-CD68-43F3-8902-91C6B22072ED}" type="presParOf" srcId="{4B50C456-4D03-4981-B2D4-6F02175F27E7}" destId="{913D87A8-663E-4216-A77B-E71DE34B2447}" srcOrd="0" destOrd="0" presId="urn:microsoft.com/office/officeart/2018/2/layout/IconVerticalSolidList"/>
    <dgm:cxn modelId="{441419FC-C76F-4D42-B908-53823B2AEDAD}" type="presParOf" srcId="{4B50C456-4D03-4981-B2D4-6F02175F27E7}" destId="{F5B472DD-9EC2-44C4-856D-2179D9677392}" srcOrd="1" destOrd="0" presId="urn:microsoft.com/office/officeart/2018/2/layout/IconVerticalSolidList"/>
    <dgm:cxn modelId="{AA90A8F6-5E25-4F4F-99CE-768FAA1D50EE}" type="presParOf" srcId="{4B50C456-4D03-4981-B2D4-6F02175F27E7}" destId="{12B2FE45-06D9-47EE-838C-EEAA96114B3C}" srcOrd="2" destOrd="0" presId="urn:microsoft.com/office/officeart/2018/2/layout/IconVerticalSolidList"/>
    <dgm:cxn modelId="{3D35F228-4879-4034-A270-19B7C260D52F}" type="presParOf" srcId="{4B50C456-4D03-4981-B2D4-6F02175F27E7}" destId="{64FEAE2E-4BC1-4CF1-B465-B388B71D3F11}" srcOrd="3" destOrd="0" presId="urn:microsoft.com/office/officeart/2018/2/layout/IconVerticalSolidList"/>
    <dgm:cxn modelId="{A000E718-534A-446C-93EB-CF0571CB9EA7}" type="presParOf" srcId="{0B37CBEE-EE98-4185-BA36-FC3011A73A61}" destId="{A83530B7-0138-4E22-89C8-0A48927F2E6C}" srcOrd="3" destOrd="0" presId="urn:microsoft.com/office/officeart/2018/2/layout/IconVerticalSolidList"/>
    <dgm:cxn modelId="{27193310-4C06-4C62-839E-B7D69B67E585}" type="presParOf" srcId="{0B37CBEE-EE98-4185-BA36-FC3011A73A61}" destId="{5A17C252-A050-4F6D-BCD5-CD0D13516B1D}" srcOrd="4" destOrd="0" presId="urn:microsoft.com/office/officeart/2018/2/layout/IconVerticalSolidList"/>
    <dgm:cxn modelId="{EE2A80FA-B615-47B0-8882-7C4FCB16D153}" type="presParOf" srcId="{5A17C252-A050-4F6D-BCD5-CD0D13516B1D}" destId="{2B88E048-91A9-4717-9FDB-A560817A3378}" srcOrd="0" destOrd="0" presId="urn:microsoft.com/office/officeart/2018/2/layout/IconVerticalSolidList"/>
    <dgm:cxn modelId="{4D047BC0-C31B-4045-A417-4A2537EB78CC}" type="presParOf" srcId="{5A17C252-A050-4F6D-BCD5-CD0D13516B1D}" destId="{553E50A9-53CF-482D-9984-83D82CDDE0D6}" srcOrd="1" destOrd="0" presId="urn:microsoft.com/office/officeart/2018/2/layout/IconVerticalSolidList"/>
    <dgm:cxn modelId="{01C2228C-5E99-414B-ABB9-2055502BB2BB}" type="presParOf" srcId="{5A17C252-A050-4F6D-BCD5-CD0D13516B1D}" destId="{ACBE26CB-4A88-44AA-8122-4D2EB436A242}" srcOrd="2" destOrd="0" presId="urn:microsoft.com/office/officeart/2018/2/layout/IconVerticalSolidList"/>
    <dgm:cxn modelId="{DE6A573E-FA53-4A88-9695-791992A92A3D}" type="presParOf" srcId="{5A17C252-A050-4F6D-BCD5-CD0D13516B1D}" destId="{2BBB407A-D89D-4E77-8513-B1C43B9796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D2A06-818D-4AFA-9067-E4C553FF316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885D75B-18AA-4D0E-A806-61D7E6AB92B7}">
      <dgm:prSet/>
      <dgm:spPr/>
      <dgm:t>
        <a:bodyPr/>
        <a:lstStyle/>
        <a:p>
          <a:r>
            <a:rPr lang="en-US"/>
            <a:t>This is the third exercise of comparison implemented under the umbrella of the pilot project of comparison of the European Qualifications Framework (EQF) with qualifications frameworks from other countries and regions. </a:t>
          </a:r>
        </a:p>
      </dgm:t>
    </dgm:pt>
    <dgm:pt modelId="{ED73F951-CEA2-43BA-9C89-C05029323C21}" type="parTrans" cxnId="{898C6BB4-3473-4B98-802A-BA61824CCA59}">
      <dgm:prSet/>
      <dgm:spPr/>
      <dgm:t>
        <a:bodyPr/>
        <a:lstStyle/>
        <a:p>
          <a:endParaRPr lang="en-US"/>
        </a:p>
      </dgm:t>
    </dgm:pt>
    <dgm:pt modelId="{B1210BB1-6511-4CBE-8C7A-53F01BD51119}" type="sibTrans" cxnId="{898C6BB4-3473-4B98-802A-BA61824CCA59}">
      <dgm:prSet/>
      <dgm:spPr/>
      <dgm:t>
        <a:bodyPr/>
        <a:lstStyle/>
        <a:p>
          <a:endParaRPr lang="en-US"/>
        </a:p>
      </dgm:t>
    </dgm:pt>
    <dgm:pt modelId="{AB5248B5-265A-4121-A56F-7DC5E0C3AFC3}">
      <dgm:prSet/>
      <dgm:spPr/>
      <dgm:t>
        <a:bodyPr/>
        <a:lstStyle/>
        <a:p>
          <a:r>
            <a:rPr lang="en-US"/>
            <a:t>This pilot project is underpinned by the EQF Recommendation (2017), which gave a new impetus to international cooperation with EQF.</a:t>
          </a:r>
        </a:p>
      </dgm:t>
    </dgm:pt>
    <dgm:pt modelId="{A9A807F9-5446-47BD-A375-05A28CE02CBB}" type="parTrans" cxnId="{71285D3E-A792-4E90-A21F-6AD17CE002C3}">
      <dgm:prSet/>
      <dgm:spPr/>
      <dgm:t>
        <a:bodyPr/>
        <a:lstStyle/>
        <a:p>
          <a:endParaRPr lang="en-US"/>
        </a:p>
      </dgm:t>
    </dgm:pt>
    <dgm:pt modelId="{61F0B550-53D6-4402-BE5F-470C80257A81}" type="sibTrans" cxnId="{71285D3E-A792-4E90-A21F-6AD17CE002C3}">
      <dgm:prSet/>
      <dgm:spPr/>
      <dgm:t>
        <a:bodyPr/>
        <a:lstStyle/>
        <a:p>
          <a:endParaRPr lang="en-US"/>
        </a:p>
      </dgm:t>
    </dgm:pt>
    <dgm:pt modelId="{FDAB1EF6-6519-9149-936A-11E667BB95AD}" type="pres">
      <dgm:prSet presAssocID="{0CBD2A06-818D-4AFA-9067-E4C553FF3162}" presName="vert0" presStyleCnt="0">
        <dgm:presLayoutVars>
          <dgm:dir/>
          <dgm:animOne val="branch"/>
          <dgm:animLvl val="lvl"/>
        </dgm:presLayoutVars>
      </dgm:prSet>
      <dgm:spPr/>
    </dgm:pt>
    <dgm:pt modelId="{BB3370EE-3530-D74D-B4CE-F7E939D6C492}" type="pres">
      <dgm:prSet presAssocID="{D885D75B-18AA-4D0E-A806-61D7E6AB92B7}" presName="thickLine" presStyleLbl="alignNode1" presStyleIdx="0" presStyleCnt="2"/>
      <dgm:spPr/>
    </dgm:pt>
    <dgm:pt modelId="{A290C9AD-81A5-5E44-8286-D2E567F3D04E}" type="pres">
      <dgm:prSet presAssocID="{D885D75B-18AA-4D0E-A806-61D7E6AB92B7}" presName="horz1" presStyleCnt="0"/>
      <dgm:spPr/>
    </dgm:pt>
    <dgm:pt modelId="{2DB1C0FF-307B-444E-92CE-EE3C072517D5}" type="pres">
      <dgm:prSet presAssocID="{D885D75B-18AA-4D0E-A806-61D7E6AB92B7}" presName="tx1" presStyleLbl="revTx" presStyleIdx="0" presStyleCnt="2"/>
      <dgm:spPr/>
    </dgm:pt>
    <dgm:pt modelId="{4CE2B8ED-5FA9-2849-8FE6-95399CA9644C}" type="pres">
      <dgm:prSet presAssocID="{D885D75B-18AA-4D0E-A806-61D7E6AB92B7}" presName="vert1" presStyleCnt="0"/>
      <dgm:spPr/>
    </dgm:pt>
    <dgm:pt modelId="{E6CFD46C-0D88-AC4A-8CD9-0FDD2F9A478F}" type="pres">
      <dgm:prSet presAssocID="{AB5248B5-265A-4121-A56F-7DC5E0C3AFC3}" presName="thickLine" presStyleLbl="alignNode1" presStyleIdx="1" presStyleCnt="2"/>
      <dgm:spPr/>
    </dgm:pt>
    <dgm:pt modelId="{4FF1C37B-14F5-984A-81B8-4618533E5BA8}" type="pres">
      <dgm:prSet presAssocID="{AB5248B5-265A-4121-A56F-7DC5E0C3AFC3}" presName="horz1" presStyleCnt="0"/>
      <dgm:spPr/>
    </dgm:pt>
    <dgm:pt modelId="{9C167AD4-9CA4-AA48-A28F-649095C2E35F}" type="pres">
      <dgm:prSet presAssocID="{AB5248B5-265A-4121-A56F-7DC5E0C3AFC3}" presName="tx1" presStyleLbl="revTx" presStyleIdx="1" presStyleCnt="2"/>
      <dgm:spPr/>
    </dgm:pt>
    <dgm:pt modelId="{D121977E-940A-5D47-8507-3B450B903A4E}" type="pres">
      <dgm:prSet presAssocID="{AB5248B5-265A-4121-A56F-7DC5E0C3AFC3}" presName="vert1" presStyleCnt="0"/>
      <dgm:spPr/>
    </dgm:pt>
  </dgm:ptLst>
  <dgm:cxnLst>
    <dgm:cxn modelId="{7CB7F906-2B5A-7C41-8503-34FBD4C097E3}" type="presOf" srcId="{AB5248B5-265A-4121-A56F-7DC5E0C3AFC3}" destId="{9C167AD4-9CA4-AA48-A28F-649095C2E35F}" srcOrd="0" destOrd="0" presId="urn:microsoft.com/office/officeart/2008/layout/LinedList"/>
    <dgm:cxn modelId="{71285D3E-A792-4E90-A21F-6AD17CE002C3}" srcId="{0CBD2A06-818D-4AFA-9067-E4C553FF3162}" destId="{AB5248B5-265A-4121-A56F-7DC5E0C3AFC3}" srcOrd="1" destOrd="0" parTransId="{A9A807F9-5446-47BD-A375-05A28CE02CBB}" sibTransId="{61F0B550-53D6-4402-BE5F-470C80257A81}"/>
    <dgm:cxn modelId="{898C6BB4-3473-4B98-802A-BA61824CCA59}" srcId="{0CBD2A06-818D-4AFA-9067-E4C553FF3162}" destId="{D885D75B-18AA-4D0E-A806-61D7E6AB92B7}" srcOrd="0" destOrd="0" parTransId="{ED73F951-CEA2-43BA-9C89-C05029323C21}" sibTransId="{B1210BB1-6511-4CBE-8C7A-53F01BD51119}"/>
    <dgm:cxn modelId="{717809BF-AA9D-F048-91C3-7BB8B2413CE8}" type="presOf" srcId="{0CBD2A06-818D-4AFA-9067-E4C553FF3162}" destId="{FDAB1EF6-6519-9149-936A-11E667BB95AD}" srcOrd="0" destOrd="0" presId="urn:microsoft.com/office/officeart/2008/layout/LinedList"/>
    <dgm:cxn modelId="{A85F53C5-BD79-5949-A25D-433629ED47E0}" type="presOf" srcId="{D885D75B-18AA-4D0E-A806-61D7E6AB92B7}" destId="{2DB1C0FF-307B-444E-92CE-EE3C072517D5}" srcOrd="0" destOrd="0" presId="urn:microsoft.com/office/officeart/2008/layout/LinedList"/>
    <dgm:cxn modelId="{9F1B65C9-1EE8-014A-963C-BEC8C8D46ED7}" type="presParOf" srcId="{FDAB1EF6-6519-9149-936A-11E667BB95AD}" destId="{BB3370EE-3530-D74D-B4CE-F7E939D6C492}" srcOrd="0" destOrd="0" presId="urn:microsoft.com/office/officeart/2008/layout/LinedList"/>
    <dgm:cxn modelId="{0AF19216-8F33-364E-8973-B48E30917EC7}" type="presParOf" srcId="{FDAB1EF6-6519-9149-936A-11E667BB95AD}" destId="{A290C9AD-81A5-5E44-8286-D2E567F3D04E}" srcOrd="1" destOrd="0" presId="urn:microsoft.com/office/officeart/2008/layout/LinedList"/>
    <dgm:cxn modelId="{3C287E4C-F17D-FA41-9AC6-B3B8FF92C8BE}" type="presParOf" srcId="{A290C9AD-81A5-5E44-8286-D2E567F3D04E}" destId="{2DB1C0FF-307B-444E-92CE-EE3C072517D5}" srcOrd="0" destOrd="0" presId="urn:microsoft.com/office/officeart/2008/layout/LinedList"/>
    <dgm:cxn modelId="{CCF25B3D-FD45-6241-A35F-5A80CA459856}" type="presParOf" srcId="{A290C9AD-81A5-5E44-8286-D2E567F3D04E}" destId="{4CE2B8ED-5FA9-2849-8FE6-95399CA9644C}" srcOrd="1" destOrd="0" presId="urn:microsoft.com/office/officeart/2008/layout/LinedList"/>
    <dgm:cxn modelId="{2388AF3A-BA61-DF43-A4BC-57FDABEE7308}" type="presParOf" srcId="{FDAB1EF6-6519-9149-936A-11E667BB95AD}" destId="{E6CFD46C-0D88-AC4A-8CD9-0FDD2F9A478F}" srcOrd="2" destOrd="0" presId="urn:microsoft.com/office/officeart/2008/layout/LinedList"/>
    <dgm:cxn modelId="{ABF87DAE-8749-424E-A1BF-E7FF99D15344}" type="presParOf" srcId="{FDAB1EF6-6519-9149-936A-11E667BB95AD}" destId="{4FF1C37B-14F5-984A-81B8-4618533E5BA8}" srcOrd="3" destOrd="0" presId="urn:microsoft.com/office/officeart/2008/layout/LinedList"/>
    <dgm:cxn modelId="{A013B369-DBCD-6743-9674-4A430A6E7834}" type="presParOf" srcId="{4FF1C37B-14F5-984A-81B8-4618533E5BA8}" destId="{9C167AD4-9CA4-AA48-A28F-649095C2E35F}" srcOrd="0" destOrd="0" presId="urn:microsoft.com/office/officeart/2008/layout/LinedList"/>
    <dgm:cxn modelId="{C27D4B2E-0058-BE4A-89B1-4AA570F8B8A1}" type="presParOf" srcId="{4FF1C37B-14F5-984A-81B8-4618533E5BA8}" destId="{D121977E-940A-5D47-8507-3B450B903A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1D8EA9-2185-47A7-8A4E-672BCBB59D3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D7DB7E5-A47E-4D23-9779-4BB540911758}">
      <dgm:prSet/>
      <dgm:spPr/>
      <dgm:t>
        <a:bodyPr/>
        <a:lstStyle/>
        <a:p>
          <a:r>
            <a:rPr lang="en-US"/>
            <a:t>The purpose of comparing qualifications frameworks is not to persuade other frameworks to comply with either the EQF or the SADCQF, but to </a:t>
          </a:r>
          <a:r>
            <a:rPr lang="en-GB"/>
            <a:t>analyse</a:t>
          </a:r>
          <a:r>
            <a:rPr lang="en-US"/>
            <a:t> the commonalities and diversity, and learn with each other.</a:t>
          </a:r>
        </a:p>
      </dgm:t>
    </dgm:pt>
    <dgm:pt modelId="{933D0B4F-CCA4-4BC9-90B8-CB21CF67DAD4}" type="parTrans" cxnId="{78344747-8077-4D1C-81B5-F5E05FC784A3}">
      <dgm:prSet/>
      <dgm:spPr/>
      <dgm:t>
        <a:bodyPr/>
        <a:lstStyle/>
        <a:p>
          <a:endParaRPr lang="en-US"/>
        </a:p>
      </dgm:t>
    </dgm:pt>
    <dgm:pt modelId="{A17DBD12-6E7E-429D-9AA9-FC83DFE32331}" type="sibTrans" cxnId="{78344747-8077-4D1C-81B5-F5E05FC784A3}">
      <dgm:prSet/>
      <dgm:spPr/>
      <dgm:t>
        <a:bodyPr/>
        <a:lstStyle/>
        <a:p>
          <a:endParaRPr lang="en-US"/>
        </a:p>
      </dgm:t>
    </dgm:pt>
    <dgm:pt modelId="{40B35BDE-C63E-4E33-AE01-A883DA0EAC37}">
      <dgm:prSet/>
      <dgm:spPr/>
      <dgm:t>
        <a:bodyPr/>
        <a:lstStyle/>
        <a:p>
          <a:r>
            <a:rPr lang="en-GB"/>
            <a:t>Comparing the EQF with other national and regional qualifications frameworks will facilitate the mutual understanding of qualifications between other national and regional qualifications frameworks and the EQF. A better understanding of qualifications will make their use and recognition easier.</a:t>
          </a:r>
          <a:endParaRPr lang="en-US"/>
        </a:p>
      </dgm:t>
    </dgm:pt>
    <dgm:pt modelId="{6A55827B-D2B2-4518-B238-812092A5EAB9}" type="parTrans" cxnId="{5FBAE093-8BBF-468F-870A-4594EBA083A5}">
      <dgm:prSet/>
      <dgm:spPr/>
      <dgm:t>
        <a:bodyPr/>
        <a:lstStyle/>
        <a:p>
          <a:endParaRPr lang="en-US"/>
        </a:p>
      </dgm:t>
    </dgm:pt>
    <dgm:pt modelId="{24C4FC7D-A6BA-4610-A5EF-EE1CB776E8EC}" type="sibTrans" cxnId="{5FBAE093-8BBF-468F-870A-4594EBA083A5}">
      <dgm:prSet/>
      <dgm:spPr/>
      <dgm:t>
        <a:bodyPr/>
        <a:lstStyle/>
        <a:p>
          <a:endParaRPr lang="en-US"/>
        </a:p>
      </dgm:t>
    </dgm:pt>
    <dgm:pt modelId="{6026DFB2-871C-A446-85F3-18090638CC7D}" type="pres">
      <dgm:prSet presAssocID="{EE1D8EA9-2185-47A7-8A4E-672BCBB59D36}" presName="linear" presStyleCnt="0">
        <dgm:presLayoutVars>
          <dgm:animLvl val="lvl"/>
          <dgm:resizeHandles val="exact"/>
        </dgm:presLayoutVars>
      </dgm:prSet>
      <dgm:spPr/>
    </dgm:pt>
    <dgm:pt modelId="{68EB3CCF-6A02-474F-A311-E1F24C9A80A3}" type="pres">
      <dgm:prSet presAssocID="{2D7DB7E5-A47E-4D23-9779-4BB540911758}" presName="parentText" presStyleLbl="node1" presStyleIdx="0" presStyleCnt="2">
        <dgm:presLayoutVars>
          <dgm:chMax val="0"/>
          <dgm:bulletEnabled val="1"/>
        </dgm:presLayoutVars>
      </dgm:prSet>
      <dgm:spPr/>
    </dgm:pt>
    <dgm:pt modelId="{75351BD8-C445-0A4D-A447-48A2A3648A08}" type="pres">
      <dgm:prSet presAssocID="{A17DBD12-6E7E-429D-9AA9-FC83DFE32331}" presName="spacer" presStyleCnt="0"/>
      <dgm:spPr/>
    </dgm:pt>
    <dgm:pt modelId="{CD389A5A-AE0D-824E-9357-B489A25B58B3}" type="pres">
      <dgm:prSet presAssocID="{40B35BDE-C63E-4E33-AE01-A883DA0EAC37}" presName="parentText" presStyleLbl="node1" presStyleIdx="1" presStyleCnt="2">
        <dgm:presLayoutVars>
          <dgm:chMax val="0"/>
          <dgm:bulletEnabled val="1"/>
        </dgm:presLayoutVars>
      </dgm:prSet>
      <dgm:spPr/>
    </dgm:pt>
  </dgm:ptLst>
  <dgm:cxnLst>
    <dgm:cxn modelId="{347C5D13-5E71-9F40-9D9E-9E7928F2FF5C}" type="presOf" srcId="{2D7DB7E5-A47E-4D23-9779-4BB540911758}" destId="{68EB3CCF-6A02-474F-A311-E1F24C9A80A3}" srcOrd="0" destOrd="0" presId="urn:microsoft.com/office/officeart/2005/8/layout/vList2"/>
    <dgm:cxn modelId="{78344747-8077-4D1C-81B5-F5E05FC784A3}" srcId="{EE1D8EA9-2185-47A7-8A4E-672BCBB59D36}" destId="{2D7DB7E5-A47E-4D23-9779-4BB540911758}" srcOrd="0" destOrd="0" parTransId="{933D0B4F-CCA4-4BC9-90B8-CB21CF67DAD4}" sibTransId="{A17DBD12-6E7E-429D-9AA9-FC83DFE32331}"/>
    <dgm:cxn modelId="{5FBAE093-8BBF-468F-870A-4594EBA083A5}" srcId="{EE1D8EA9-2185-47A7-8A4E-672BCBB59D36}" destId="{40B35BDE-C63E-4E33-AE01-A883DA0EAC37}" srcOrd="1" destOrd="0" parTransId="{6A55827B-D2B2-4518-B238-812092A5EAB9}" sibTransId="{24C4FC7D-A6BA-4610-A5EF-EE1CB776E8EC}"/>
    <dgm:cxn modelId="{CF6EB5C7-8DEF-BD46-B4D8-5CD3F52953BA}" type="presOf" srcId="{40B35BDE-C63E-4E33-AE01-A883DA0EAC37}" destId="{CD389A5A-AE0D-824E-9357-B489A25B58B3}" srcOrd="0" destOrd="0" presId="urn:microsoft.com/office/officeart/2005/8/layout/vList2"/>
    <dgm:cxn modelId="{EA5B1AE2-DB16-6147-A39C-86BBFD5033EB}" type="presOf" srcId="{EE1D8EA9-2185-47A7-8A4E-672BCBB59D36}" destId="{6026DFB2-871C-A446-85F3-18090638CC7D}" srcOrd="0" destOrd="0" presId="urn:microsoft.com/office/officeart/2005/8/layout/vList2"/>
    <dgm:cxn modelId="{52881C74-D672-3F4E-B7DC-B79FC20DA980}" type="presParOf" srcId="{6026DFB2-871C-A446-85F3-18090638CC7D}" destId="{68EB3CCF-6A02-474F-A311-E1F24C9A80A3}" srcOrd="0" destOrd="0" presId="urn:microsoft.com/office/officeart/2005/8/layout/vList2"/>
    <dgm:cxn modelId="{36A8F43F-50D1-BF41-A6F1-CA73F2154C71}" type="presParOf" srcId="{6026DFB2-871C-A446-85F3-18090638CC7D}" destId="{75351BD8-C445-0A4D-A447-48A2A3648A08}" srcOrd="1" destOrd="0" presId="urn:microsoft.com/office/officeart/2005/8/layout/vList2"/>
    <dgm:cxn modelId="{44B2D2EE-2E83-D44E-8DBB-5B4877D04CE3}" type="presParOf" srcId="{6026DFB2-871C-A446-85F3-18090638CC7D}" destId="{CD389A5A-AE0D-824E-9357-B489A25B58B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990C1C-BD1B-CA46-9F2E-304C47174CAA}" type="doc">
      <dgm:prSet loTypeId="urn:microsoft.com/office/officeart/2005/8/layout/default" loCatId="" qsTypeId="urn:microsoft.com/office/officeart/2005/8/quickstyle/3d1" qsCatId="3D" csTypeId="urn:microsoft.com/office/officeart/2005/8/colors/colorful5" csCatId="colorful" phldr="1"/>
      <dgm:spPr/>
      <dgm:t>
        <a:bodyPr/>
        <a:lstStyle/>
        <a:p>
          <a:endParaRPr lang="en-GB"/>
        </a:p>
      </dgm:t>
    </dgm:pt>
    <dgm:pt modelId="{50040F50-6FAE-894E-AA51-0392AA01368B}">
      <dgm:prSet phldrT="[Text]"/>
      <dgm:spPr/>
      <dgm:t>
        <a:bodyPr/>
        <a:lstStyle/>
        <a:p>
          <a:pPr rtl="0"/>
          <a:r>
            <a:rPr lang="en-GB" dirty="0"/>
            <a:t>Dialogue: structured; series of meetings planned from start</a:t>
          </a:r>
        </a:p>
      </dgm:t>
    </dgm:pt>
    <dgm:pt modelId="{C2F47092-412E-E143-B2D6-4DA28F7B552D}" type="parTrans" cxnId="{AFCAE2EC-8219-234C-8249-A956FA50848F}">
      <dgm:prSet/>
      <dgm:spPr/>
      <dgm:t>
        <a:bodyPr/>
        <a:lstStyle/>
        <a:p>
          <a:endParaRPr lang="en-GB"/>
        </a:p>
      </dgm:t>
    </dgm:pt>
    <dgm:pt modelId="{D0313207-27C2-E74B-B975-6E5D271C5D19}" type="sibTrans" cxnId="{AFCAE2EC-8219-234C-8249-A956FA50848F}">
      <dgm:prSet/>
      <dgm:spPr/>
      <dgm:t>
        <a:bodyPr/>
        <a:lstStyle/>
        <a:p>
          <a:endParaRPr lang="en-GB"/>
        </a:p>
      </dgm:t>
    </dgm:pt>
    <dgm:pt modelId="{DB8AFBB7-D1FA-E84B-8B7C-737F7394F5A9}">
      <dgm:prSet phldrT="[Text]"/>
      <dgm:spPr/>
      <dgm:t>
        <a:bodyPr/>
        <a:lstStyle/>
        <a:p>
          <a:pPr rtl="0"/>
          <a:r>
            <a:rPr lang="en-GB" dirty="0"/>
            <a:t>Technical report for each meeting</a:t>
          </a:r>
        </a:p>
      </dgm:t>
    </dgm:pt>
    <dgm:pt modelId="{9A33776D-7FFF-E644-91E1-110432E1490A}" type="parTrans" cxnId="{CC47CC6C-FEEC-3D4D-93DE-FBB3CF1ED469}">
      <dgm:prSet/>
      <dgm:spPr/>
      <dgm:t>
        <a:bodyPr/>
        <a:lstStyle/>
        <a:p>
          <a:endParaRPr lang="en-GB"/>
        </a:p>
      </dgm:t>
    </dgm:pt>
    <dgm:pt modelId="{6989B2C5-DFF9-7B49-870A-39146F407DAD}" type="sibTrans" cxnId="{CC47CC6C-FEEC-3D4D-93DE-FBB3CF1ED469}">
      <dgm:prSet/>
      <dgm:spPr/>
      <dgm:t>
        <a:bodyPr/>
        <a:lstStyle/>
        <a:p>
          <a:endParaRPr lang="en-GB"/>
        </a:p>
      </dgm:t>
    </dgm:pt>
    <dgm:pt modelId="{996DCC4A-5D85-E841-9FA4-334A42266133}">
      <dgm:prSet phldrT="[Text]"/>
      <dgm:spPr/>
      <dgm:t>
        <a:bodyPr/>
        <a:lstStyle/>
        <a:p>
          <a:pPr rtl="0"/>
          <a:r>
            <a:rPr lang="en-GB" dirty="0"/>
            <a:t>Joint presentations</a:t>
          </a:r>
        </a:p>
      </dgm:t>
    </dgm:pt>
    <dgm:pt modelId="{74E25820-CE63-094C-8939-E7C6BB353065}" type="parTrans" cxnId="{500144CF-7AC4-C845-AB0F-7AB02347C585}">
      <dgm:prSet/>
      <dgm:spPr/>
      <dgm:t>
        <a:bodyPr/>
        <a:lstStyle/>
        <a:p>
          <a:endParaRPr lang="en-GB"/>
        </a:p>
      </dgm:t>
    </dgm:pt>
    <dgm:pt modelId="{285BD43C-F525-BC45-8404-B0FAC0036852}" type="sibTrans" cxnId="{500144CF-7AC4-C845-AB0F-7AB02347C585}">
      <dgm:prSet/>
      <dgm:spPr/>
      <dgm:t>
        <a:bodyPr/>
        <a:lstStyle/>
        <a:p>
          <a:endParaRPr lang="en-GB"/>
        </a:p>
      </dgm:t>
    </dgm:pt>
    <dgm:pt modelId="{CC351BAA-A3BC-AF40-B617-6B531963427D}">
      <dgm:prSet phldrT="[Text]"/>
      <dgm:spPr/>
      <dgm:t>
        <a:bodyPr/>
        <a:lstStyle/>
        <a:p>
          <a:pPr rtl="0"/>
          <a:r>
            <a:rPr lang="en-GB" dirty="0"/>
            <a:t>Collection of clarifications and complements between meetings</a:t>
          </a:r>
        </a:p>
      </dgm:t>
    </dgm:pt>
    <dgm:pt modelId="{C2AE4F79-1475-E045-A6A0-8C8216B076F1}" type="parTrans" cxnId="{FE23EC6E-232E-CF4A-B41D-DF54F48FE852}">
      <dgm:prSet/>
      <dgm:spPr/>
      <dgm:t>
        <a:bodyPr/>
        <a:lstStyle/>
        <a:p>
          <a:endParaRPr lang="en-GB"/>
        </a:p>
      </dgm:t>
    </dgm:pt>
    <dgm:pt modelId="{688E747E-C75D-2840-A861-F7FF24D23C7B}" type="sibTrans" cxnId="{FE23EC6E-232E-CF4A-B41D-DF54F48FE852}">
      <dgm:prSet/>
      <dgm:spPr/>
      <dgm:t>
        <a:bodyPr/>
        <a:lstStyle/>
        <a:p>
          <a:endParaRPr lang="en-GB"/>
        </a:p>
      </dgm:t>
    </dgm:pt>
    <dgm:pt modelId="{1A3CBE35-B218-D346-AC91-0757F04AA03A}">
      <dgm:prSet phldrT="[Text]"/>
      <dgm:spPr/>
      <dgm:t>
        <a:bodyPr/>
        <a:lstStyle/>
        <a:p>
          <a:pPr rtl="0"/>
          <a:r>
            <a:rPr lang="en-GB" dirty="0"/>
            <a:t>Discussion all issues during meetings</a:t>
          </a:r>
        </a:p>
      </dgm:t>
    </dgm:pt>
    <dgm:pt modelId="{CC5E37C6-185F-0247-8F28-7E51D9449632}" type="parTrans" cxnId="{CA4F45AD-0196-5749-8307-E722EAAED51A}">
      <dgm:prSet/>
      <dgm:spPr/>
      <dgm:t>
        <a:bodyPr/>
        <a:lstStyle/>
        <a:p>
          <a:endParaRPr lang="en-GB"/>
        </a:p>
      </dgm:t>
    </dgm:pt>
    <dgm:pt modelId="{7118B9C6-7E37-B44C-B9F5-FC039F9067D6}" type="sibTrans" cxnId="{CA4F45AD-0196-5749-8307-E722EAAED51A}">
      <dgm:prSet/>
      <dgm:spPr/>
      <dgm:t>
        <a:bodyPr/>
        <a:lstStyle/>
        <a:p>
          <a:endParaRPr lang="en-GB"/>
        </a:p>
      </dgm:t>
    </dgm:pt>
    <dgm:pt modelId="{889CC7F5-793D-5B4D-8907-573E6A90A7D4}" type="pres">
      <dgm:prSet presAssocID="{1F990C1C-BD1B-CA46-9F2E-304C47174CAA}" presName="diagram" presStyleCnt="0">
        <dgm:presLayoutVars>
          <dgm:dir/>
          <dgm:resizeHandles val="exact"/>
        </dgm:presLayoutVars>
      </dgm:prSet>
      <dgm:spPr/>
    </dgm:pt>
    <dgm:pt modelId="{0FD7E5F4-C640-2A40-B2AE-592D782843A1}" type="pres">
      <dgm:prSet presAssocID="{50040F50-6FAE-894E-AA51-0392AA01368B}" presName="node" presStyleLbl="node1" presStyleIdx="0" presStyleCnt="5">
        <dgm:presLayoutVars>
          <dgm:bulletEnabled val="1"/>
        </dgm:presLayoutVars>
      </dgm:prSet>
      <dgm:spPr/>
    </dgm:pt>
    <dgm:pt modelId="{498D0610-673A-BA4D-97E2-85CFD2A2FDB0}" type="pres">
      <dgm:prSet presAssocID="{D0313207-27C2-E74B-B975-6E5D271C5D19}" presName="sibTrans" presStyleCnt="0"/>
      <dgm:spPr/>
    </dgm:pt>
    <dgm:pt modelId="{B2278FCE-3B01-754D-8417-85ED43D13CF8}" type="pres">
      <dgm:prSet presAssocID="{DB8AFBB7-D1FA-E84B-8B7C-737F7394F5A9}" presName="node" presStyleLbl="node1" presStyleIdx="1" presStyleCnt="5">
        <dgm:presLayoutVars>
          <dgm:bulletEnabled val="1"/>
        </dgm:presLayoutVars>
      </dgm:prSet>
      <dgm:spPr/>
    </dgm:pt>
    <dgm:pt modelId="{498F68D3-68C5-284C-A942-E9CBA6EF52D2}" type="pres">
      <dgm:prSet presAssocID="{6989B2C5-DFF9-7B49-870A-39146F407DAD}" presName="sibTrans" presStyleCnt="0"/>
      <dgm:spPr/>
    </dgm:pt>
    <dgm:pt modelId="{1F511BFB-9F45-3B4E-8C94-17F1404C061D}" type="pres">
      <dgm:prSet presAssocID="{996DCC4A-5D85-E841-9FA4-334A42266133}" presName="node" presStyleLbl="node1" presStyleIdx="2" presStyleCnt="5">
        <dgm:presLayoutVars>
          <dgm:bulletEnabled val="1"/>
        </dgm:presLayoutVars>
      </dgm:prSet>
      <dgm:spPr/>
    </dgm:pt>
    <dgm:pt modelId="{466E20E1-1BAC-8A4B-ACE7-E4C866032C31}" type="pres">
      <dgm:prSet presAssocID="{285BD43C-F525-BC45-8404-B0FAC0036852}" presName="sibTrans" presStyleCnt="0"/>
      <dgm:spPr/>
    </dgm:pt>
    <dgm:pt modelId="{4E690CBE-BDD0-2043-AED7-46BE8843E347}" type="pres">
      <dgm:prSet presAssocID="{CC351BAA-A3BC-AF40-B617-6B531963427D}" presName="node" presStyleLbl="node1" presStyleIdx="3" presStyleCnt="5">
        <dgm:presLayoutVars>
          <dgm:bulletEnabled val="1"/>
        </dgm:presLayoutVars>
      </dgm:prSet>
      <dgm:spPr/>
    </dgm:pt>
    <dgm:pt modelId="{010A6D77-89F9-1647-AD32-20F94A745B41}" type="pres">
      <dgm:prSet presAssocID="{688E747E-C75D-2840-A861-F7FF24D23C7B}" presName="sibTrans" presStyleCnt="0"/>
      <dgm:spPr/>
    </dgm:pt>
    <dgm:pt modelId="{BC0C0F42-149F-F446-A2CB-5B2D5F13C505}" type="pres">
      <dgm:prSet presAssocID="{1A3CBE35-B218-D346-AC91-0757F04AA03A}" presName="node" presStyleLbl="node1" presStyleIdx="4" presStyleCnt="5">
        <dgm:presLayoutVars>
          <dgm:bulletEnabled val="1"/>
        </dgm:presLayoutVars>
      </dgm:prSet>
      <dgm:spPr/>
    </dgm:pt>
  </dgm:ptLst>
  <dgm:cxnLst>
    <dgm:cxn modelId="{9964F520-1EFE-6441-B69F-6476AA6DCC77}" type="presOf" srcId="{996DCC4A-5D85-E841-9FA4-334A42266133}" destId="{1F511BFB-9F45-3B4E-8C94-17F1404C061D}" srcOrd="0" destOrd="0" presId="urn:microsoft.com/office/officeart/2005/8/layout/default"/>
    <dgm:cxn modelId="{0DDE953D-E4BC-BC40-9665-E99909BFFBB0}" type="presOf" srcId="{1A3CBE35-B218-D346-AC91-0757F04AA03A}" destId="{BC0C0F42-149F-F446-A2CB-5B2D5F13C505}" srcOrd="0" destOrd="0" presId="urn:microsoft.com/office/officeart/2005/8/layout/default"/>
    <dgm:cxn modelId="{CC47CC6C-FEEC-3D4D-93DE-FBB3CF1ED469}" srcId="{1F990C1C-BD1B-CA46-9F2E-304C47174CAA}" destId="{DB8AFBB7-D1FA-E84B-8B7C-737F7394F5A9}" srcOrd="1" destOrd="0" parTransId="{9A33776D-7FFF-E644-91E1-110432E1490A}" sibTransId="{6989B2C5-DFF9-7B49-870A-39146F407DAD}"/>
    <dgm:cxn modelId="{FE23EC6E-232E-CF4A-B41D-DF54F48FE852}" srcId="{1F990C1C-BD1B-CA46-9F2E-304C47174CAA}" destId="{CC351BAA-A3BC-AF40-B617-6B531963427D}" srcOrd="3" destOrd="0" parTransId="{C2AE4F79-1475-E045-A6A0-8C8216B076F1}" sibTransId="{688E747E-C75D-2840-A861-F7FF24D23C7B}"/>
    <dgm:cxn modelId="{9807BA73-E425-334E-A362-64115E8D9B28}" type="presOf" srcId="{50040F50-6FAE-894E-AA51-0392AA01368B}" destId="{0FD7E5F4-C640-2A40-B2AE-592D782843A1}" srcOrd="0" destOrd="0" presId="urn:microsoft.com/office/officeart/2005/8/layout/default"/>
    <dgm:cxn modelId="{CA4F45AD-0196-5749-8307-E722EAAED51A}" srcId="{1F990C1C-BD1B-CA46-9F2E-304C47174CAA}" destId="{1A3CBE35-B218-D346-AC91-0757F04AA03A}" srcOrd="4" destOrd="0" parTransId="{CC5E37C6-185F-0247-8F28-7E51D9449632}" sibTransId="{7118B9C6-7E37-B44C-B9F5-FC039F9067D6}"/>
    <dgm:cxn modelId="{9F3A01B1-C450-2B47-8956-2808486E9C65}" type="presOf" srcId="{CC351BAA-A3BC-AF40-B617-6B531963427D}" destId="{4E690CBE-BDD0-2043-AED7-46BE8843E347}" srcOrd="0" destOrd="0" presId="urn:microsoft.com/office/officeart/2005/8/layout/default"/>
    <dgm:cxn modelId="{500144CF-7AC4-C845-AB0F-7AB02347C585}" srcId="{1F990C1C-BD1B-CA46-9F2E-304C47174CAA}" destId="{996DCC4A-5D85-E841-9FA4-334A42266133}" srcOrd="2" destOrd="0" parTransId="{74E25820-CE63-094C-8939-E7C6BB353065}" sibTransId="{285BD43C-F525-BC45-8404-B0FAC0036852}"/>
    <dgm:cxn modelId="{812E1DD1-A723-B34B-B2F9-42DC62049322}" type="presOf" srcId="{DB8AFBB7-D1FA-E84B-8B7C-737F7394F5A9}" destId="{B2278FCE-3B01-754D-8417-85ED43D13CF8}" srcOrd="0" destOrd="0" presId="urn:microsoft.com/office/officeart/2005/8/layout/default"/>
    <dgm:cxn modelId="{5F02F9E3-80F2-0E42-8630-A8AAD160F380}" type="presOf" srcId="{1F990C1C-BD1B-CA46-9F2E-304C47174CAA}" destId="{889CC7F5-793D-5B4D-8907-573E6A90A7D4}" srcOrd="0" destOrd="0" presId="urn:microsoft.com/office/officeart/2005/8/layout/default"/>
    <dgm:cxn modelId="{AFCAE2EC-8219-234C-8249-A956FA50848F}" srcId="{1F990C1C-BD1B-CA46-9F2E-304C47174CAA}" destId="{50040F50-6FAE-894E-AA51-0392AA01368B}" srcOrd="0" destOrd="0" parTransId="{C2F47092-412E-E143-B2D6-4DA28F7B552D}" sibTransId="{D0313207-27C2-E74B-B975-6E5D271C5D19}"/>
    <dgm:cxn modelId="{C4B12B8E-C81C-BE4C-82A1-1DFE8D046A48}" type="presParOf" srcId="{889CC7F5-793D-5B4D-8907-573E6A90A7D4}" destId="{0FD7E5F4-C640-2A40-B2AE-592D782843A1}" srcOrd="0" destOrd="0" presId="urn:microsoft.com/office/officeart/2005/8/layout/default"/>
    <dgm:cxn modelId="{8B87144B-C6FF-9F44-8EF5-602C88905A5E}" type="presParOf" srcId="{889CC7F5-793D-5B4D-8907-573E6A90A7D4}" destId="{498D0610-673A-BA4D-97E2-85CFD2A2FDB0}" srcOrd="1" destOrd="0" presId="urn:microsoft.com/office/officeart/2005/8/layout/default"/>
    <dgm:cxn modelId="{1AF64A87-6883-114E-849D-EFCA85094341}" type="presParOf" srcId="{889CC7F5-793D-5B4D-8907-573E6A90A7D4}" destId="{B2278FCE-3B01-754D-8417-85ED43D13CF8}" srcOrd="2" destOrd="0" presId="urn:microsoft.com/office/officeart/2005/8/layout/default"/>
    <dgm:cxn modelId="{DDD672C2-2015-5A4E-ABC2-79C6EF5C145A}" type="presParOf" srcId="{889CC7F5-793D-5B4D-8907-573E6A90A7D4}" destId="{498F68D3-68C5-284C-A942-E9CBA6EF52D2}" srcOrd="3" destOrd="0" presId="urn:microsoft.com/office/officeart/2005/8/layout/default"/>
    <dgm:cxn modelId="{A6A3D299-68FF-C34C-8144-F56141501765}" type="presParOf" srcId="{889CC7F5-793D-5B4D-8907-573E6A90A7D4}" destId="{1F511BFB-9F45-3B4E-8C94-17F1404C061D}" srcOrd="4" destOrd="0" presId="urn:microsoft.com/office/officeart/2005/8/layout/default"/>
    <dgm:cxn modelId="{52518900-EAF7-D64E-A0DC-042F894528F2}" type="presParOf" srcId="{889CC7F5-793D-5B4D-8907-573E6A90A7D4}" destId="{466E20E1-1BAC-8A4B-ACE7-E4C866032C31}" srcOrd="5" destOrd="0" presId="urn:microsoft.com/office/officeart/2005/8/layout/default"/>
    <dgm:cxn modelId="{5E58127D-A3B7-F444-82DA-A2E7D09FC8D5}" type="presParOf" srcId="{889CC7F5-793D-5B4D-8907-573E6A90A7D4}" destId="{4E690CBE-BDD0-2043-AED7-46BE8843E347}" srcOrd="6" destOrd="0" presId="urn:microsoft.com/office/officeart/2005/8/layout/default"/>
    <dgm:cxn modelId="{C0AB1E7E-DC23-1946-BB17-44E8433C1969}" type="presParOf" srcId="{889CC7F5-793D-5B4D-8907-573E6A90A7D4}" destId="{010A6D77-89F9-1647-AD32-20F94A745B41}" srcOrd="7" destOrd="0" presId="urn:microsoft.com/office/officeart/2005/8/layout/default"/>
    <dgm:cxn modelId="{6F1A9132-95C7-8244-8593-6B70B5F1ECF7}" type="presParOf" srcId="{889CC7F5-793D-5B4D-8907-573E6A90A7D4}" destId="{BC0C0F42-149F-F446-A2CB-5B2D5F13C50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01E18B-66B8-409D-BBEB-881386896AA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AF40226-3E41-4FD2-A9FD-A29A322FC636}">
      <dgm:prSet/>
      <dgm:spPr/>
      <dgm:t>
        <a:bodyPr/>
        <a:lstStyle/>
        <a:p>
          <a:r>
            <a:rPr lang="en-BE"/>
            <a:t>7 meetings with Working Group, from 28 Nov 2023 to 29 April 2024</a:t>
          </a:r>
          <a:endParaRPr lang="en-US"/>
        </a:p>
      </dgm:t>
    </dgm:pt>
    <dgm:pt modelId="{14281DD7-6514-439B-939A-96C3E4D96E05}" type="parTrans" cxnId="{2B95CFC3-85A7-4A99-BA3D-D5EE048D82B9}">
      <dgm:prSet/>
      <dgm:spPr/>
      <dgm:t>
        <a:bodyPr/>
        <a:lstStyle/>
        <a:p>
          <a:endParaRPr lang="en-US"/>
        </a:p>
      </dgm:t>
    </dgm:pt>
    <dgm:pt modelId="{85D03E71-40AA-432A-9467-07BB90F2B318}" type="sibTrans" cxnId="{2B95CFC3-85A7-4A99-BA3D-D5EE048D82B9}">
      <dgm:prSet/>
      <dgm:spPr/>
      <dgm:t>
        <a:bodyPr/>
        <a:lstStyle/>
        <a:p>
          <a:endParaRPr lang="en-US"/>
        </a:p>
      </dgm:t>
    </dgm:pt>
    <dgm:pt modelId="{57344E92-3371-442F-B3B2-55C3351296F3}">
      <dgm:prSet/>
      <dgm:spPr/>
      <dgm:t>
        <a:bodyPr/>
        <a:lstStyle/>
        <a:p>
          <a:r>
            <a:rPr lang="en-BE"/>
            <a:t>Technical note for each meeting addressing the topics – into one report</a:t>
          </a:r>
          <a:endParaRPr lang="en-US"/>
        </a:p>
      </dgm:t>
    </dgm:pt>
    <dgm:pt modelId="{CC61D785-FF1A-4355-9278-3C3C4A361FF1}" type="parTrans" cxnId="{9DEE0437-30E5-4112-BF29-85A4C1F601A8}">
      <dgm:prSet/>
      <dgm:spPr/>
      <dgm:t>
        <a:bodyPr/>
        <a:lstStyle/>
        <a:p>
          <a:endParaRPr lang="en-US"/>
        </a:p>
      </dgm:t>
    </dgm:pt>
    <dgm:pt modelId="{E389E019-A754-4F63-BCF2-F4B2177E9923}" type="sibTrans" cxnId="{9DEE0437-30E5-4112-BF29-85A4C1F601A8}">
      <dgm:prSet/>
      <dgm:spPr/>
      <dgm:t>
        <a:bodyPr/>
        <a:lstStyle/>
        <a:p>
          <a:endParaRPr lang="en-US"/>
        </a:p>
      </dgm:t>
    </dgm:pt>
    <dgm:pt modelId="{205C07C6-93B2-4931-BBEB-C1551AA11EAD}">
      <dgm:prSet/>
      <dgm:spPr/>
      <dgm:t>
        <a:bodyPr/>
        <a:lstStyle/>
        <a:p>
          <a:r>
            <a:rPr lang="en-BE"/>
            <a:t>Drafts of the comparison report: </a:t>
          </a:r>
          <a:endParaRPr lang="en-US"/>
        </a:p>
      </dgm:t>
    </dgm:pt>
    <dgm:pt modelId="{774CAA8E-6926-447E-9464-27F5BC98398A}" type="parTrans" cxnId="{FC2E2572-E05A-451A-BB9C-178658372F26}">
      <dgm:prSet/>
      <dgm:spPr/>
      <dgm:t>
        <a:bodyPr/>
        <a:lstStyle/>
        <a:p>
          <a:endParaRPr lang="en-US"/>
        </a:p>
      </dgm:t>
    </dgm:pt>
    <dgm:pt modelId="{5C5667BF-B8F6-4628-A9D6-C432284E4123}" type="sibTrans" cxnId="{FC2E2572-E05A-451A-BB9C-178658372F26}">
      <dgm:prSet/>
      <dgm:spPr/>
      <dgm:t>
        <a:bodyPr/>
        <a:lstStyle/>
        <a:p>
          <a:endParaRPr lang="en-US"/>
        </a:p>
      </dgm:t>
    </dgm:pt>
    <dgm:pt modelId="{9C122A7B-D065-4B4E-B0AE-8D00E79E0C30}">
      <dgm:prSet/>
      <dgm:spPr/>
      <dgm:t>
        <a:bodyPr/>
        <a:lstStyle/>
        <a:p>
          <a:r>
            <a:rPr lang="en-BE"/>
            <a:t>Comprehensive draft submitted at meeting 5 – without: Executive Summary; Conclusions and Recommendations</a:t>
          </a:r>
          <a:endParaRPr lang="en-US"/>
        </a:p>
      </dgm:t>
    </dgm:pt>
    <dgm:pt modelId="{D91818D8-52F7-44BA-9D1D-826838812D2A}" type="parTrans" cxnId="{76BCF61A-7044-40D3-AB92-9657054FB473}">
      <dgm:prSet/>
      <dgm:spPr/>
      <dgm:t>
        <a:bodyPr/>
        <a:lstStyle/>
        <a:p>
          <a:endParaRPr lang="en-US"/>
        </a:p>
      </dgm:t>
    </dgm:pt>
    <dgm:pt modelId="{E1A052A6-29DA-4F27-969A-3991A0054255}" type="sibTrans" cxnId="{76BCF61A-7044-40D3-AB92-9657054FB473}">
      <dgm:prSet/>
      <dgm:spPr/>
      <dgm:t>
        <a:bodyPr/>
        <a:lstStyle/>
        <a:p>
          <a:endParaRPr lang="en-US"/>
        </a:p>
      </dgm:t>
    </dgm:pt>
    <dgm:pt modelId="{2EE69805-1087-4076-86E6-37B7BCE9290A}">
      <dgm:prSet/>
      <dgm:spPr/>
      <dgm:t>
        <a:bodyPr/>
        <a:lstStyle/>
        <a:p>
          <a:r>
            <a:rPr lang="en-BE"/>
            <a:t>Survey online collected your views and suggestions for Chapter Conclusions and Recommendations. Integration in complete version </a:t>
          </a:r>
          <a:endParaRPr lang="en-US"/>
        </a:p>
      </dgm:t>
    </dgm:pt>
    <dgm:pt modelId="{69A1D063-8179-4E0C-BEB2-5239A7AC511D}" type="parTrans" cxnId="{0E9DC6C2-F160-46B4-AC65-153334EA49B1}">
      <dgm:prSet/>
      <dgm:spPr/>
      <dgm:t>
        <a:bodyPr/>
        <a:lstStyle/>
        <a:p>
          <a:endParaRPr lang="en-US"/>
        </a:p>
      </dgm:t>
    </dgm:pt>
    <dgm:pt modelId="{B24A30B0-F524-4F6C-8359-C0FB4AE7C2CA}" type="sibTrans" cxnId="{0E9DC6C2-F160-46B4-AC65-153334EA49B1}">
      <dgm:prSet/>
      <dgm:spPr/>
      <dgm:t>
        <a:bodyPr/>
        <a:lstStyle/>
        <a:p>
          <a:endParaRPr lang="en-US"/>
        </a:p>
      </dgm:t>
    </dgm:pt>
    <dgm:pt modelId="{F0552FAE-D8B0-49BD-8ACD-FA50E7FB1EE1}">
      <dgm:prSet/>
      <dgm:spPr/>
      <dgm:t>
        <a:bodyPr/>
        <a:lstStyle/>
        <a:p>
          <a:r>
            <a:rPr lang="en-BE"/>
            <a:t>Draft 1.2 complete: Discussed at meeting 6 – focus on the Executive Summary</a:t>
          </a:r>
          <a:endParaRPr lang="en-US"/>
        </a:p>
      </dgm:t>
    </dgm:pt>
    <dgm:pt modelId="{187ADCB8-E98B-43F3-89B3-A8A4401B2124}" type="parTrans" cxnId="{4A9B1B6B-6638-4D8C-A3C5-8A501AD37215}">
      <dgm:prSet/>
      <dgm:spPr/>
      <dgm:t>
        <a:bodyPr/>
        <a:lstStyle/>
        <a:p>
          <a:endParaRPr lang="en-US"/>
        </a:p>
      </dgm:t>
    </dgm:pt>
    <dgm:pt modelId="{8BF65A63-058E-4F2D-B254-5235D4CE3164}" type="sibTrans" cxnId="{4A9B1B6B-6638-4D8C-A3C5-8A501AD37215}">
      <dgm:prSet/>
      <dgm:spPr/>
      <dgm:t>
        <a:bodyPr/>
        <a:lstStyle/>
        <a:p>
          <a:endParaRPr lang="en-US"/>
        </a:p>
      </dgm:t>
    </dgm:pt>
    <dgm:pt modelId="{A8B1ECF6-31A1-480E-AC9A-C40FA2ACF421}">
      <dgm:prSet/>
      <dgm:spPr/>
      <dgm:t>
        <a:bodyPr/>
        <a:lstStyle/>
        <a:p>
          <a:r>
            <a:rPr lang="en-BE" dirty="0"/>
            <a:t>Draft 1.3 complete: Integrated all comments of meeting 6 – shared for discussion at meeting 7.</a:t>
          </a:r>
          <a:endParaRPr lang="en-US" dirty="0"/>
        </a:p>
      </dgm:t>
    </dgm:pt>
    <dgm:pt modelId="{CBBBD254-434B-4A1F-8C9D-E29041799004}" type="parTrans" cxnId="{591E5A2C-FABF-4819-9A2C-62969D08C0EF}">
      <dgm:prSet/>
      <dgm:spPr/>
      <dgm:t>
        <a:bodyPr/>
        <a:lstStyle/>
        <a:p>
          <a:endParaRPr lang="en-US"/>
        </a:p>
      </dgm:t>
    </dgm:pt>
    <dgm:pt modelId="{6A338CE6-A232-4D68-8614-BEF70AF8C524}" type="sibTrans" cxnId="{591E5A2C-FABF-4819-9A2C-62969D08C0EF}">
      <dgm:prSet/>
      <dgm:spPr/>
      <dgm:t>
        <a:bodyPr/>
        <a:lstStyle/>
        <a:p>
          <a:endParaRPr lang="en-US"/>
        </a:p>
      </dgm:t>
    </dgm:pt>
    <dgm:pt modelId="{70E58F46-CA75-BB41-BACF-969EFD28E3BF}" type="pres">
      <dgm:prSet presAssocID="{2E01E18B-66B8-409D-BBEB-881386896AA9}" presName="linear" presStyleCnt="0">
        <dgm:presLayoutVars>
          <dgm:animLvl val="lvl"/>
          <dgm:resizeHandles val="exact"/>
        </dgm:presLayoutVars>
      </dgm:prSet>
      <dgm:spPr/>
    </dgm:pt>
    <dgm:pt modelId="{14C2C1E0-244F-5F45-8C72-89E88B45386F}" type="pres">
      <dgm:prSet presAssocID="{3AF40226-3E41-4FD2-A9FD-A29A322FC636}" presName="parentText" presStyleLbl="node1" presStyleIdx="0" presStyleCnt="3">
        <dgm:presLayoutVars>
          <dgm:chMax val="0"/>
          <dgm:bulletEnabled val="1"/>
        </dgm:presLayoutVars>
      </dgm:prSet>
      <dgm:spPr/>
    </dgm:pt>
    <dgm:pt modelId="{5E180F23-CAC2-4348-919F-E4C0B33E58AA}" type="pres">
      <dgm:prSet presAssocID="{85D03E71-40AA-432A-9467-07BB90F2B318}" presName="spacer" presStyleCnt="0"/>
      <dgm:spPr/>
    </dgm:pt>
    <dgm:pt modelId="{17B24616-3068-0548-A644-3B1D3674B3AC}" type="pres">
      <dgm:prSet presAssocID="{57344E92-3371-442F-B3B2-55C3351296F3}" presName="parentText" presStyleLbl="node1" presStyleIdx="1" presStyleCnt="3">
        <dgm:presLayoutVars>
          <dgm:chMax val="0"/>
          <dgm:bulletEnabled val="1"/>
        </dgm:presLayoutVars>
      </dgm:prSet>
      <dgm:spPr/>
    </dgm:pt>
    <dgm:pt modelId="{AEC5F8DF-9CA7-7E4B-8976-B61A81F6C4C4}" type="pres">
      <dgm:prSet presAssocID="{E389E019-A754-4F63-BCF2-F4B2177E9923}" presName="spacer" presStyleCnt="0"/>
      <dgm:spPr/>
    </dgm:pt>
    <dgm:pt modelId="{91E4C067-E0E2-8F42-AABE-AB8B8824F066}" type="pres">
      <dgm:prSet presAssocID="{205C07C6-93B2-4931-BBEB-C1551AA11EAD}" presName="parentText" presStyleLbl="node1" presStyleIdx="2" presStyleCnt="3">
        <dgm:presLayoutVars>
          <dgm:chMax val="0"/>
          <dgm:bulletEnabled val="1"/>
        </dgm:presLayoutVars>
      </dgm:prSet>
      <dgm:spPr/>
    </dgm:pt>
    <dgm:pt modelId="{4FD19D55-997A-A54D-BB5D-CB9CA2ABACA1}" type="pres">
      <dgm:prSet presAssocID="{205C07C6-93B2-4931-BBEB-C1551AA11EAD}" presName="childText" presStyleLbl="revTx" presStyleIdx="0" presStyleCnt="1">
        <dgm:presLayoutVars>
          <dgm:bulletEnabled val="1"/>
        </dgm:presLayoutVars>
      </dgm:prSet>
      <dgm:spPr/>
    </dgm:pt>
  </dgm:ptLst>
  <dgm:cxnLst>
    <dgm:cxn modelId="{C4E37203-A7BD-7C42-8F6C-B5F283C269E8}" type="presOf" srcId="{2E01E18B-66B8-409D-BBEB-881386896AA9}" destId="{70E58F46-CA75-BB41-BACF-969EFD28E3BF}" srcOrd="0" destOrd="0" presId="urn:microsoft.com/office/officeart/2005/8/layout/vList2"/>
    <dgm:cxn modelId="{45488718-C437-F449-9706-99D82BD36B24}" type="presOf" srcId="{57344E92-3371-442F-B3B2-55C3351296F3}" destId="{17B24616-3068-0548-A644-3B1D3674B3AC}" srcOrd="0" destOrd="0" presId="urn:microsoft.com/office/officeart/2005/8/layout/vList2"/>
    <dgm:cxn modelId="{76BCF61A-7044-40D3-AB92-9657054FB473}" srcId="{205C07C6-93B2-4931-BBEB-C1551AA11EAD}" destId="{9C122A7B-D065-4B4E-B0AE-8D00E79E0C30}" srcOrd="0" destOrd="0" parTransId="{D91818D8-52F7-44BA-9D1D-826838812D2A}" sibTransId="{E1A052A6-29DA-4F27-969A-3991A0054255}"/>
    <dgm:cxn modelId="{591E5A2C-FABF-4819-9A2C-62969D08C0EF}" srcId="{205C07C6-93B2-4931-BBEB-C1551AA11EAD}" destId="{A8B1ECF6-31A1-480E-AC9A-C40FA2ACF421}" srcOrd="3" destOrd="0" parTransId="{CBBBD254-434B-4A1F-8C9D-E29041799004}" sibTransId="{6A338CE6-A232-4D68-8614-BEF70AF8C524}"/>
    <dgm:cxn modelId="{9DEE0437-30E5-4112-BF29-85A4C1F601A8}" srcId="{2E01E18B-66B8-409D-BBEB-881386896AA9}" destId="{57344E92-3371-442F-B3B2-55C3351296F3}" srcOrd="1" destOrd="0" parTransId="{CC61D785-FF1A-4355-9278-3C3C4A361FF1}" sibTransId="{E389E019-A754-4F63-BCF2-F4B2177E9923}"/>
    <dgm:cxn modelId="{A05A3347-811C-EF42-BEBF-A2C3076A308B}" type="presOf" srcId="{3AF40226-3E41-4FD2-A9FD-A29A322FC636}" destId="{14C2C1E0-244F-5F45-8C72-89E88B45386F}" srcOrd="0" destOrd="0" presId="urn:microsoft.com/office/officeart/2005/8/layout/vList2"/>
    <dgm:cxn modelId="{4A9B1B6B-6638-4D8C-A3C5-8A501AD37215}" srcId="{205C07C6-93B2-4931-BBEB-C1551AA11EAD}" destId="{F0552FAE-D8B0-49BD-8ACD-FA50E7FB1EE1}" srcOrd="2" destOrd="0" parTransId="{187ADCB8-E98B-43F3-89B3-A8A4401B2124}" sibTransId="{8BF65A63-058E-4F2D-B254-5235D4CE3164}"/>
    <dgm:cxn modelId="{FC2E2572-E05A-451A-BB9C-178658372F26}" srcId="{2E01E18B-66B8-409D-BBEB-881386896AA9}" destId="{205C07C6-93B2-4931-BBEB-C1551AA11EAD}" srcOrd="2" destOrd="0" parTransId="{774CAA8E-6926-447E-9464-27F5BC98398A}" sibTransId="{5C5667BF-B8F6-4628-A9D6-C432284E4123}"/>
    <dgm:cxn modelId="{564A0F73-17CD-2F4D-9949-110A408EF04B}" type="presOf" srcId="{A8B1ECF6-31A1-480E-AC9A-C40FA2ACF421}" destId="{4FD19D55-997A-A54D-BB5D-CB9CA2ABACA1}" srcOrd="0" destOrd="3" presId="urn:microsoft.com/office/officeart/2005/8/layout/vList2"/>
    <dgm:cxn modelId="{2F054377-F632-4F45-B1F4-518415F5180D}" type="presOf" srcId="{2EE69805-1087-4076-86E6-37B7BCE9290A}" destId="{4FD19D55-997A-A54D-BB5D-CB9CA2ABACA1}" srcOrd="0" destOrd="1" presId="urn:microsoft.com/office/officeart/2005/8/layout/vList2"/>
    <dgm:cxn modelId="{25F712A7-B1AB-2640-B9F9-28E43C34C3D7}" type="presOf" srcId="{9C122A7B-D065-4B4E-B0AE-8D00E79E0C30}" destId="{4FD19D55-997A-A54D-BB5D-CB9CA2ABACA1}" srcOrd="0" destOrd="0" presId="urn:microsoft.com/office/officeart/2005/8/layout/vList2"/>
    <dgm:cxn modelId="{0E9DC6C2-F160-46B4-AC65-153334EA49B1}" srcId="{205C07C6-93B2-4931-BBEB-C1551AA11EAD}" destId="{2EE69805-1087-4076-86E6-37B7BCE9290A}" srcOrd="1" destOrd="0" parTransId="{69A1D063-8179-4E0C-BEB2-5239A7AC511D}" sibTransId="{B24A30B0-F524-4F6C-8359-C0FB4AE7C2CA}"/>
    <dgm:cxn modelId="{2B95CFC3-85A7-4A99-BA3D-D5EE048D82B9}" srcId="{2E01E18B-66B8-409D-BBEB-881386896AA9}" destId="{3AF40226-3E41-4FD2-A9FD-A29A322FC636}" srcOrd="0" destOrd="0" parTransId="{14281DD7-6514-439B-939A-96C3E4D96E05}" sibTransId="{85D03E71-40AA-432A-9467-07BB90F2B318}"/>
    <dgm:cxn modelId="{8454DEC6-73E7-6147-A0A7-3F40942CA36E}" type="presOf" srcId="{F0552FAE-D8B0-49BD-8ACD-FA50E7FB1EE1}" destId="{4FD19D55-997A-A54D-BB5D-CB9CA2ABACA1}" srcOrd="0" destOrd="2" presId="urn:microsoft.com/office/officeart/2005/8/layout/vList2"/>
    <dgm:cxn modelId="{5FAD34DE-79E0-A64D-949F-2D09958B2742}" type="presOf" srcId="{205C07C6-93B2-4931-BBEB-C1551AA11EAD}" destId="{91E4C067-E0E2-8F42-AABE-AB8B8824F066}" srcOrd="0" destOrd="0" presId="urn:microsoft.com/office/officeart/2005/8/layout/vList2"/>
    <dgm:cxn modelId="{47495C75-F75A-E74C-8435-27CD8D0A2B32}" type="presParOf" srcId="{70E58F46-CA75-BB41-BACF-969EFD28E3BF}" destId="{14C2C1E0-244F-5F45-8C72-89E88B45386F}" srcOrd="0" destOrd="0" presId="urn:microsoft.com/office/officeart/2005/8/layout/vList2"/>
    <dgm:cxn modelId="{0BED98DA-B9BD-6841-BF71-35AB82E1621D}" type="presParOf" srcId="{70E58F46-CA75-BB41-BACF-969EFD28E3BF}" destId="{5E180F23-CAC2-4348-919F-E4C0B33E58AA}" srcOrd="1" destOrd="0" presId="urn:microsoft.com/office/officeart/2005/8/layout/vList2"/>
    <dgm:cxn modelId="{69EDF4BA-973A-994F-A0FB-DB7C4F02FEA7}" type="presParOf" srcId="{70E58F46-CA75-BB41-BACF-969EFD28E3BF}" destId="{17B24616-3068-0548-A644-3B1D3674B3AC}" srcOrd="2" destOrd="0" presId="urn:microsoft.com/office/officeart/2005/8/layout/vList2"/>
    <dgm:cxn modelId="{0DBDEF82-7A78-FF49-A0A6-468160BC6795}" type="presParOf" srcId="{70E58F46-CA75-BB41-BACF-969EFD28E3BF}" destId="{AEC5F8DF-9CA7-7E4B-8976-B61A81F6C4C4}" srcOrd="3" destOrd="0" presId="urn:microsoft.com/office/officeart/2005/8/layout/vList2"/>
    <dgm:cxn modelId="{160DA98D-D19B-8140-B671-8DBBA36D8DAB}" type="presParOf" srcId="{70E58F46-CA75-BB41-BACF-969EFD28E3BF}" destId="{91E4C067-E0E2-8F42-AABE-AB8B8824F066}" srcOrd="4" destOrd="0" presId="urn:microsoft.com/office/officeart/2005/8/layout/vList2"/>
    <dgm:cxn modelId="{93BD9998-6BAC-E046-951D-5D7B357E1F93}" type="presParOf" srcId="{70E58F46-CA75-BB41-BACF-969EFD28E3BF}" destId="{4FD19D55-997A-A54D-BB5D-CB9CA2ABACA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2A2744-E75E-8845-A4B7-18F0CCC26ACC}" type="doc">
      <dgm:prSet loTypeId="urn:microsoft.com/office/officeart/2005/8/layout/default" loCatId="" qsTypeId="urn:microsoft.com/office/officeart/2005/8/quickstyle/3d2" qsCatId="3D" csTypeId="urn:microsoft.com/office/officeart/2005/8/colors/colorful1" csCatId="colorful" phldr="1"/>
      <dgm:spPr/>
      <dgm:t>
        <a:bodyPr/>
        <a:lstStyle/>
        <a:p>
          <a:endParaRPr lang="en-GB"/>
        </a:p>
      </dgm:t>
    </dgm:pt>
    <dgm:pt modelId="{8F537E14-23E6-DA48-AF70-1785A2464467}">
      <dgm:prSet phldrT="[Text]"/>
      <dgm:spPr>
        <a:solidFill>
          <a:schemeClr val="tx1"/>
        </a:solidFill>
      </dgm:spPr>
      <dgm:t>
        <a:bodyPr/>
        <a:lstStyle/>
        <a:p>
          <a:pPr rtl="0"/>
          <a:r>
            <a:rPr lang="en-GB" dirty="0"/>
            <a:t>1. Executive Summary (6 </a:t>
          </a:r>
          <a:r>
            <a:rPr lang="en-GB" dirty="0" err="1"/>
            <a:t>pg</a:t>
          </a:r>
          <a:r>
            <a:rPr lang="en-GB" dirty="0"/>
            <a:t>)</a:t>
          </a:r>
        </a:p>
      </dgm:t>
    </dgm:pt>
    <dgm:pt modelId="{DE332562-CDD3-FA46-B506-1C3958A0C004}" type="parTrans" cxnId="{B055EE79-C899-DC44-85A6-110A43AC3E5B}">
      <dgm:prSet/>
      <dgm:spPr/>
      <dgm:t>
        <a:bodyPr/>
        <a:lstStyle/>
        <a:p>
          <a:endParaRPr lang="en-GB"/>
        </a:p>
      </dgm:t>
    </dgm:pt>
    <dgm:pt modelId="{C0A26258-5E20-1D47-92F2-68685806CA9B}" type="sibTrans" cxnId="{B055EE79-C899-DC44-85A6-110A43AC3E5B}">
      <dgm:prSet/>
      <dgm:spPr/>
      <dgm:t>
        <a:bodyPr/>
        <a:lstStyle/>
        <a:p>
          <a:endParaRPr lang="en-GB"/>
        </a:p>
      </dgm:t>
    </dgm:pt>
    <dgm:pt modelId="{46C80B16-B3E1-6D4C-80D5-6E304675DEC8}">
      <dgm:prSet phldrT="[Text]"/>
      <dgm:spPr>
        <a:solidFill>
          <a:schemeClr val="accent2"/>
        </a:solidFill>
      </dgm:spPr>
      <dgm:t>
        <a:bodyPr/>
        <a:lstStyle/>
        <a:p>
          <a:pPr rtl="0"/>
          <a:r>
            <a:rPr lang="en-GB" dirty="0"/>
            <a:t>2. Introduction to the comparison</a:t>
          </a:r>
        </a:p>
      </dgm:t>
    </dgm:pt>
    <dgm:pt modelId="{A7C49E54-51D0-DC4D-B817-0D635A0351D0}" type="parTrans" cxnId="{40A0B76C-FD0E-2E48-A83C-43C45588285E}">
      <dgm:prSet/>
      <dgm:spPr/>
      <dgm:t>
        <a:bodyPr/>
        <a:lstStyle/>
        <a:p>
          <a:endParaRPr lang="en-GB"/>
        </a:p>
      </dgm:t>
    </dgm:pt>
    <dgm:pt modelId="{D64819B4-BF28-8D45-A42E-6DB692859322}" type="sibTrans" cxnId="{40A0B76C-FD0E-2E48-A83C-43C45588285E}">
      <dgm:prSet/>
      <dgm:spPr/>
      <dgm:t>
        <a:bodyPr/>
        <a:lstStyle/>
        <a:p>
          <a:endParaRPr lang="en-GB"/>
        </a:p>
      </dgm:t>
    </dgm:pt>
    <dgm:pt modelId="{CD55E9D0-D880-9D4B-A3A1-E3178F532709}">
      <dgm:prSet phldrT="[Text]"/>
      <dgm:spPr/>
      <dgm:t>
        <a:bodyPr/>
        <a:lstStyle/>
        <a:p>
          <a:pPr rtl="0"/>
          <a:r>
            <a:rPr lang="en-GB" dirty="0">
              <a:solidFill>
                <a:schemeClr val="tx1"/>
              </a:solidFill>
            </a:rPr>
            <a:t>3. Overview of the SADC and EU</a:t>
          </a:r>
        </a:p>
      </dgm:t>
    </dgm:pt>
    <dgm:pt modelId="{12BA1748-64F7-3A45-A28D-DB64CC317A43}" type="parTrans" cxnId="{9EC65FB0-2FCA-6A4A-BC7D-ACAAAD62D22C}">
      <dgm:prSet/>
      <dgm:spPr/>
      <dgm:t>
        <a:bodyPr/>
        <a:lstStyle/>
        <a:p>
          <a:endParaRPr lang="en-GB"/>
        </a:p>
      </dgm:t>
    </dgm:pt>
    <dgm:pt modelId="{2B9B4326-BD81-B149-9961-4C3C92B004E6}" type="sibTrans" cxnId="{9EC65FB0-2FCA-6A4A-BC7D-ACAAAD62D22C}">
      <dgm:prSet/>
      <dgm:spPr/>
      <dgm:t>
        <a:bodyPr/>
        <a:lstStyle/>
        <a:p>
          <a:endParaRPr lang="en-GB"/>
        </a:p>
      </dgm:t>
    </dgm:pt>
    <dgm:pt modelId="{7A9594A6-B257-6645-BADE-4244BE131311}">
      <dgm:prSet phldrT="[Text]"/>
      <dgm:spPr/>
      <dgm:t>
        <a:bodyPr/>
        <a:lstStyle/>
        <a:p>
          <a:pPr rtl="0"/>
          <a:r>
            <a:rPr lang="en-GB" dirty="0"/>
            <a:t>4. Overview of EQF and SADCQF</a:t>
          </a:r>
        </a:p>
      </dgm:t>
    </dgm:pt>
    <dgm:pt modelId="{4CEBD1A5-05DB-A541-ACDD-32C4E975C8E4}" type="parTrans" cxnId="{6EE32ABD-B5F0-4643-B737-685310B42C79}">
      <dgm:prSet/>
      <dgm:spPr/>
      <dgm:t>
        <a:bodyPr/>
        <a:lstStyle/>
        <a:p>
          <a:endParaRPr lang="en-GB"/>
        </a:p>
      </dgm:t>
    </dgm:pt>
    <dgm:pt modelId="{D12E4EE3-C9BA-694E-910D-F6E30B364AD1}" type="sibTrans" cxnId="{6EE32ABD-B5F0-4643-B737-685310B42C79}">
      <dgm:prSet/>
      <dgm:spPr/>
      <dgm:t>
        <a:bodyPr/>
        <a:lstStyle/>
        <a:p>
          <a:endParaRPr lang="en-GB"/>
        </a:p>
      </dgm:t>
    </dgm:pt>
    <dgm:pt modelId="{73530EFA-9489-D64E-B132-2F094D6E4700}">
      <dgm:prSet phldrT="[Text]" custT="1"/>
      <dgm:spPr>
        <a:solidFill>
          <a:prstClr val="black"/>
        </a:solidFill>
        <a:ln>
          <a:noFill/>
        </a:ln>
        <a:effectLst/>
        <a:scene3d>
          <a:camera prst="orthographicFront"/>
          <a:lightRig rig="threePt" dir="t">
            <a:rot lat="0" lon="0" rev="7500000"/>
          </a:lightRig>
        </a:scene3d>
        <a:sp3d prstMaterial="plastic">
          <a:bevelT w="127000" h="25400" prst="relaxedInset"/>
        </a:sp3d>
      </dgm:spPr>
      <dgm:t>
        <a:bodyPr spcFirstLastPara="0" vert="horz" wrap="square" lIns="99060" tIns="99060" rIns="99060" bIns="99060" numCol="1" spcCol="1270" anchor="ctr" anchorCtr="0"/>
        <a:lstStyle/>
        <a:p>
          <a:pPr marL="0" lvl="0" indent="0" algn="ctr" defTabSz="1155700" rtl="0">
            <a:lnSpc>
              <a:spcPct val="90000"/>
            </a:lnSpc>
            <a:spcBef>
              <a:spcPct val="0"/>
            </a:spcBef>
            <a:spcAft>
              <a:spcPct val="35000"/>
            </a:spcAft>
            <a:buNone/>
          </a:pPr>
          <a:r>
            <a:rPr lang="en-GB" sz="2600" kern="1200" dirty="0">
              <a:solidFill>
                <a:prstClr val="white"/>
              </a:solidFill>
              <a:latin typeface="Calibri" panose="020F0502020204030204"/>
              <a:ea typeface="+mn-ea"/>
              <a:cs typeface="+mn-cs"/>
            </a:rPr>
            <a:t>5. Comparison results – 11 topics (71 </a:t>
          </a:r>
          <a:r>
            <a:rPr lang="en-GB" sz="2600" kern="1200" dirty="0" err="1">
              <a:solidFill>
                <a:prstClr val="white"/>
              </a:solidFill>
              <a:latin typeface="Calibri" panose="020F0502020204030204"/>
              <a:ea typeface="+mn-ea"/>
              <a:cs typeface="+mn-cs"/>
            </a:rPr>
            <a:t>pg</a:t>
          </a:r>
          <a:r>
            <a:rPr lang="en-GB" sz="2600" kern="1200" dirty="0">
              <a:solidFill>
                <a:prstClr val="white"/>
              </a:solidFill>
              <a:latin typeface="Calibri" panose="020F0502020204030204"/>
              <a:ea typeface="+mn-ea"/>
              <a:cs typeface="+mn-cs"/>
            </a:rPr>
            <a:t>)</a:t>
          </a:r>
        </a:p>
      </dgm:t>
    </dgm:pt>
    <dgm:pt modelId="{B6B09741-EEBE-0D45-B17C-6214D8E77365}" type="parTrans" cxnId="{83B08065-C624-1F47-8DE7-34CEEE462E72}">
      <dgm:prSet/>
      <dgm:spPr/>
      <dgm:t>
        <a:bodyPr/>
        <a:lstStyle/>
        <a:p>
          <a:endParaRPr lang="en-GB"/>
        </a:p>
      </dgm:t>
    </dgm:pt>
    <dgm:pt modelId="{7B697A21-A5A8-8340-8F37-DBDB01549F18}" type="sibTrans" cxnId="{83B08065-C624-1F47-8DE7-34CEEE462E72}">
      <dgm:prSet/>
      <dgm:spPr/>
      <dgm:t>
        <a:bodyPr/>
        <a:lstStyle/>
        <a:p>
          <a:endParaRPr lang="en-GB"/>
        </a:p>
      </dgm:t>
    </dgm:pt>
    <dgm:pt modelId="{C5B5833A-D47E-8E4C-B7ED-AB3BD418F84D}">
      <dgm:prSet phldrT="[Text]"/>
      <dgm:spPr>
        <a:solidFill>
          <a:schemeClr val="accent6"/>
        </a:solidFill>
      </dgm:spPr>
      <dgm:t>
        <a:bodyPr/>
        <a:lstStyle/>
        <a:p>
          <a:pPr rtl="0"/>
          <a:r>
            <a:rPr lang="en-GB" dirty="0"/>
            <a:t>6. Conclusions and recommendations</a:t>
          </a:r>
        </a:p>
      </dgm:t>
    </dgm:pt>
    <dgm:pt modelId="{1786B218-52CA-7D40-899B-42E83713FCD1}" type="parTrans" cxnId="{6D56E9F7-7BB9-3D40-8003-F7898D5AA846}">
      <dgm:prSet/>
      <dgm:spPr/>
      <dgm:t>
        <a:bodyPr/>
        <a:lstStyle/>
        <a:p>
          <a:endParaRPr lang="en-GB"/>
        </a:p>
      </dgm:t>
    </dgm:pt>
    <dgm:pt modelId="{D4A89DFF-6AA7-8A41-9F8E-FFCD0B63A18C}" type="sibTrans" cxnId="{6D56E9F7-7BB9-3D40-8003-F7898D5AA846}">
      <dgm:prSet/>
      <dgm:spPr/>
      <dgm:t>
        <a:bodyPr/>
        <a:lstStyle/>
        <a:p>
          <a:endParaRPr lang="en-GB"/>
        </a:p>
      </dgm:t>
    </dgm:pt>
    <dgm:pt modelId="{E82315E6-84CC-1940-9425-FA993AF90205}">
      <dgm:prSet phldrT="[Text]"/>
      <dgm:spPr/>
      <dgm:t>
        <a:bodyPr/>
        <a:lstStyle/>
        <a:p>
          <a:pPr rtl="0"/>
          <a:r>
            <a:rPr lang="en-GB" dirty="0"/>
            <a:t>Glossary, Sources, Annexes</a:t>
          </a:r>
        </a:p>
      </dgm:t>
    </dgm:pt>
    <dgm:pt modelId="{2F34A013-2079-2043-8987-F0AFCC893F84}" type="parTrans" cxnId="{21C017F9-43C8-FD45-B5CF-14A1522BA11C}">
      <dgm:prSet/>
      <dgm:spPr/>
      <dgm:t>
        <a:bodyPr/>
        <a:lstStyle/>
        <a:p>
          <a:endParaRPr lang="en-GB"/>
        </a:p>
      </dgm:t>
    </dgm:pt>
    <dgm:pt modelId="{506E7E12-B0BD-924B-98AD-3B6522D1A18E}" type="sibTrans" cxnId="{21C017F9-43C8-FD45-B5CF-14A1522BA11C}">
      <dgm:prSet/>
      <dgm:spPr/>
      <dgm:t>
        <a:bodyPr/>
        <a:lstStyle/>
        <a:p>
          <a:endParaRPr lang="en-GB"/>
        </a:p>
      </dgm:t>
    </dgm:pt>
    <dgm:pt modelId="{04908DE1-90BD-2241-9462-239E934B0468}" type="pres">
      <dgm:prSet presAssocID="{F02A2744-E75E-8845-A4B7-18F0CCC26ACC}" presName="diagram" presStyleCnt="0">
        <dgm:presLayoutVars>
          <dgm:dir/>
          <dgm:resizeHandles val="exact"/>
        </dgm:presLayoutVars>
      </dgm:prSet>
      <dgm:spPr/>
    </dgm:pt>
    <dgm:pt modelId="{41E74EA9-6E39-424B-98F9-33351FEBD752}" type="pres">
      <dgm:prSet presAssocID="{8F537E14-23E6-DA48-AF70-1785A2464467}" presName="node" presStyleLbl="node1" presStyleIdx="0" presStyleCnt="7">
        <dgm:presLayoutVars>
          <dgm:bulletEnabled val="1"/>
        </dgm:presLayoutVars>
      </dgm:prSet>
      <dgm:spPr/>
    </dgm:pt>
    <dgm:pt modelId="{3BB7A1B1-1185-DD4B-9BAC-6CF6623CA2DA}" type="pres">
      <dgm:prSet presAssocID="{C0A26258-5E20-1D47-92F2-68685806CA9B}" presName="sibTrans" presStyleCnt="0"/>
      <dgm:spPr/>
    </dgm:pt>
    <dgm:pt modelId="{AF21825B-82AD-2740-98B8-C0E65CC5BEE1}" type="pres">
      <dgm:prSet presAssocID="{46C80B16-B3E1-6D4C-80D5-6E304675DEC8}" presName="node" presStyleLbl="node1" presStyleIdx="1" presStyleCnt="7">
        <dgm:presLayoutVars>
          <dgm:bulletEnabled val="1"/>
        </dgm:presLayoutVars>
      </dgm:prSet>
      <dgm:spPr/>
    </dgm:pt>
    <dgm:pt modelId="{7110A6F5-5389-B74F-BC4F-C7915B11B83B}" type="pres">
      <dgm:prSet presAssocID="{D64819B4-BF28-8D45-A42E-6DB692859322}" presName="sibTrans" presStyleCnt="0"/>
      <dgm:spPr/>
    </dgm:pt>
    <dgm:pt modelId="{6ACC331D-08E6-E940-B80F-72392D2D2677}" type="pres">
      <dgm:prSet presAssocID="{CD55E9D0-D880-9D4B-A3A1-E3178F532709}" presName="node" presStyleLbl="node1" presStyleIdx="2" presStyleCnt="7">
        <dgm:presLayoutVars>
          <dgm:bulletEnabled val="1"/>
        </dgm:presLayoutVars>
      </dgm:prSet>
      <dgm:spPr/>
    </dgm:pt>
    <dgm:pt modelId="{2E10AA81-852A-9640-806F-7BA1313CBB47}" type="pres">
      <dgm:prSet presAssocID="{2B9B4326-BD81-B149-9961-4C3C92B004E6}" presName="sibTrans" presStyleCnt="0"/>
      <dgm:spPr/>
    </dgm:pt>
    <dgm:pt modelId="{F12D1B98-CCE3-FF4C-AEF5-F181979703B6}" type="pres">
      <dgm:prSet presAssocID="{7A9594A6-B257-6645-BADE-4244BE131311}" presName="node" presStyleLbl="node1" presStyleIdx="3" presStyleCnt="7">
        <dgm:presLayoutVars>
          <dgm:bulletEnabled val="1"/>
        </dgm:presLayoutVars>
      </dgm:prSet>
      <dgm:spPr/>
    </dgm:pt>
    <dgm:pt modelId="{25FA675E-3F38-B841-A388-F08C0AACE335}" type="pres">
      <dgm:prSet presAssocID="{D12E4EE3-C9BA-694E-910D-F6E30B364AD1}" presName="sibTrans" presStyleCnt="0"/>
      <dgm:spPr/>
    </dgm:pt>
    <dgm:pt modelId="{8FA7848D-2C24-6F42-95EF-353707427451}" type="pres">
      <dgm:prSet presAssocID="{73530EFA-9489-D64E-B132-2F094D6E4700}" presName="node" presStyleLbl="node1" presStyleIdx="4" presStyleCnt="7">
        <dgm:presLayoutVars>
          <dgm:bulletEnabled val="1"/>
        </dgm:presLayoutVars>
      </dgm:prSet>
      <dgm:spPr>
        <a:xfrm>
          <a:off x="1460807" y="2741553"/>
          <a:ext cx="2649940" cy="1589964"/>
        </a:xfrm>
        <a:prstGeom prst="rect">
          <a:avLst/>
        </a:prstGeom>
      </dgm:spPr>
    </dgm:pt>
    <dgm:pt modelId="{4CD01036-FF27-B147-BAC0-CCF4853FD510}" type="pres">
      <dgm:prSet presAssocID="{7B697A21-A5A8-8340-8F37-DBDB01549F18}" presName="sibTrans" presStyleCnt="0"/>
      <dgm:spPr/>
    </dgm:pt>
    <dgm:pt modelId="{D5E55BA5-9F96-804D-BBAD-07CEAB776126}" type="pres">
      <dgm:prSet presAssocID="{C5B5833A-D47E-8E4C-B7ED-AB3BD418F84D}" presName="node" presStyleLbl="node1" presStyleIdx="5" presStyleCnt="7">
        <dgm:presLayoutVars>
          <dgm:bulletEnabled val="1"/>
        </dgm:presLayoutVars>
      </dgm:prSet>
      <dgm:spPr/>
    </dgm:pt>
    <dgm:pt modelId="{8134CAE9-9645-0A45-B20C-B3B5DFD850EF}" type="pres">
      <dgm:prSet presAssocID="{D4A89DFF-6AA7-8A41-9F8E-FFCD0B63A18C}" presName="sibTrans" presStyleCnt="0"/>
      <dgm:spPr/>
    </dgm:pt>
    <dgm:pt modelId="{2A34CADA-17DE-BD44-A500-E94ECA450BBE}" type="pres">
      <dgm:prSet presAssocID="{E82315E6-84CC-1940-9425-FA993AF90205}" presName="node" presStyleLbl="node1" presStyleIdx="6" presStyleCnt="7">
        <dgm:presLayoutVars>
          <dgm:bulletEnabled val="1"/>
        </dgm:presLayoutVars>
      </dgm:prSet>
      <dgm:spPr/>
    </dgm:pt>
  </dgm:ptLst>
  <dgm:cxnLst>
    <dgm:cxn modelId="{3296F112-0700-3E48-AF70-E3F2231CFAFC}" type="presOf" srcId="{C5B5833A-D47E-8E4C-B7ED-AB3BD418F84D}" destId="{D5E55BA5-9F96-804D-BBAD-07CEAB776126}" srcOrd="0" destOrd="0" presId="urn:microsoft.com/office/officeart/2005/8/layout/default"/>
    <dgm:cxn modelId="{A237373F-D554-3B4D-9F3B-3ACE5107AFE4}" type="presOf" srcId="{7A9594A6-B257-6645-BADE-4244BE131311}" destId="{F12D1B98-CCE3-FF4C-AEF5-F181979703B6}" srcOrd="0" destOrd="0" presId="urn:microsoft.com/office/officeart/2005/8/layout/default"/>
    <dgm:cxn modelId="{45877346-99DF-E74B-AA4A-6C360EBC4B6E}" type="presOf" srcId="{73530EFA-9489-D64E-B132-2F094D6E4700}" destId="{8FA7848D-2C24-6F42-95EF-353707427451}" srcOrd="0" destOrd="0" presId="urn:microsoft.com/office/officeart/2005/8/layout/default"/>
    <dgm:cxn modelId="{83B08065-C624-1F47-8DE7-34CEEE462E72}" srcId="{F02A2744-E75E-8845-A4B7-18F0CCC26ACC}" destId="{73530EFA-9489-D64E-B132-2F094D6E4700}" srcOrd="4" destOrd="0" parTransId="{B6B09741-EEBE-0D45-B17C-6214D8E77365}" sibTransId="{7B697A21-A5A8-8340-8F37-DBDB01549F18}"/>
    <dgm:cxn modelId="{40A0B76C-FD0E-2E48-A83C-43C45588285E}" srcId="{F02A2744-E75E-8845-A4B7-18F0CCC26ACC}" destId="{46C80B16-B3E1-6D4C-80D5-6E304675DEC8}" srcOrd="1" destOrd="0" parTransId="{A7C49E54-51D0-DC4D-B817-0D635A0351D0}" sibTransId="{D64819B4-BF28-8D45-A42E-6DB692859322}"/>
    <dgm:cxn modelId="{B055EE79-C899-DC44-85A6-110A43AC3E5B}" srcId="{F02A2744-E75E-8845-A4B7-18F0CCC26ACC}" destId="{8F537E14-23E6-DA48-AF70-1785A2464467}" srcOrd="0" destOrd="0" parTransId="{DE332562-CDD3-FA46-B506-1C3958A0C004}" sibTransId="{C0A26258-5E20-1D47-92F2-68685806CA9B}"/>
    <dgm:cxn modelId="{018C7D7F-412C-E84E-9627-42292DF94128}" type="presOf" srcId="{E82315E6-84CC-1940-9425-FA993AF90205}" destId="{2A34CADA-17DE-BD44-A500-E94ECA450BBE}" srcOrd="0" destOrd="0" presId="urn:microsoft.com/office/officeart/2005/8/layout/default"/>
    <dgm:cxn modelId="{CBF27696-5280-A14A-9CCB-6BA917EEF00F}" type="presOf" srcId="{8F537E14-23E6-DA48-AF70-1785A2464467}" destId="{41E74EA9-6E39-424B-98F9-33351FEBD752}" srcOrd="0" destOrd="0" presId="urn:microsoft.com/office/officeart/2005/8/layout/default"/>
    <dgm:cxn modelId="{F4C677A8-06BE-AF48-B152-5768BCB588A7}" type="presOf" srcId="{CD55E9D0-D880-9D4B-A3A1-E3178F532709}" destId="{6ACC331D-08E6-E940-B80F-72392D2D2677}" srcOrd="0" destOrd="0" presId="urn:microsoft.com/office/officeart/2005/8/layout/default"/>
    <dgm:cxn modelId="{9EC65FB0-2FCA-6A4A-BC7D-ACAAAD62D22C}" srcId="{F02A2744-E75E-8845-A4B7-18F0CCC26ACC}" destId="{CD55E9D0-D880-9D4B-A3A1-E3178F532709}" srcOrd="2" destOrd="0" parTransId="{12BA1748-64F7-3A45-A28D-DB64CC317A43}" sibTransId="{2B9B4326-BD81-B149-9961-4C3C92B004E6}"/>
    <dgm:cxn modelId="{6EE32ABD-B5F0-4643-B737-685310B42C79}" srcId="{F02A2744-E75E-8845-A4B7-18F0CCC26ACC}" destId="{7A9594A6-B257-6645-BADE-4244BE131311}" srcOrd="3" destOrd="0" parTransId="{4CEBD1A5-05DB-A541-ACDD-32C4E975C8E4}" sibTransId="{D12E4EE3-C9BA-694E-910D-F6E30B364AD1}"/>
    <dgm:cxn modelId="{AB6A24D5-B541-0840-97B6-917629A25AE8}" type="presOf" srcId="{46C80B16-B3E1-6D4C-80D5-6E304675DEC8}" destId="{AF21825B-82AD-2740-98B8-C0E65CC5BEE1}" srcOrd="0" destOrd="0" presId="urn:microsoft.com/office/officeart/2005/8/layout/default"/>
    <dgm:cxn modelId="{0BDF51DD-8562-9A40-83A0-C1BAE375D5EF}" type="presOf" srcId="{F02A2744-E75E-8845-A4B7-18F0CCC26ACC}" destId="{04908DE1-90BD-2241-9462-239E934B0468}" srcOrd="0" destOrd="0" presId="urn:microsoft.com/office/officeart/2005/8/layout/default"/>
    <dgm:cxn modelId="{6D56E9F7-7BB9-3D40-8003-F7898D5AA846}" srcId="{F02A2744-E75E-8845-A4B7-18F0CCC26ACC}" destId="{C5B5833A-D47E-8E4C-B7ED-AB3BD418F84D}" srcOrd="5" destOrd="0" parTransId="{1786B218-52CA-7D40-899B-42E83713FCD1}" sibTransId="{D4A89DFF-6AA7-8A41-9F8E-FFCD0B63A18C}"/>
    <dgm:cxn modelId="{21C017F9-43C8-FD45-B5CF-14A1522BA11C}" srcId="{F02A2744-E75E-8845-A4B7-18F0CCC26ACC}" destId="{E82315E6-84CC-1940-9425-FA993AF90205}" srcOrd="6" destOrd="0" parTransId="{2F34A013-2079-2043-8987-F0AFCC893F84}" sibTransId="{506E7E12-B0BD-924B-98AD-3B6522D1A18E}"/>
    <dgm:cxn modelId="{1C61E90F-F665-FB41-B3FA-6C058E2580B9}" type="presParOf" srcId="{04908DE1-90BD-2241-9462-239E934B0468}" destId="{41E74EA9-6E39-424B-98F9-33351FEBD752}" srcOrd="0" destOrd="0" presId="urn:microsoft.com/office/officeart/2005/8/layout/default"/>
    <dgm:cxn modelId="{CC80EC4B-2CD4-7C40-84B9-F11F9D76F75C}" type="presParOf" srcId="{04908DE1-90BD-2241-9462-239E934B0468}" destId="{3BB7A1B1-1185-DD4B-9BAC-6CF6623CA2DA}" srcOrd="1" destOrd="0" presId="urn:microsoft.com/office/officeart/2005/8/layout/default"/>
    <dgm:cxn modelId="{314D9006-EB55-BA4A-92B0-4F20C86BC4E8}" type="presParOf" srcId="{04908DE1-90BD-2241-9462-239E934B0468}" destId="{AF21825B-82AD-2740-98B8-C0E65CC5BEE1}" srcOrd="2" destOrd="0" presId="urn:microsoft.com/office/officeart/2005/8/layout/default"/>
    <dgm:cxn modelId="{C039E1C5-633B-FE48-B34C-5844D48779B4}" type="presParOf" srcId="{04908DE1-90BD-2241-9462-239E934B0468}" destId="{7110A6F5-5389-B74F-BC4F-C7915B11B83B}" srcOrd="3" destOrd="0" presId="urn:microsoft.com/office/officeart/2005/8/layout/default"/>
    <dgm:cxn modelId="{15001C17-9313-FD48-9300-8E323B65437B}" type="presParOf" srcId="{04908DE1-90BD-2241-9462-239E934B0468}" destId="{6ACC331D-08E6-E940-B80F-72392D2D2677}" srcOrd="4" destOrd="0" presId="urn:microsoft.com/office/officeart/2005/8/layout/default"/>
    <dgm:cxn modelId="{FB384CE6-CD61-6140-AAF7-5AE5F7F9E81B}" type="presParOf" srcId="{04908DE1-90BD-2241-9462-239E934B0468}" destId="{2E10AA81-852A-9640-806F-7BA1313CBB47}" srcOrd="5" destOrd="0" presId="urn:microsoft.com/office/officeart/2005/8/layout/default"/>
    <dgm:cxn modelId="{1554AA94-1958-2248-A66B-0063D556197A}" type="presParOf" srcId="{04908DE1-90BD-2241-9462-239E934B0468}" destId="{F12D1B98-CCE3-FF4C-AEF5-F181979703B6}" srcOrd="6" destOrd="0" presId="urn:microsoft.com/office/officeart/2005/8/layout/default"/>
    <dgm:cxn modelId="{4536F605-B650-BC43-A354-C374A8EAF7AF}" type="presParOf" srcId="{04908DE1-90BD-2241-9462-239E934B0468}" destId="{25FA675E-3F38-B841-A388-F08C0AACE335}" srcOrd="7" destOrd="0" presId="urn:microsoft.com/office/officeart/2005/8/layout/default"/>
    <dgm:cxn modelId="{3E1BC414-0321-6B49-8FB3-86B165C4AF0B}" type="presParOf" srcId="{04908DE1-90BD-2241-9462-239E934B0468}" destId="{8FA7848D-2C24-6F42-95EF-353707427451}" srcOrd="8" destOrd="0" presId="urn:microsoft.com/office/officeart/2005/8/layout/default"/>
    <dgm:cxn modelId="{89E3C47A-601A-CD4A-874F-F06C544A6290}" type="presParOf" srcId="{04908DE1-90BD-2241-9462-239E934B0468}" destId="{4CD01036-FF27-B147-BAC0-CCF4853FD510}" srcOrd="9" destOrd="0" presId="urn:microsoft.com/office/officeart/2005/8/layout/default"/>
    <dgm:cxn modelId="{FD5CC3DA-2B71-7645-887F-01951E792A32}" type="presParOf" srcId="{04908DE1-90BD-2241-9462-239E934B0468}" destId="{D5E55BA5-9F96-804D-BBAD-07CEAB776126}" srcOrd="10" destOrd="0" presId="urn:microsoft.com/office/officeart/2005/8/layout/default"/>
    <dgm:cxn modelId="{5F558F50-5B91-EA47-AE64-BF3D2FC492C5}" type="presParOf" srcId="{04908DE1-90BD-2241-9462-239E934B0468}" destId="{8134CAE9-9645-0A45-B20C-B3B5DFD850EF}" srcOrd="11" destOrd="0" presId="urn:microsoft.com/office/officeart/2005/8/layout/default"/>
    <dgm:cxn modelId="{B648A768-9D87-AF4E-851D-039CF79A780E}" type="presParOf" srcId="{04908DE1-90BD-2241-9462-239E934B0468}" destId="{2A34CADA-17DE-BD44-A500-E94ECA450BB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14F21A-D512-410C-81D3-A8E3713B263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2EE40BA-BAA8-48BD-922B-37B6A71AA835}">
      <dgm:prSet/>
      <dgm:spPr/>
      <dgm:t>
        <a:bodyPr/>
        <a:lstStyle/>
        <a:p>
          <a:r>
            <a:rPr lang="en-BE"/>
            <a:t>Similarities: concepts, principles, objectives</a:t>
          </a:r>
          <a:endParaRPr lang="en-US"/>
        </a:p>
      </dgm:t>
    </dgm:pt>
    <dgm:pt modelId="{52069532-265F-4EB6-B54E-FAE65B312A03}" type="parTrans" cxnId="{BB731732-F946-437A-86B0-56ADCD3090F7}">
      <dgm:prSet/>
      <dgm:spPr/>
      <dgm:t>
        <a:bodyPr/>
        <a:lstStyle/>
        <a:p>
          <a:endParaRPr lang="en-US"/>
        </a:p>
      </dgm:t>
    </dgm:pt>
    <dgm:pt modelId="{3332B520-923F-49FF-AF37-814CB6B8D3EB}" type="sibTrans" cxnId="{BB731732-F946-437A-86B0-56ADCD3090F7}">
      <dgm:prSet/>
      <dgm:spPr/>
      <dgm:t>
        <a:bodyPr/>
        <a:lstStyle/>
        <a:p>
          <a:endParaRPr lang="en-US"/>
        </a:p>
      </dgm:t>
    </dgm:pt>
    <dgm:pt modelId="{ED749797-0566-4D91-BFA9-DAD316FC5117}">
      <dgm:prSet/>
      <dgm:spPr/>
      <dgm:t>
        <a:bodyPr/>
        <a:lstStyle/>
        <a:p>
          <a:r>
            <a:rPr lang="en-BE"/>
            <a:t>Differences: esp. in implementation</a:t>
          </a:r>
          <a:endParaRPr lang="en-US"/>
        </a:p>
      </dgm:t>
    </dgm:pt>
    <dgm:pt modelId="{8541A4A0-5572-43F9-BDD5-EE329B2D32DA}" type="parTrans" cxnId="{44D89790-1FE2-4D27-8368-8AE1EC0682B0}">
      <dgm:prSet/>
      <dgm:spPr/>
      <dgm:t>
        <a:bodyPr/>
        <a:lstStyle/>
        <a:p>
          <a:endParaRPr lang="en-US"/>
        </a:p>
      </dgm:t>
    </dgm:pt>
    <dgm:pt modelId="{E80B7538-971F-47E8-845A-391049C091FE}" type="sibTrans" cxnId="{44D89790-1FE2-4D27-8368-8AE1EC0682B0}">
      <dgm:prSet/>
      <dgm:spPr/>
      <dgm:t>
        <a:bodyPr/>
        <a:lstStyle/>
        <a:p>
          <a:endParaRPr lang="en-US"/>
        </a:p>
      </dgm:t>
    </dgm:pt>
    <dgm:pt modelId="{56D1E418-2E90-A944-9ED4-EF7FAB0A4BB3}" type="pres">
      <dgm:prSet presAssocID="{F414F21A-D512-410C-81D3-A8E3713B2631}" presName="linear" presStyleCnt="0">
        <dgm:presLayoutVars>
          <dgm:animLvl val="lvl"/>
          <dgm:resizeHandles val="exact"/>
        </dgm:presLayoutVars>
      </dgm:prSet>
      <dgm:spPr/>
    </dgm:pt>
    <dgm:pt modelId="{772E64C5-9FD9-F44B-8FA4-1EDF8257E425}" type="pres">
      <dgm:prSet presAssocID="{C2EE40BA-BAA8-48BD-922B-37B6A71AA835}" presName="parentText" presStyleLbl="node1" presStyleIdx="0" presStyleCnt="2">
        <dgm:presLayoutVars>
          <dgm:chMax val="0"/>
          <dgm:bulletEnabled val="1"/>
        </dgm:presLayoutVars>
      </dgm:prSet>
      <dgm:spPr/>
    </dgm:pt>
    <dgm:pt modelId="{C6A330CE-AB2C-064E-9196-439C0CD67C18}" type="pres">
      <dgm:prSet presAssocID="{3332B520-923F-49FF-AF37-814CB6B8D3EB}" presName="spacer" presStyleCnt="0"/>
      <dgm:spPr/>
    </dgm:pt>
    <dgm:pt modelId="{C5D80C21-E0AD-904F-B059-DC1D04178267}" type="pres">
      <dgm:prSet presAssocID="{ED749797-0566-4D91-BFA9-DAD316FC5117}" presName="parentText" presStyleLbl="node1" presStyleIdx="1" presStyleCnt="2">
        <dgm:presLayoutVars>
          <dgm:chMax val="0"/>
          <dgm:bulletEnabled val="1"/>
        </dgm:presLayoutVars>
      </dgm:prSet>
      <dgm:spPr/>
    </dgm:pt>
  </dgm:ptLst>
  <dgm:cxnLst>
    <dgm:cxn modelId="{BB731732-F946-437A-86B0-56ADCD3090F7}" srcId="{F414F21A-D512-410C-81D3-A8E3713B2631}" destId="{C2EE40BA-BAA8-48BD-922B-37B6A71AA835}" srcOrd="0" destOrd="0" parTransId="{52069532-265F-4EB6-B54E-FAE65B312A03}" sibTransId="{3332B520-923F-49FF-AF37-814CB6B8D3EB}"/>
    <dgm:cxn modelId="{832E327B-C306-AA43-81F9-4552723C5C57}" type="presOf" srcId="{C2EE40BA-BAA8-48BD-922B-37B6A71AA835}" destId="{772E64C5-9FD9-F44B-8FA4-1EDF8257E425}" srcOrd="0" destOrd="0" presId="urn:microsoft.com/office/officeart/2005/8/layout/vList2"/>
    <dgm:cxn modelId="{8D0EBD88-C748-F542-B2D0-5E46C3ABA7C9}" type="presOf" srcId="{F414F21A-D512-410C-81D3-A8E3713B2631}" destId="{56D1E418-2E90-A944-9ED4-EF7FAB0A4BB3}" srcOrd="0" destOrd="0" presId="urn:microsoft.com/office/officeart/2005/8/layout/vList2"/>
    <dgm:cxn modelId="{44D89790-1FE2-4D27-8368-8AE1EC0682B0}" srcId="{F414F21A-D512-410C-81D3-A8E3713B2631}" destId="{ED749797-0566-4D91-BFA9-DAD316FC5117}" srcOrd="1" destOrd="0" parTransId="{8541A4A0-5572-43F9-BDD5-EE329B2D32DA}" sibTransId="{E80B7538-971F-47E8-845A-391049C091FE}"/>
    <dgm:cxn modelId="{0A654BC3-CCEF-A34C-A4B2-CB80D1B9014F}" type="presOf" srcId="{ED749797-0566-4D91-BFA9-DAD316FC5117}" destId="{C5D80C21-E0AD-904F-B059-DC1D04178267}" srcOrd="0" destOrd="0" presId="urn:microsoft.com/office/officeart/2005/8/layout/vList2"/>
    <dgm:cxn modelId="{815AB6F8-A581-404A-A00F-5F8255C7E7FD}" type="presParOf" srcId="{56D1E418-2E90-A944-9ED4-EF7FAB0A4BB3}" destId="{772E64C5-9FD9-F44B-8FA4-1EDF8257E425}" srcOrd="0" destOrd="0" presId="urn:microsoft.com/office/officeart/2005/8/layout/vList2"/>
    <dgm:cxn modelId="{B0826A06-1FC2-B549-A8B7-6C7D6FAA6AC0}" type="presParOf" srcId="{56D1E418-2E90-A944-9ED4-EF7FAB0A4BB3}" destId="{C6A330CE-AB2C-064E-9196-439C0CD67C18}" srcOrd="1" destOrd="0" presId="urn:microsoft.com/office/officeart/2005/8/layout/vList2"/>
    <dgm:cxn modelId="{62AB7A3F-F7F9-9144-AAAC-2B28961DCA54}" type="presParOf" srcId="{56D1E418-2E90-A944-9ED4-EF7FAB0A4BB3}" destId="{C5D80C21-E0AD-904F-B059-DC1D0417826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379EDB-706F-4F2A-B615-816FDE07F9A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61E8826-BB87-4583-B4C1-7E3667220795}">
      <dgm:prSet/>
      <dgm:spPr/>
      <dgm:t>
        <a:bodyPr/>
        <a:lstStyle/>
        <a:p>
          <a:r>
            <a:rPr lang="en-BE"/>
            <a:t>Harmonisation between MS – not part of language and legal basis</a:t>
          </a:r>
          <a:endParaRPr lang="en-US"/>
        </a:p>
      </dgm:t>
    </dgm:pt>
    <dgm:pt modelId="{4F3DA9B4-BF3D-4AD9-B7D0-DB94C6BAE8F8}" type="parTrans" cxnId="{D9DFDCBA-B939-4144-9C55-F1A7BA18FD0B}">
      <dgm:prSet/>
      <dgm:spPr/>
      <dgm:t>
        <a:bodyPr/>
        <a:lstStyle/>
        <a:p>
          <a:endParaRPr lang="en-US"/>
        </a:p>
      </dgm:t>
    </dgm:pt>
    <dgm:pt modelId="{27A3AE2E-BD53-464A-8F27-BB02E5647C72}" type="sibTrans" cxnId="{D9DFDCBA-B939-4144-9C55-F1A7BA18FD0B}">
      <dgm:prSet/>
      <dgm:spPr/>
      <dgm:t>
        <a:bodyPr/>
        <a:lstStyle/>
        <a:p>
          <a:endParaRPr lang="en-US"/>
        </a:p>
      </dgm:t>
    </dgm:pt>
    <dgm:pt modelId="{DB753BA5-4F76-40F4-AD65-223F4EA86E00}">
      <dgm:prSet/>
      <dgm:spPr/>
      <dgm:t>
        <a:bodyPr/>
        <a:lstStyle/>
        <a:p>
          <a:r>
            <a:rPr lang="en-BE" dirty="0"/>
            <a:t>But voluntary cooperation on a range of initiatives and processes – contribute to approximation, comparability. Ex.: Bologna process</a:t>
          </a:r>
          <a:endParaRPr lang="en-US" dirty="0"/>
        </a:p>
      </dgm:t>
    </dgm:pt>
    <dgm:pt modelId="{6ED80ACE-9483-4C2F-842E-4CF05A4C25AF}" type="parTrans" cxnId="{91385D29-8A9B-46B4-AC58-5F5454F27F92}">
      <dgm:prSet/>
      <dgm:spPr/>
      <dgm:t>
        <a:bodyPr/>
        <a:lstStyle/>
        <a:p>
          <a:endParaRPr lang="en-US"/>
        </a:p>
      </dgm:t>
    </dgm:pt>
    <dgm:pt modelId="{0872BDB5-57C2-4D7B-9897-FCBC7F807529}" type="sibTrans" cxnId="{91385D29-8A9B-46B4-AC58-5F5454F27F92}">
      <dgm:prSet/>
      <dgm:spPr/>
      <dgm:t>
        <a:bodyPr/>
        <a:lstStyle/>
        <a:p>
          <a:endParaRPr lang="en-US"/>
        </a:p>
      </dgm:t>
    </dgm:pt>
    <dgm:pt modelId="{67D8E660-61BB-9741-95F2-D6570D5E9632}" type="pres">
      <dgm:prSet presAssocID="{38379EDB-706F-4F2A-B615-816FDE07F9A8}" presName="linear" presStyleCnt="0">
        <dgm:presLayoutVars>
          <dgm:animLvl val="lvl"/>
          <dgm:resizeHandles val="exact"/>
        </dgm:presLayoutVars>
      </dgm:prSet>
      <dgm:spPr/>
    </dgm:pt>
    <dgm:pt modelId="{DDA446C5-E87C-2842-A2C8-18FBD0318DD0}" type="pres">
      <dgm:prSet presAssocID="{561E8826-BB87-4583-B4C1-7E3667220795}" presName="parentText" presStyleLbl="node1" presStyleIdx="0" presStyleCnt="2">
        <dgm:presLayoutVars>
          <dgm:chMax val="0"/>
          <dgm:bulletEnabled val="1"/>
        </dgm:presLayoutVars>
      </dgm:prSet>
      <dgm:spPr/>
    </dgm:pt>
    <dgm:pt modelId="{DD3E87CD-3777-C147-97F6-E78F626C0B8B}" type="pres">
      <dgm:prSet presAssocID="{27A3AE2E-BD53-464A-8F27-BB02E5647C72}" presName="spacer" presStyleCnt="0"/>
      <dgm:spPr/>
    </dgm:pt>
    <dgm:pt modelId="{DA356490-F443-1147-9A03-D346EA3AE644}" type="pres">
      <dgm:prSet presAssocID="{DB753BA5-4F76-40F4-AD65-223F4EA86E00}" presName="parentText" presStyleLbl="node1" presStyleIdx="1" presStyleCnt="2">
        <dgm:presLayoutVars>
          <dgm:chMax val="0"/>
          <dgm:bulletEnabled val="1"/>
        </dgm:presLayoutVars>
      </dgm:prSet>
      <dgm:spPr/>
    </dgm:pt>
  </dgm:ptLst>
  <dgm:cxnLst>
    <dgm:cxn modelId="{91385D29-8A9B-46B4-AC58-5F5454F27F92}" srcId="{38379EDB-706F-4F2A-B615-816FDE07F9A8}" destId="{DB753BA5-4F76-40F4-AD65-223F4EA86E00}" srcOrd="1" destOrd="0" parTransId="{6ED80ACE-9483-4C2F-842E-4CF05A4C25AF}" sibTransId="{0872BDB5-57C2-4D7B-9897-FCBC7F807529}"/>
    <dgm:cxn modelId="{2D304A5A-4656-FA42-A5BF-DC5480727ED4}" type="presOf" srcId="{38379EDB-706F-4F2A-B615-816FDE07F9A8}" destId="{67D8E660-61BB-9741-95F2-D6570D5E9632}" srcOrd="0" destOrd="0" presId="urn:microsoft.com/office/officeart/2005/8/layout/vList2"/>
    <dgm:cxn modelId="{B0E37883-2ADA-AA45-AB90-69BBFB2A9679}" type="presOf" srcId="{DB753BA5-4F76-40F4-AD65-223F4EA86E00}" destId="{DA356490-F443-1147-9A03-D346EA3AE644}" srcOrd="0" destOrd="0" presId="urn:microsoft.com/office/officeart/2005/8/layout/vList2"/>
    <dgm:cxn modelId="{D9DFDCBA-B939-4144-9C55-F1A7BA18FD0B}" srcId="{38379EDB-706F-4F2A-B615-816FDE07F9A8}" destId="{561E8826-BB87-4583-B4C1-7E3667220795}" srcOrd="0" destOrd="0" parTransId="{4F3DA9B4-BF3D-4AD9-B7D0-DB94C6BAE8F8}" sibTransId="{27A3AE2E-BD53-464A-8F27-BB02E5647C72}"/>
    <dgm:cxn modelId="{BCA58BFD-ADFB-1A45-9E55-224DEB584936}" type="presOf" srcId="{561E8826-BB87-4583-B4C1-7E3667220795}" destId="{DDA446C5-E87C-2842-A2C8-18FBD0318DD0}" srcOrd="0" destOrd="0" presId="urn:microsoft.com/office/officeart/2005/8/layout/vList2"/>
    <dgm:cxn modelId="{BBAF48FF-90BD-D34A-A393-71EDFF2DDB4B}" type="presParOf" srcId="{67D8E660-61BB-9741-95F2-D6570D5E9632}" destId="{DDA446C5-E87C-2842-A2C8-18FBD0318DD0}" srcOrd="0" destOrd="0" presId="urn:microsoft.com/office/officeart/2005/8/layout/vList2"/>
    <dgm:cxn modelId="{8446177E-7B92-B849-A2DB-7B9490457691}" type="presParOf" srcId="{67D8E660-61BB-9741-95F2-D6570D5E9632}" destId="{DD3E87CD-3777-C147-97F6-E78F626C0B8B}" srcOrd="1" destOrd="0" presId="urn:microsoft.com/office/officeart/2005/8/layout/vList2"/>
    <dgm:cxn modelId="{A2D7EBCE-A1F5-824C-A62A-A6B354809E97}" type="presParOf" srcId="{67D8E660-61BB-9741-95F2-D6570D5E9632}" destId="{DA356490-F443-1147-9A03-D346EA3AE6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8E6828-01F9-4843-9458-E322220461D3}"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ED4887EC-DF78-40D8-A58B-A3FC0C6B4593}">
      <dgm:prSet/>
      <dgm:spPr/>
      <dgm:t>
        <a:bodyPr/>
        <a:lstStyle/>
        <a:p>
          <a:r>
            <a:rPr lang="en-BE"/>
            <a:t>Semantic comparison level descriptors</a:t>
          </a:r>
          <a:endParaRPr lang="en-US"/>
        </a:p>
      </dgm:t>
    </dgm:pt>
    <dgm:pt modelId="{F205FC91-FF93-42E4-B515-3C1D5880EEAB}" type="parTrans" cxnId="{D81F5BC1-36F9-474F-9AAF-7F5413D11AEE}">
      <dgm:prSet/>
      <dgm:spPr/>
      <dgm:t>
        <a:bodyPr/>
        <a:lstStyle/>
        <a:p>
          <a:endParaRPr lang="en-US"/>
        </a:p>
      </dgm:t>
    </dgm:pt>
    <dgm:pt modelId="{E09D3634-2B73-486C-B2EA-193B617EBCEB}" type="sibTrans" cxnId="{D81F5BC1-36F9-474F-9AAF-7F5413D11AEE}">
      <dgm:prSet/>
      <dgm:spPr/>
      <dgm:t>
        <a:bodyPr/>
        <a:lstStyle/>
        <a:p>
          <a:endParaRPr lang="en-US"/>
        </a:p>
      </dgm:t>
    </dgm:pt>
    <dgm:pt modelId="{1CB53C83-7811-47D3-9586-238CA0A37CD0}">
      <dgm:prSet/>
      <dgm:spPr/>
      <dgm:t>
        <a:bodyPr/>
        <a:lstStyle/>
        <a:p>
          <a:r>
            <a:rPr lang="en-BE"/>
            <a:t>Mapping of levels</a:t>
          </a:r>
          <a:endParaRPr lang="en-US"/>
        </a:p>
      </dgm:t>
    </dgm:pt>
    <dgm:pt modelId="{45C4A97C-0B09-46ED-B04E-8654005675C8}" type="parTrans" cxnId="{E7FCA9D7-6FAE-4730-8214-8D0B6AB83182}">
      <dgm:prSet/>
      <dgm:spPr/>
      <dgm:t>
        <a:bodyPr/>
        <a:lstStyle/>
        <a:p>
          <a:endParaRPr lang="en-US"/>
        </a:p>
      </dgm:t>
    </dgm:pt>
    <dgm:pt modelId="{5C309585-E0C0-4E30-9CA2-3A5A02F830D8}" type="sibTrans" cxnId="{E7FCA9D7-6FAE-4730-8214-8D0B6AB83182}">
      <dgm:prSet/>
      <dgm:spPr/>
      <dgm:t>
        <a:bodyPr/>
        <a:lstStyle/>
        <a:p>
          <a:endParaRPr lang="en-US"/>
        </a:p>
      </dgm:t>
    </dgm:pt>
    <dgm:pt modelId="{8452ABF2-E5FF-ED41-AD32-A25E057F18CE}" type="pres">
      <dgm:prSet presAssocID="{908E6828-01F9-4843-9458-E322220461D3}" presName="diagram" presStyleCnt="0">
        <dgm:presLayoutVars>
          <dgm:chPref val="1"/>
          <dgm:dir/>
          <dgm:animOne val="branch"/>
          <dgm:animLvl val="lvl"/>
          <dgm:resizeHandles/>
        </dgm:presLayoutVars>
      </dgm:prSet>
      <dgm:spPr/>
    </dgm:pt>
    <dgm:pt modelId="{8692D1BD-5AAC-854C-8AA3-D38584369D09}" type="pres">
      <dgm:prSet presAssocID="{ED4887EC-DF78-40D8-A58B-A3FC0C6B4593}" presName="root" presStyleCnt="0"/>
      <dgm:spPr/>
    </dgm:pt>
    <dgm:pt modelId="{70A8387E-297B-F648-8F61-E21113FA421A}" type="pres">
      <dgm:prSet presAssocID="{ED4887EC-DF78-40D8-A58B-A3FC0C6B4593}" presName="rootComposite" presStyleCnt="0"/>
      <dgm:spPr/>
    </dgm:pt>
    <dgm:pt modelId="{DB57AA4D-3099-DF41-A0FA-9CA8194F24B5}" type="pres">
      <dgm:prSet presAssocID="{ED4887EC-DF78-40D8-A58B-A3FC0C6B4593}" presName="rootText" presStyleLbl="node1" presStyleIdx="0" presStyleCnt="2"/>
      <dgm:spPr/>
    </dgm:pt>
    <dgm:pt modelId="{2AC2CEEF-AC6B-1044-B908-FA23B5A412C3}" type="pres">
      <dgm:prSet presAssocID="{ED4887EC-DF78-40D8-A58B-A3FC0C6B4593}" presName="rootConnector" presStyleLbl="node1" presStyleIdx="0" presStyleCnt="2"/>
      <dgm:spPr/>
    </dgm:pt>
    <dgm:pt modelId="{A11FEDAE-B29E-EA4D-A130-83C3B908528C}" type="pres">
      <dgm:prSet presAssocID="{ED4887EC-DF78-40D8-A58B-A3FC0C6B4593}" presName="childShape" presStyleCnt="0"/>
      <dgm:spPr/>
    </dgm:pt>
    <dgm:pt modelId="{89049E50-E942-1742-BAED-8A4A3E4D3090}" type="pres">
      <dgm:prSet presAssocID="{1CB53C83-7811-47D3-9586-238CA0A37CD0}" presName="root" presStyleCnt="0"/>
      <dgm:spPr/>
    </dgm:pt>
    <dgm:pt modelId="{C29FE212-93B3-0340-AE20-F4CD9925E33C}" type="pres">
      <dgm:prSet presAssocID="{1CB53C83-7811-47D3-9586-238CA0A37CD0}" presName="rootComposite" presStyleCnt="0"/>
      <dgm:spPr/>
    </dgm:pt>
    <dgm:pt modelId="{833E1C18-7ECB-5848-94F1-703BEC076E65}" type="pres">
      <dgm:prSet presAssocID="{1CB53C83-7811-47D3-9586-238CA0A37CD0}" presName="rootText" presStyleLbl="node1" presStyleIdx="1" presStyleCnt="2"/>
      <dgm:spPr/>
    </dgm:pt>
    <dgm:pt modelId="{76F4A32B-D7F6-C143-B84B-264C8933D2BD}" type="pres">
      <dgm:prSet presAssocID="{1CB53C83-7811-47D3-9586-238CA0A37CD0}" presName="rootConnector" presStyleLbl="node1" presStyleIdx="1" presStyleCnt="2"/>
      <dgm:spPr/>
    </dgm:pt>
    <dgm:pt modelId="{E0934E17-1A0D-3E43-883F-0D15DD1D4A6A}" type="pres">
      <dgm:prSet presAssocID="{1CB53C83-7811-47D3-9586-238CA0A37CD0}" presName="childShape" presStyleCnt="0"/>
      <dgm:spPr/>
    </dgm:pt>
  </dgm:ptLst>
  <dgm:cxnLst>
    <dgm:cxn modelId="{75077D13-2205-5D4F-887D-A70A7E289444}" type="presOf" srcId="{1CB53C83-7811-47D3-9586-238CA0A37CD0}" destId="{833E1C18-7ECB-5848-94F1-703BEC076E65}" srcOrd="0" destOrd="0" presId="urn:microsoft.com/office/officeart/2005/8/layout/hierarchy3"/>
    <dgm:cxn modelId="{2A280347-1A17-4645-B181-182F35E5B1DC}" type="presOf" srcId="{ED4887EC-DF78-40D8-A58B-A3FC0C6B4593}" destId="{2AC2CEEF-AC6B-1044-B908-FA23B5A412C3}" srcOrd="1" destOrd="0" presId="urn:microsoft.com/office/officeart/2005/8/layout/hierarchy3"/>
    <dgm:cxn modelId="{F4379998-99C9-174D-9066-355798F1E36E}" type="presOf" srcId="{ED4887EC-DF78-40D8-A58B-A3FC0C6B4593}" destId="{DB57AA4D-3099-DF41-A0FA-9CA8194F24B5}" srcOrd="0" destOrd="0" presId="urn:microsoft.com/office/officeart/2005/8/layout/hierarchy3"/>
    <dgm:cxn modelId="{D81F5BC1-36F9-474F-9AAF-7F5413D11AEE}" srcId="{908E6828-01F9-4843-9458-E322220461D3}" destId="{ED4887EC-DF78-40D8-A58B-A3FC0C6B4593}" srcOrd="0" destOrd="0" parTransId="{F205FC91-FF93-42E4-B515-3C1D5880EEAB}" sibTransId="{E09D3634-2B73-486C-B2EA-193B617EBCEB}"/>
    <dgm:cxn modelId="{ED95BBC2-9134-284A-AB2D-7006A3DDB45C}" type="presOf" srcId="{1CB53C83-7811-47D3-9586-238CA0A37CD0}" destId="{76F4A32B-D7F6-C143-B84B-264C8933D2BD}" srcOrd="1" destOrd="0" presId="urn:microsoft.com/office/officeart/2005/8/layout/hierarchy3"/>
    <dgm:cxn modelId="{E7FCA9D7-6FAE-4730-8214-8D0B6AB83182}" srcId="{908E6828-01F9-4843-9458-E322220461D3}" destId="{1CB53C83-7811-47D3-9586-238CA0A37CD0}" srcOrd="1" destOrd="0" parTransId="{45C4A97C-0B09-46ED-B04E-8654005675C8}" sibTransId="{5C309585-E0C0-4E30-9CA2-3A5A02F830D8}"/>
    <dgm:cxn modelId="{BA4130EC-D767-5840-B760-AFE3805ADB6B}" type="presOf" srcId="{908E6828-01F9-4843-9458-E322220461D3}" destId="{8452ABF2-E5FF-ED41-AD32-A25E057F18CE}" srcOrd="0" destOrd="0" presId="urn:microsoft.com/office/officeart/2005/8/layout/hierarchy3"/>
    <dgm:cxn modelId="{B9D6BD83-8FF7-7D43-AEC5-9AB29AAF4C98}" type="presParOf" srcId="{8452ABF2-E5FF-ED41-AD32-A25E057F18CE}" destId="{8692D1BD-5AAC-854C-8AA3-D38584369D09}" srcOrd="0" destOrd="0" presId="urn:microsoft.com/office/officeart/2005/8/layout/hierarchy3"/>
    <dgm:cxn modelId="{E52F020D-EDA0-BD42-84F2-6D1565D0CA8B}" type="presParOf" srcId="{8692D1BD-5AAC-854C-8AA3-D38584369D09}" destId="{70A8387E-297B-F648-8F61-E21113FA421A}" srcOrd="0" destOrd="0" presId="urn:microsoft.com/office/officeart/2005/8/layout/hierarchy3"/>
    <dgm:cxn modelId="{AD45356B-7ACA-BC42-A8FF-845ECC72551E}" type="presParOf" srcId="{70A8387E-297B-F648-8F61-E21113FA421A}" destId="{DB57AA4D-3099-DF41-A0FA-9CA8194F24B5}" srcOrd="0" destOrd="0" presId="urn:microsoft.com/office/officeart/2005/8/layout/hierarchy3"/>
    <dgm:cxn modelId="{B54CAE7C-41EF-9248-A352-7893D46AD443}" type="presParOf" srcId="{70A8387E-297B-F648-8F61-E21113FA421A}" destId="{2AC2CEEF-AC6B-1044-B908-FA23B5A412C3}" srcOrd="1" destOrd="0" presId="urn:microsoft.com/office/officeart/2005/8/layout/hierarchy3"/>
    <dgm:cxn modelId="{9716C843-CE18-2F4F-83B7-5C3140D48080}" type="presParOf" srcId="{8692D1BD-5AAC-854C-8AA3-D38584369D09}" destId="{A11FEDAE-B29E-EA4D-A130-83C3B908528C}" srcOrd="1" destOrd="0" presId="urn:microsoft.com/office/officeart/2005/8/layout/hierarchy3"/>
    <dgm:cxn modelId="{3F09349E-D985-D64A-83F0-AC6AE3F77A42}" type="presParOf" srcId="{8452ABF2-E5FF-ED41-AD32-A25E057F18CE}" destId="{89049E50-E942-1742-BAED-8A4A3E4D3090}" srcOrd="1" destOrd="0" presId="urn:microsoft.com/office/officeart/2005/8/layout/hierarchy3"/>
    <dgm:cxn modelId="{49114EF5-C788-2747-83FD-E728284F5DBA}" type="presParOf" srcId="{89049E50-E942-1742-BAED-8A4A3E4D3090}" destId="{C29FE212-93B3-0340-AE20-F4CD9925E33C}" srcOrd="0" destOrd="0" presId="urn:microsoft.com/office/officeart/2005/8/layout/hierarchy3"/>
    <dgm:cxn modelId="{93C56267-E2C9-D248-B035-CDC3893551CE}" type="presParOf" srcId="{C29FE212-93B3-0340-AE20-F4CD9925E33C}" destId="{833E1C18-7ECB-5848-94F1-703BEC076E65}" srcOrd="0" destOrd="0" presId="urn:microsoft.com/office/officeart/2005/8/layout/hierarchy3"/>
    <dgm:cxn modelId="{029105CE-89F6-E440-BFDC-92F003B0F254}" type="presParOf" srcId="{C29FE212-93B3-0340-AE20-F4CD9925E33C}" destId="{76F4A32B-D7F6-C143-B84B-264C8933D2BD}" srcOrd="1" destOrd="0" presId="urn:microsoft.com/office/officeart/2005/8/layout/hierarchy3"/>
    <dgm:cxn modelId="{3D76461E-3E32-FB4B-8F22-C9C56D2FB003}" type="presParOf" srcId="{89049E50-E942-1742-BAED-8A4A3E4D3090}" destId="{E0934E17-1A0D-3E43-883F-0D15DD1D4A6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641EE-7C23-C049-BCB1-E7C3070A282A}">
      <dsp:nvSpPr>
        <dsp:cNvPr id="0" name=""/>
        <dsp:cNvSpPr/>
      </dsp:nvSpPr>
      <dsp:spPr>
        <a:xfrm>
          <a:off x="0" y="188649"/>
          <a:ext cx="10515600"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BE" sz="3800" kern="1200"/>
            <a:t>EQF-SADCQF comparison: objectives, value-added.</a:t>
          </a:r>
          <a:endParaRPr lang="en-US" sz="3800" kern="1200"/>
        </a:p>
      </dsp:txBody>
      <dsp:txXfrm>
        <a:off x="44492" y="233141"/>
        <a:ext cx="10426616" cy="822446"/>
      </dsp:txXfrm>
    </dsp:sp>
    <dsp:sp modelId="{07BC17E2-C137-F642-BC7C-94E11271839E}">
      <dsp:nvSpPr>
        <dsp:cNvPr id="0" name=""/>
        <dsp:cNvSpPr/>
      </dsp:nvSpPr>
      <dsp:spPr>
        <a:xfrm>
          <a:off x="0" y="1209519"/>
          <a:ext cx="10515600" cy="9114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BE" sz="3800" kern="1200"/>
            <a:t>Process: Methodology. Topics</a:t>
          </a:r>
          <a:endParaRPr lang="en-US" sz="3800" kern="1200"/>
        </a:p>
      </dsp:txBody>
      <dsp:txXfrm>
        <a:off x="44492" y="1254011"/>
        <a:ext cx="10426616" cy="822446"/>
      </dsp:txXfrm>
    </dsp:sp>
    <dsp:sp modelId="{48DF5DA0-1B08-A54B-8BFF-5002650D9748}">
      <dsp:nvSpPr>
        <dsp:cNvPr id="0" name=""/>
        <dsp:cNvSpPr/>
      </dsp:nvSpPr>
      <dsp:spPr>
        <a:xfrm>
          <a:off x="0" y="2230389"/>
          <a:ext cx="10515600" cy="9114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BE" sz="3800" kern="1200"/>
            <a:t>Comparison report.</a:t>
          </a:r>
          <a:endParaRPr lang="en-US" sz="3800" kern="1200"/>
        </a:p>
      </dsp:txBody>
      <dsp:txXfrm>
        <a:off x="44492" y="2274881"/>
        <a:ext cx="10426616" cy="822446"/>
      </dsp:txXfrm>
    </dsp:sp>
    <dsp:sp modelId="{1382B9CF-EA2A-5D44-8047-4B0BE327902D}">
      <dsp:nvSpPr>
        <dsp:cNvPr id="0" name=""/>
        <dsp:cNvSpPr/>
      </dsp:nvSpPr>
      <dsp:spPr>
        <a:xfrm>
          <a:off x="0" y="3251259"/>
          <a:ext cx="10515600" cy="911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BE" sz="3800" kern="1200"/>
            <a:t>Results of the comparison.</a:t>
          </a:r>
          <a:endParaRPr lang="en-US" sz="3800" kern="1200"/>
        </a:p>
      </dsp:txBody>
      <dsp:txXfrm>
        <a:off x="44492" y="3295751"/>
        <a:ext cx="10426616" cy="8224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35588-45C7-4FE3-8529-CC88640E35B4}">
      <dsp:nvSpPr>
        <dsp:cNvPr id="0" name=""/>
        <dsp:cNvSpPr/>
      </dsp:nvSpPr>
      <dsp:spPr>
        <a:xfrm>
          <a:off x="1635322" y="739398"/>
          <a:ext cx="2581184" cy="25473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8CC93-618E-46DA-8507-200E6C2F3478}">
      <dsp:nvSpPr>
        <dsp:cNvPr id="0" name=""/>
        <dsp:cNvSpPr/>
      </dsp:nvSpPr>
      <dsp:spPr>
        <a:xfrm>
          <a:off x="765914" y="3542602"/>
          <a:ext cx="4320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BE" sz="4600" b="1" kern="1200" dirty="0">
              <a:solidFill>
                <a:srgbClr val="C00000"/>
              </a:solidFill>
            </a:rPr>
            <a:t>Topic 4</a:t>
          </a:r>
          <a:endParaRPr lang="en-US" sz="4600" b="1" kern="1200" dirty="0">
            <a:solidFill>
              <a:srgbClr val="C00000"/>
            </a:solidFill>
          </a:endParaRPr>
        </a:p>
      </dsp:txBody>
      <dsp:txXfrm>
        <a:off x="765914" y="3542602"/>
        <a:ext cx="4320000" cy="1215000"/>
      </dsp:txXfrm>
    </dsp:sp>
    <dsp:sp modelId="{A2461681-55DA-4732-8593-868CD6133244}">
      <dsp:nvSpPr>
        <dsp:cNvPr id="0" name=""/>
        <dsp:cNvSpPr/>
      </dsp:nvSpPr>
      <dsp:spPr>
        <a:xfrm>
          <a:off x="6881033" y="780679"/>
          <a:ext cx="2241762" cy="23822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7E6277-3D5B-4904-B088-18C293E5DBF9}">
      <dsp:nvSpPr>
        <dsp:cNvPr id="0" name=""/>
        <dsp:cNvSpPr/>
      </dsp:nvSpPr>
      <dsp:spPr>
        <a:xfrm>
          <a:off x="5841914" y="3501321"/>
          <a:ext cx="4320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pPr>
          <a:r>
            <a:rPr lang="en-BE" sz="4000" b="1" kern="1200" dirty="0"/>
            <a:t>Learning Outcomes</a:t>
          </a:r>
        </a:p>
        <a:p>
          <a:pPr marL="0" lvl="0" indent="0" algn="ctr" defTabSz="1778000">
            <a:lnSpc>
              <a:spcPct val="100000"/>
            </a:lnSpc>
            <a:spcBef>
              <a:spcPct val="0"/>
            </a:spcBef>
            <a:spcAft>
              <a:spcPct val="35000"/>
            </a:spcAft>
            <a:buNone/>
          </a:pPr>
          <a:r>
            <a:rPr lang="en-BE" sz="2400" b="1" kern="1200" dirty="0"/>
            <a:t>Credit systems</a:t>
          </a:r>
          <a:endParaRPr lang="en-US" sz="2400" b="1" kern="1200" dirty="0"/>
        </a:p>
      </dsp:txBody>
      <dsp:txXfrm>
        <a:off x="5841914" y="3501321"/>
        <a:ext cx="4320000" cy="1215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6EDD5-0BF7-E742-A1E5-A748B285AE9F}">
      <dsp:nvSpPr>
        <dsp:cNvPr id="0" name=""/>
        <dsp:cNvSpPr/>
      </dsp:nvSpPr>
      <dsp:spPr>
        <a:xfrm>
          <a:off x="1235" y="658981"/>
          <a:ext cx="4496395" cy="224819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BE" sz="4700" kern="1200"/>
            <a:t>Recognition of prior learning</a:t>
          </a:r>
          <a:endParaRPr lang="en-US" sz="4700" kern="1200"/>
        </a:p>
      </dsp:txBody>
      <dsp:txXfrm>
        <a:off x="67082" y="724828"/>
        <a:ext cx="4364701" cy="2116503"/>
      </dsp:txXfrm>
    </dsp:sp>
    <dsp:sp modelId="{6B8B046A-BEE5-E949-B6AF-AEE47F9295A9}">
      <dsp:nvSpPr>
        <dsp:cNvPr id="0" name=""/>
        <dsp:cNvSpPr/>
      </dsp:nvSpPr>
      <dsp:spPr>
        <a:xfrm>
          <a:off x="5621729" y="658981"/>
          <a:ext cx="4496395" cy="22481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marL="0" lvl="0" indent="0" algn="ctr" defTabSz="2089150">
            <a:lnSpc>
              <a:spcPct val="90000"/>
            </a:lnSpc>
            <a:spcBef>
              <a:spcPct val="0"/>
            </a:spcBef>
            <a:spcAft>
              <a:spcPct val="35000"/>
            </a:spcAft>
            <a:buNone/>
          </a:pPr>
          <a:r>
            <a:rPr lang="en-BE" sz="4700" kern="1200"/>
            <a:t>Validation of non-formal and informal learning</a:t>
          </a:r>
          <a:endParaRPr lang="en-US" sz="4700" kern="1200"/>
        </a:p>
      </dsp:txBody>
      <dsp:txXfrm>
        <a:off x="5687576" y="724828"/>
        <a:ext cx="4364701" cy="21165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2B1DF-9D28-4D77-B84A-F298CE1A88BE}">
      <dsp:nvSpPr>
        <dsp:cNvPr id="0" name=""/>
        <dsp:cNvSpPr/>
      </dsp:nvSpPr>
      <dsp:spPr>
        <a:xfrm>
          <a:off x="0" y="850623"/>
          <a:ext cx="10515600" cy="1570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50D27D-8774-4759-9902-B1ADEB47811C}">
      <dsp:nvSpPr>
        <dsp:cNvPr id="0" name=""/>
        <dsp:cNvSpPr/>
      </dsp:nvSpPr>
      <dsp:spPr>
        <a:xfrm>
          <a:off x="475040" y="1203959"/>
          <a:ext cx="863710" cy="8637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9FB01E-8643-476E-96E0-B468A21A6437}">
      <dsp:nvSpPr>
        <dsp:cNvPr id="0" name=""/>
        <dsp:cNvSpPr/>
      </dsp:nvSpPr>
      <dsp:spPr>
        <a:xfrm>
          <a:off x="1813791" y="850623"/>
          <a:ext cx="8701808" cy="157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99" tIns="166199" rIns="166199" bIns="166199" numCol="1" spcCol="1270" anchor="ctr" anchorCtr="0">
          <a:noAutofit/>
        </a:bodyPr>
        <a:lstStyle/>
        <a:p>
          <a:pPr marL="0" lvl="0" indent="0" algn="l" defTabSz="1111250">
            <a:lnSpc>
              <a:spcPct val="100000"/>
            </a:lnSpc>
            <a:spcBef>
              <a:spcPct val="0"/>
            </a:spcBef>
            <a:spcAft>
              <a:spcPct val="35000"/>
            </a:spcAft>
            <a:buNone/>
          </a:pPr>
          <a:r>
            <a:rPr lang="en-BE" sz="2500" kern="1200"/>
            <a:t>Criterion 5 of both EQF and SADCQF – focused on Quality Assurance</a:t>
          </a:r>
          <a:endParaRPr lang="en-US" sz="2500" kern="1200"/>
        </a:p>
      </dsp:txBody>
      <dsp:txXfrm>
        <a:off x="1813791" y="850623"/>
        <a:ext cx="8701808" cy="1570382"/>
      </dsp:txXfrm>
    </dsp:sp>
    <dsp:sp modelId="{92A55647-0B05-40DB-972A-D36F8432CB83}">
      <dsp:nvSpPr>
        <dsp:cNvPr id="0" name=""/>
        <dsp:cNvSpPr/>
      </dsp:nvSpPr>
      <dsp:spPr>
        <a:xfrm>
          <a:off x="0" y="2813601"/>
          <a:ext cx="10515600" cy="1570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4390D3-E343-49CA-BEBE-567672FD8D2E}">
      <dsp:nvSpPr>
        <dsp:cNvPr id="0" name=""/>
        <dsp:cNvSpPr/>
      </dsp:nvSpPr>
      <dsp:spPr>
        <a:xfrm>
          <a:off x="475040" y="3166937"/>
          <a:ext cx="863710" cy="8637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AD79B-E8E4-4FA0-97CB-D35341929FE2}">
      <dsp:nvSpPr>
        <dsp:cNvPr id="0" name=""/>
        <dsp:cNvSpPr/>
      </dsp:nvSpPr>
      <dsp:spPr>
        <a:xfrm>
          <a:off x="1813791" y="2813601"/>
          <a:ext cx="8701808" cy="157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99" tIns="166199" rIns="166199" bIns="166199" numCol="1" spcCol="1270" anchor="ctr" anchorCtr="0">
          <a:noAutofit/>
        </a:bodyPr>
        <a:lstStyle/>
        <a:p>
          <a:pPr marL="0" lvl="0" indent="0" algn="l" defTabSz="1111250">
            <a:lnSpc>
              <a:spcPct val="100000"/>
            </a:lnSpc>
            <a:spcBef>
              <a:spcPct val="0"/>
            </a:spcBef>
            <a:spcAft>
              <a:spcPct val="35000"/>
            </a:spcAft>
            <a:buNone/>
          </a:pPr>
          <a:r>
            <a:rPr lang="en-BE" sz="2500" kern="1200" dirty="0"/>
            <a:t>This has implications for national level - NQFs</a:t>
          </a:r>
          <a:endParaRPr lang="en-US" sz="2500" kern="1200" dirty="0"/>
        </a:p>
      </dsp:txBody>
      <dsp:txXfrm>
        <a:off x="1813791" y="2813601"/>
        <a:ext cx="8701808" cy="15703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E262-484D-FB4A-AE23-81E9EA5E422A}">
      <dsp:nvSpPr>
        <dsp:cNvPr id="0" name=""/>
        <dsp:cNvSpPr/>
      </dsp:nvSpPr>
      <dsp:spPr>
        <a:xfrm>
          <a:off x="0" y="0"/>
          <a:ext cx="115208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71C79A-4926-4848-8709-41514842058E}">
      <dsp:nvSpPr>
        <dsp:cNvPr id="0" name=""/>
        <dsp:cNvSpPr/>
      </dsp:nvSpPr>
      <dsp:spPr>
        <a:xfrm>
          <a:off x="0" y="0"/>
          <a:ext cx="11520854" cy="1374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BE" sz="3200" kern="1200" dirty="0"/>
            <a:t>Common and agreed in the RQF / region</a:t>
          </a:r>
          <a:endParaRPr lang="en-US" sz="3200" kern="1200" dirty="0"/>
        </a:p>
      </dsp:txBody>
      <dsp:txXfrm>
        <a:off x="0" y="0"/>
        <a:ext cx="11520854" cy="1374740"/>
      </dsp:txXfrm>
    </dsp:sp>
    <dsp:sp modelId="{D9E0DBAD-85AB-B54E-B7EF-DA6FC2354B77}">
      <dsp:nvSpPr>
        <dsp:cNvPr id="0" name=""/>
        <dsp:cNvSpPr/>
      </dsp:nvSpPr>
      <dsp:spPr>
        <a:xfrm>
          <a:off x="0" y="1374740"/>
          <a:ext cx="115208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D90B1-4B29-C742-AD98-60C74CDA3692}">
      <dsp:nvSpPr>
        <dsp:cNvPr id="0" name=""/>
        <dsp:cNvSpPr/>
      </dsp:nvSpPr>
      <dsp:spPr>
        <a:xfrm>
          <a:off x="0" y="1374740"/>
          <a:ext cx="11520854" cy="1374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BE" sz="3200" kern="1200" dirty="0"/>
            <a:t>For comparability and transparency – for mutual trust of the results</a:t>
          </a:r>
          <a:endParaRPr lang="en-US" sz="3200" kern="1200" dirty="0"/>
        </a:p>
      </dsp:txBody>
      <dsp:txXfrm>
        <a:off x="0" y="1374740"/>
        <a:ext cx="11520854" cy="1374740"/>
      </dsp:txXfrm>
    </dsp:sp>
    <dsp:sp modelId="{BFB65891-6068-654D-A77A-F8EF3EF0F07D}">
      <dsp:nvSpPr>
        <dsp:cNvPr id="0" name=""/>
        <dsp:cNvSpPr/>
      </dsp:nvSpPr>
      <dsp:spPr>
        <a:xfrm>
          <a:off x="0" y="2749480"/>
          <a:ext cx="115208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E8E0C-616B-7A42-A319-298C67209549}">
      <dsp:nvSpPr>
        <dsp:cNvPr id="0" name=""/>
        <dsp:cNvSpPr/>
      </dsp:nvSpPr>
      <dsp:spPr>
        <a:xfrm>
          <a:off x="0" y="2749480"/>
          <a:ext cx="11520854" cy="1374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BE" sz="3000" kern="1200" dirty="0"/>
            <a:t>10 EQF referencing criteria – Annex III of EQF Recommendation 2017. But they were developed, tested and consolidated from the beginning of EQF history (2008).</a:t>
          </a:r>
          <a:endParaRPr lang="en-US" sz="3000" kern="1200" dirty="0"/>
        </a:p>
      </dsp:txBody>
      <dsp:txXfrm>
        <a:off x="0" y="2749480"/>
        <a:ext cx="11520854" cy="1374740"/>
      </dsp:txXfrm>
    </dsp:sp>
    <dsp:sp modelId="{F24A5230-E409-9B49-8747-E1AC7BD7F109}">
      <dsp:nvSpPr>
        <dsp:cNvPr id="0" name=""/>
        <dsp:cNvSpPr/>
      </dsp:nvSpPr>
      <dsp:spPr>
        <a:xfrm>
          <a:off x="0" y="4124220"/>
          <a:ext cx="115208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D96C7-C3F1-E145-B827-FEB43801967B}">
      <dsp:nvSpPr>
        <dsp:cNvPr id="0" name=""/>
        <dsp:cNvSpPr/>
      </dsp:nvSpPr>
      <dsp:spPr>
        <a:xfrm>
          <a:off x="0" y="4124220"/>
          <a:ext cx="11520854" cy="1374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BE" sz="3000" kern="1200" dirty="0"/>
            <a:t>10 EQF referencing criteria – inspired other RQFs, notably SADCQF and ASEAN QRF (11 criteria). More recently also ACQF- which has a more streamlined set of referencing criteria.</a:t>
          </a:r>
          <a:endParaRPr lang="en-US" sz="3000" kern="1200" dirty="0"/>
        </a:p>
      </dsp:txBody>
      <dsp:txXfrm>
        <a:off x="0" y="4124220"/>
        <a:ext cx="11520854" cy="13747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11647-3EF3-A340-8653-57B793AE8F0B}">
      <dsp:nvSpPr>
        <dsp:cNvPr id="0" name=""/>
        <dsp:cNvSpPr/>
      </dsp:nvSpPr>
      <dsp:spPr>
        <a:xfrm>
          <a:off x="0" y="0"/>
          <a:ext cx="69634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F7B89F-E47B-5444-A89E-99667932950E}">
      <dsp:nvSpPr>
        <dsp:cNvPr id="0" name=""/>
        <dsp:cNvSpPr/>
      </dsp:nvSpPr>
      <dsp:spPr>
        <a:xfrm>
          <a:off x="0" y="0"/>
          <a:ext cx="6963481" cy="158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BE" sz="3200" kern="1200" dirty="0"/>
            <a:t>3 alignment processes completed and reports endorsed: South Africa, Seychelles, Mauritius</a:t>
          </a:r>
          <a:endParaRPr lang="en-US" sz="3200" kern="1200" dirty="0"/>
        </a:p>
      </dsp:txBody>
      <dsp:txXfrm>
        <a:off x="0" y="0"/>
        <a:ext cx="6963481" cy="1582975"/>
      </dsp:txXfrm>
    </dsp:sp>
    <dsp:sp modelId="{40DB0EE9-78FD-E54E-BEB4-74D7FC4586D1}">
      <dsp:nvSpPr>
        <dsp:cNvPr id="0" name=""/>
        <dsp:cNvSpPr/>
      </dsp:nvSpPr>
      <dsp:spPr>
        <a:xfrm>
          <a:off x="0" y="1582975"/>
          <a:ext cx="696348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69B5FA-B820-3D47-9F93-A211021533A9}">
      <dsp:nvSpPr>
        <dsp:cNvPr id="0" name=""/>
        <dsp:cNvSpPr/>
      </dsp:nvSpPr>
      <dsp:spPr>
        <a:xfrm>
          <a:off x="0" y="1582975"/>
          <a:ext cx="6963481" cy="158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BE" sz="3200" kern="1200" dirty="0"/>
            <a:t>These 3 NQFs are in process of rethinking and review – in the medium-term: update alignment report</a:t>
          </a:r>
          <a:endParaRPr lang="en-US" sz="3200" kern="1200" dirty="0"/>
        </a:p>
      </dsp:txBody>
      <dsp:txXfrm>
        <a:off x="0" y="1582975"/>
        <a:ext cx="6963481" cy="1582975"/>
      </dsp:txXfrm>
    </dsp:sp>
    <dsp:sp modelId="{592E0742-9B90-C34E-A3DD-B39626EE4A1C}">
      <dsp:nvSpPr>
        <dsp:cNvPr id="0" name=""/>
        <dsp:cNvSpPr/>
      </dsp:nvSpPr>
      <dsp:spPr>
        <a:xfrm>
          <a:off x="0" y="3165950"/>
          <a:ext cx="696348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107BFF-8B35-2F4C-AF43-453332EA1A3A}">
      <dsp:nvSpPr>
        <dsp:cNvPr id="0" name=""/>
        <dsp:cNvSpPr/>
      </dsp:nvSpPr>
      <dsp:spPr>
        <a:xfrm>
          <a:off x="0" y="3165950"/>
          <a:ext cx="6963481" cy="158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BE" sz="3200" kern="1200" dirty="0"/>
            <a:t>Use of SADCQF levels on newly issued qualifications: to be planned</a:t>
          </a:r>
          <a:endParaRPr lang="en-US" sz="3200" kern="1200" dirty="0"/>
        </a:p>
      </dsp:txBody>
      <dsp:txXfrm>
        <a:off x="0" y="3165950"/>
        <a:ext cx="6963481" cy="1582975"/>
      </dsp:txXfrm>
    </dsp:sp>
    <dsp:sp modelId="{7E081AC9-646F-454B-91DA-819B6B9B3F5C}">
      <dsp:nvSpPr>
        <dsp:cNvPr id="0" name=""/>
        <dsp:cNvSpPr/>
      </dsp:nvSpPr>
      <dsp:spPr>
        <a:xfrm>
          <a:off x="0" y="4748925"/>
          <a:ext cx="696348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7A108D-358D-9849-97C0-6B1FBA5DE5FF}">
      <dsp:nvSpPr>
        <dsp:cNvPr id="0" name=""/>
        <dsp:cNvSpPr/>
      </dsp:nvSpPr>
      <dsp:spPr>
        <a:xfrm>
          <a:off x="0" y="4748925"/>
          <a:ext cx="6963481" cy="158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BE" sz="3300" kern="1200" dirty="0"/>
            <a:t>New SADCQF roadmap (2023-2026): shift to referencing; enhance peer reviews and peer learning</a:t>
          </a:r>
          <a:endParaRPr lang="en-US" sz="3300" kern="1200" dirty="0"/>
        </a:p>
      </dsp:txBody>
      <dsp:txXfrm>
        <a:off x="0" y="4748925"/>
        <a:ext cx="6963481" cy="15829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65A1E-C26D-3348-B006-018F38B9657D}">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086D2-B6CF-C343-9B17-72548A25779A}">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BE" sz="2700" kern="1200" dirty="0"/>
            <a:t>To South Africa – for the 30th anniversary of the first Free Elections ! Changed the World!</a:t>
          </a:r>
          <a:endParaRPr lang="en-US" sz="2700" kern="1200" dirty="0"/>
        </a:p>
      </dsp:txBody>
      <dsp:txXfrm>
        <a:off x="696297" y="538547"/>
        <a:ext cx="4171627" cy="2590157"/>
      </dsp:txXfrm>
    </dsp:sp>
    <dsp:sp modelId="{FE9FB46E-71D2-F74C-A36C-8467AB4F4276}">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35192F-52F3-7046-BDBD-CFE7EB576E20}">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BE" sz="2700" kern="1200" dirty="0"/>
            <a:t>To D R Congo – for t</a:t>
          </a:r>
          <a:r>
            <a:rPr lang="en-GB" sz="2700" kern="1200" dirty="0"/>
            <a:t>he</a:t>
          </a:r>
          <a:r>
            <a:rPr lang="en-BE" sz="2700" kern="1200" dirty="0"/>
            <a:t> resilience and courage in addressing the aggression in the East – for blood minerals. And for informing the world. SADC supports!</a:t>
          </a:r>
          <a:endParaRPr lang="en-US" sz="2700" kern="1200" dirty="0"/>
        </a:p>
      </dsp:txBody>
      <dsp:txXfrm>
        <a:off x="5991936" y="538547"/>
        <a:ext cx="4171627" cy="25901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81063-6AB2-504A-B190-DFCED3F5C17B}">
      <dsp:nvSpPr>
        <dsp:cNvPr id="0" name=""/>
        <dsp:cNvSpPr/>
      </dsp:nvSpPr>
      <dsp:spPr>
        <a:xfrm>
          <a:off x="1283" y="507350"/>
          <a:ext cx="4505585" cy="28610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90551-C615-DA4D-B4C2-177998ADFE1E}">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BE" sz="4200" kern="1200" dirty="0"/>
            <a:t>EQF and SADCQF are comparable along the 10 main comparison topics</a:t>
          </a:r>
          <a:endParaRPr lang="en-US" sz="4200" kern="1200" dirty="0"/>
        </a:p>
      </dsp:txBody>
      <dsp:txXfrm>
        <a:off x="585701" y="1066737"/>
        <a:ext cx="4337991" cy="2693452"/>
      </dsp:txXfrm>
    </dsp:sp>
    <dsp:sp modelId="{CB457846-AEA2-7440-8686-E0ED49F6423E}">
      <dsp:nvSpPr>
        <dsp:cNvPr id="0" name=""/>
        <dsp:cNvSpPr/>
      </dsp:nvSpPr>
      <dsp:spPr>
        <a:xfrm>
          <a:off x="5508110" y="507350"/>
          <a:ext cx="4505585" cy="28610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F3E12-4C17-3D4A-B64C-8BC593BC9350}">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BE" sz="4200" kern="1200"/>
            <a:t>Identified differences are non-substantial</a:t>
          </a:r>
          <a:endParaRPr lang="en-US" sz="4200" kern="1200"/>
        </a:p>
      </dsp:txBody>
      <dsp:txXfrm>
        <a:off x="6092527" y="1066737"/>
        <a:ext cx="4337991" cy="26934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13E37-6BB4-49A4-93E9-B9D4D893B719}">
      <dsp:nvSpPr>
        <dsp:cNvPr id="0" name=""/>
        <dsp:cNvSpPr/>
      </dsp:nvSpPr>
      <dsp:spPr>
        <a:xfrm>
          <a:off x="0" y="5540"/>
          <a:ext cx="6871192" cy="174697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24587-D6B6-4FCE-9F5C-EB88D81BECAE}">
      <dsp:nvSpPr>
        <dsp:cNvPr id="0" name=""/>
        <dsp:cNvSpPr/>
      </dsp:nvSpPr>
      <dsp:spPr>
        <a:xfrm>
          <a:off x="528460" y="398609"/>
          <a:ext cx="961775" cy="9608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D6540C-917C-4766-89A3-9B7A2960408E}">
      <dsp:nvSpPr>
        <dsp:cNvPr id="0" name=""/>
        <dsp:cNvSpPr/>
      </dsp:nvSpPr>
      <dsp:spPr>
        <a:xfrm>
          <a:off x="2018695" y="5540"/>
          <a:ext cx="4773404" cy="174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069" tIns="185069" rIns="185069" bIns="185069" numCol="1" spcCol="1270" anchor="ctr" anchorCtr="0">
          <a:noAutofit/>
        </a:bodyPr>
        <a:lstStyle/>
        <a:p>
          <a:pPr marL="0" lvl="0" indent="0" algn="l" defTabSz="1155700">
            <a:lnSpc>
              <a:spcPct val="90000"/>
            </a:lnSpc>
            <a:spcBef>
              <a:spcPct val="0"/>
            </a:spcBef>
            <a:spcAft>
              <a:spcPct val="35000"/>
            </a:spcAft>
            <a:buNone/>
          </a:pPr>
          <a:r>
            <a:rPr lang="en-BE" sz="2600" kern="1200" dirty="0">
              <a:solidFill>
                <a:schemeClr val="tx1"/>
              </a:solidFill>
            </a:rPr>
            <a:t>We completed the discussion of questions from meeting 3, especially: learning outcomes; RPL; Harmonisation.</a:t>
          </a:r>
          <a:endParaRPr lang="en-US" sz="2600" kern="1200" dirty="0">
            <a:solidFill>
              <a:schemeClr val="tx1"/>
            </a:solidFill>
          </a:endParaRPr>
        </a:p>
      </dsp:txBody>
      <dsp:txXfrm>
        <a:off x="2018695" y="5540"/>
        <a:ext cx="4773404" cy="1748683"/>
      </dsp:txXfrm>
    </dsp:sp>
    <dsp:sp modelId="{913D87A8-663E-4216-A77B-E71DE34B2447}">
      <dsp:nvSpPr>
        <dsp:cNvPr id="0" name=""/>
        <dsp:cNvSpPr/>
      </dsp:nvSpPr>
      <dsp:spPr>
        <a:xfrm>
          <a:off x="0" y="2178146"/>
          <a:ext cx="6871192" cy="174697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472DD-9EC2-44C4-856D-2179D9677392}">
      <dsp:nvSpPr>
        <dsp:cNvPr id="0" name=""/>
        <dsp:cNvSpPr/>
      </dsp:nvSpPr>
      <dsp:spPr>
        <a:xfrm>
          <a:off x="528460" y="2571215"/>
          <a:ext cx="961775" cy="9608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FEAE2E-4BC1-4CF1-B465-B388B71D3F11}">
      <dsp:nvSpPr>
        <dsp:cNvPr id="0" name=""/>
        <dsp:cNvSpPr/>
      </dsp:nvSpPr>
      <dsp:spPr>
        <a:xfrm>
          <a:off x="2018695" y="2178146"/>
          <a:ext cx="4773404" cy="174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069" tIns="185069" rIns="185069" bIns="185069" numCol="1" spcCol="1270" anchor="ctr" anchorCtr="0">
          <a:noAutofit/>
        </a:bodyPr>
        <a:lstStyle/>
        <a:p>
          <a:pPr marL="0" lvl="0" indent="0" algn="l" defTabSz="1066800">
            <a:lnSpc>
              <a:spcPct val="90000"/>
            </a:lnSpc>
            <a:spcBef>
              <a:spcPct val="0"/>
            </a:spcBef>
            <a:spcAft>
              <a:spcPct val="35000"/>
            </a:spcAft>
            <a:buNone/>
          </a:pPr>
          <a:r>
            <a:rPr lang="en-BE" sz="2400" kern="1200" dirty="0">
              <a:solidFill>
                <a:schemeClr val="tx1"/>
              </a:solidFill>
            </a:rPr>
            <a:t>In-depth discussion of topic 7 (Communication, visibility, transparency) and topic 9 (Governance).</a:t>
          </a:r>
          <a:endParaRPr lang="en-US" sz="2400" kern="1200" dirty="0">
            <a:solidFill>
              <a:schemeClr val="tx1"/>
            </a:solidFill>
          </a:endParaRPr>
        </a:p>
      </dsp:txBody>
      <dsp:txXfrm>
        <a:off x="2018695" y="2178146"/>
        <a:ext cx="4773404" cy="1748683"/>
      </dsp:txXfrm>
    </dsp:sp>
    <dsp:sp modelId="{2B88E048-91A9-4717-9FDB-A560817A3378}">
      <dsp:nvSpPr>
        <dsp:cNvPr id="0" name=""/>
        <dsp:cNvSpPr/>
      </dsp:nvSpPr>
      <dsp:spPr>
        <a:xfrm>
          <a:off x="0" y="4350752"/>
          <a:ext cx="6871192" cy="174697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E50A9-53CF-482D-9984-83D82CDDE0D6}">
      <dsp:nvSpPr>
        <dsp:cNvPr id="0" name=""/>
        <dsp:cNvSpPr/>
      </dsp:nvSpPr>
      <dsp:spPr>
        <a:xfrm>
          <a:off x="528460" y="4743822"/>
          <a:ext cx="961775" cy="9608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BB407A-D89D-4E77-8513-B1C43B979623}">
      <dsp:nvSpPr>
        <dsp:cNvPr id="0" name=""/>
        <dsp:cNvSpPr/>
      </dsp:nvSpPr>
      <dsp:spPr>
        <a:xfrm>
          <a:off x="2018695" y="4350752"/>
          <a:ext cx="4773404" cy="174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069" tIns="185069" rIns="185069" bIns="185069" numCol="1" spcCol="1270" anchor="ctr" anchorCtr="0">
          <a:noAutofit/>
        </a:bodyPr>
        <a:lstStyle/>
        <a:p>
          <a:pPr marL="0" lvl="0" indent="0" algn="l" defTabSz="1333500">
            <a:lnSpc>
              <a:spcPct val="90000"/>
            </a:lnSpc>
            <a:spcBef>
              <a:spcPct val="0"/>
            </a:spcBef>
            <a:spcAft>
              <a:spcPct val="35000"/>
            </a:spcAft>
            <a:buNone/>
          </a:pPr>
          <a:r>
            <a:rPr lang="en-BE" sz="3000" kern="1200" dirty="0">
              <a:solidFill>
                <a:schemeClr val="tx1"/>
              </a:solidFill>
            </a:rPr>
            <a:t>We left topic 8 (Recognition) to meeting 5</a:t>
          </a:r>
          <a:endParaRPr lang="en-US" sz="3000" kern="1200" dirty="0">
            <a:solidFill>
              <a:schemeClr val="tx1"/>
            </a:solidFill>
          </a:endParaRPr>
        </a:p>
      </dsp:txBody>
      <dsp:txXfrm>
        <a:off x="2018695" y="4350752"/>
        <a:ext cx="4773404" cy="1748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370EE-3530-D74D-B4CE-F7E939D6C492}">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B1C0FF-307B-444E-92CE-EE3C072517D5}">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This is the third exercise of comparison implemented under the umbrella of the pilot project of comparison of the European Qualifications Framework (EQF) with qualifications frameworks from other countries and regions. </a:t>
          </a:r>
        </a:p>
      </dsp:txBody>
      <dsp:txXfrm>
        <a:off x="0" y="0"/>
        <a:ext cx="10515600" cy="2175669"/>
      </dsp:txXfrm>
    </dsp:sp>
    <dsp:sp modelId="{E6CFD46C-0D88-AC4A-8CD9-0FDD2F9A478F}">
      <dsp:nvSpPr>
        <dsp:cNvPr id="0" name=""/>
        <dsp:cNvSpPr/>
      </dsp:nvSpPr>
      <dsp:spPr>
        <a:xfrm>
          <a:off x="0" y="217566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67AD4-9CA4-AA48-A28F-649095C2E35F}">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This pilot project is underpinned by the EQF Recommendation (2017), which gave a new impetus to international cooperation with EQF.</a:t>
          </a:r>
        </a:p>
      </dsp:txBody>
      <dsp:txXfrm>
        <a:off x="0" y="2175669"/>
        <a:ext cx="10515600" cy="2175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B3CCF-6A02-474F-A311-E1F24C9A80A3}">
      <dsp:nvSpPr>
        <dsp:cNvPr id="0" name=""/>
        <dsp:cNvSpPr/>
      </dsp:nvSpPr>
      <dsp:spPr>
        <a:xfrm>
          <a:off x="0" y="285319"/>
          <a:ext cx="10611678" cy="25224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The purpose of comparing qualifications frameworks is not to persuade other frameworks to comply with either the EQF or the SADCQF, but to </a:t>
          </a:r>
          <a:r>
            <a:rPr lang="en-GB" sz="2900" kern="1200"/>
            <a:t>analyse</a:t>
          </a:r>
          <a:r>
            <a:rPr lang="en-US" sz="2900" kern="1200"/>
            <a:t> the commonalities and diversity, and learn with each other.</a:t>
          </a:r>
        </a:p>
      </dsp:txBody>
      <dsp:txXfrm>
        <a:off x="123137" y="408456"/>
        <a:ext cx="10365404" cy="2276209"/>
      </dsp:txXfrm>
    </dsp:sp>
    <dsp:sp modelId="{CD389A5A-AE0D-824E-9357-B489A25B58B3}">
      <dsp:nvSpPr>
        <dsp:cNvPr id="0" name=""/>
        <dsp:cNvSpPr/>
      </dsp:nvSpPr>
      <dsp:spPr>
        <a:xfrm>
          <a:off x="0" y="2891322"/>
          <a:ext cx="10611678" cy="252248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Comparing the EQF with other national and regional qualifications frameworks will facilitate the mutual understanding of qualifications between other national and regional qualifications frameworks and the EQF. A better understanding of qualifications will make their use and recognition easier.</a:t>
          </a:r>
          <a:endParaRPr lang="en-US" sz="2900" kern="1200"/>
        </a:p>
      </dsp:txBody>
      <dsp:txXfrm>
        <a:off x="123137" y="3014459"/>
        <a:ext cx="10365404" cy="227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7E5F4-C640-2A40-B2AE-592D782843A1}">
      <dsp:nvSpPr>
        <dsp:cNvPr id="0" name=""/>
        <dsp:cNvSpPr/>
      </dsp:nvSpPr>
      <dsp:spPr>
        <a:xfrm>
          <a:off x="0" y="253340"/>
          <a:ext cx="3596136" cy="215768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t>Dialogue: structured; series of meetings planned from start</a:t>
          </a:r>
        </a:p>
      </dsp:txBody>
      <dsp:txXfrm>
        <a:off x="0" y="253340"/>
        <a:ext cx="3596136" cy="2157682"/>
      </dsp:txXfrm>
    </dsp:sp>
    <dsp:sp modelId="{B2278FCE-3B01-754D-8417-85ED43D13CF8}">
      <dsp:nvSpPr>
        <dsp:cNvPr id="0" name=""/>
        <dsp:cNvSpPr/>
      </dsp:nvSpPr>
      <dsp:spPr>
        <a:xfrm>
          <a:off x="3955750" y="253340"/>
          <a:ext cx="3596136" cy="2157682"/>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t>Technical report for each meeting</a:t>
          </a:r>
        </a:p>
      </dsp:txBody>
      <dsp:txXfrm>
        <a:off x="3955750" y="253340"/>
        <a:ext cx="3596136" cy="2157682"/>
      </dsp:txXfrm>
    </dsp:sp>
    <dsp:sp modelId="{1F511BFB-9F45-3B4E-8C94-17F1404C061D}">
      <dsp:nvSpPr>
        <dsp:cNvPr id="0" name=""/>
        <dsp:cNvSpPr/>
      </dsp:nvSpPr>
      <dsp:spPr>
        <a:xfrm>
          <a:off x="7911501" y="253340"/>
          <a:ext cx="3596136" cy="2157682"/>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t>Joint presentations</a:t>
          </a:r>
        </a:p>
      </dsp:txBody>
      <dsp:txXfrm>
        <a:off x="7911501" y="253340"/>
        <a:ext cx="3596136" cy="2157682"/>
      </dsp:txXfrm>
    </dsp:sp>
    <dsp:sp modelId="{4E690CBE-BDD0-2043-AED7-46BE8843E347}">
      <dsp:nvSpPr>
        <dsp:cNvPr id="0" name=""/>
        <dsp:cNvSpPr/>
      </dsp:nvSpPr>
      <dsp:spPr>
        <a:xfrm>
          <a:off x="1977875" y="2770636"/>
          <a:ext cx="3596136" cy="2157682"/>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t>Collection of clarifications and complements between meetings</a:t>
          </a:r>
        </a:p>
      </dsp:txBody>
      <dsp:txXfrm>
        <a:off x="1977875" y="2770636"/>
        <a:ext cx="3596136" cy="2157682"/>
      </dsp:txXfrm>
    </dsp:sp>
    <dsp:sp modelId="{BC0C0F42-149F-F446-A2CB-5B2D5F13C505}">
      <dsp:nvSpPr>
        <dsp:cNvPr id="0" name=""/>
        <dsp:cNvSpPr/>
      </dsp:nvSpPr>
      <dsp:spPr>
        <a:xfrm>
          <a:off x="5933625" y="2770636"/>
          <a:ext cx="3596136" cy="215768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t>Discussion all issues during meetings</a:t>
          </a:r>
        </a:p>
      </dsp:txBody>
      <dsp:txXfrm>
        <a:off x="5933625" y="2770636"/>
        <a:ext cx="3596136" cy="2157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2C1E0-244F-5F45-8C72-89E88B45386F}">
      <dsp:nvSpPr>
        <dsp:cNvPr id="0" name=""/>
        <dsp:cNvSpPr/>
      </dsp:nvSpPr>
      <dsp:spPr>
        <a:xfrm>
          <a:off x="0" y="658"/>
          <a:ext cx="7559504" cy="1074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BE" sz="2700" kern="1200"/>
            <a:t>7 meetings with Working Group, from 28 Nov 2023 to 29 April 2024</a:t>
          </a:r>
          <a:endParaRPr lang="en-US" sz="2700" kern="1200"/>
        </a:p>
      </dsp:txBody>
      <dsp:txXfrm>
        <a:off x="52431" y="53089"/>
        <a:ext cx="7454642" cy="969198"/>
      </dsp:txXfrm>
    </dsp:sp>
    <dsp:sp modelId="{17B24616-3068-0548-A644-3B1D3674B3AC}">
      <dsp:nvSpPr>
        <dsp:cNvPr id="0" name=""/>
        <dsp:cNvSpPr/>
      </dsp:nvSpPr>
      <dsp:spPr>
        <a:xfrm>
          <a:off x="0" y="1152478"/>
          <a:ext cx="7559504" cy="107406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BE" sz="2700" kern="1200"/>
            <a:t>Technical note for each meeting addressing the topics – into one report</a:t>
          </a:r>
          <a:endParaRPr lang="en-US" sz="2700" kern="1200"/>
        </a:p>
      </dsp:txBody>
      <dsp:txXfrm>
        <a:off x="52431" y="1204909"/>
        <a:ext cx="7454642" cy="969198"/>
      </dsp:txXfrm>
    </dsp:sp>
    <dsp:sp modelId="{91E4C067-E0E2-8F42-AABE-AB8B8824F066}">
      <dsp:nvSpPr>
        <dsp:cNvPr id="0" name=""/>
        <dsp:cNvSpPr/>
      </dsp:nvSpPr>
      <dsp:spPr>
        <a:xfrm>
          <a:off x="0" y="2304298"/>
          <a:ext cx="7559504" cy="10740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BE" sz="2700" kern="1200"/>
            <a:t>Drafts of the comparison report: </a:t>
          </a:r>
          <a:endParaRPr lang="en-US" sz="2700" kern="1200"/>
        </a:p>
      </dsp:txBody>
      <dsp:txXfrm>
        <a:off x="52431" y="2356729"/>
        <a:ext cx="7454642" cy="969198"/>
      </dsp:txXfrm>
    </dsp:sp>
    <dsp:sp modelId="{4FD19D55-997A-A54D-BB5D-CB9CA2ABACA1}">
      <dsp:nvSpPr>
        <dsp:cNvPr id="0" name=""/>
        <dsp:cNvSpPr/>
      </dsp:nvSpPr>
      <dsp:spPr>
        <a:xfrm>
          <a:off x="0" y="3378358"/>
          <a:ext cx="7559504" cy="290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BE" sz="2100" kern="1200"/>
            <a:t>Comprehensive draft submitted at meeting 5 – without: Executive Summary; Conclusions and Recommendations</a:t>
          </a:r>
          <a:endParaRPr lang="en-US" sz="2100" kern="1200"/>
        </a:p>
        <a:p>
          <a:pPr marL="228600" lvl="1" indent="-228600" algn="l" defTabSz="933450">
            <a:lnSpc>
              <a:spcPct val="90000"/>
            </a:lnSpc>
            <a:spcBef>
              <a:spcPct val="0"/>
            </a:spcBef>
            <a:spcAft>
              <a:spcPct val="20000"/>
            </a:spcAft>
            <a:buChar char="•"/>
          </a:pPr>
          <a:r>
            <a:rPr lang="en-BE" sz="2100" kern="1200"/>
            <a:t>Survey online collected your views and suggestions for Chapter Conclusions and Recommendations. Integration in complete version </a:t>
          </a:r>
          <a:endParaRPr lang="en-US" sz="2100" kern="1200"/>
        </a:p>
        <a:p>
          <a:pPr marL="228600" lvl="1" indent="-228600" algn="l" defTabSz="933450">
            <a:lnSpc>
              <a:spcPct val="90000"/>
            </a:lnSpc>
            <a:spcBef>
              <a:spcPct val="0"/>
            </a:spcBef>
            <a:spcAft>
              <a:spcPct val="20000"/>
            </a:spcAft>
            <a:buChar char="•"/>
          </a:pPr>
          <a:r>
            <a:rPr lang="en-BE" sz="2100" kern="1200"/>
            <a:t>Draft 1.2 complete: Discussed at meeting 6 – focus on the Executive Summary</a:t>
          </a:r>
          <a:endParaRPr lang="en-US" sz="2100" kern="1200"/>
        </a:p>
        <a:p>
          <a:pPr marL="228600" lvl="1" indent="-228600" algn="l" defTabSz="933450">
            <a:lnSpc>
              <a:spcPct val="90000"/>
            </a:lnSpc>
            <a:spcBef>
              <a:spcPct val="0"/>
            </a:spcBef>
            <a:spcAft>
              <a:spcPct val="20000"/>
            </a:spcAft>
            <a:buChar char="•"/>
          </a:pPr>
          <a:r>
            <a:rPr lang="en-BE" sz="2100" kern="1200" dirty="0"/>
            <a:t>Draft 1.3 complete: Integrated all comments of meeting 6 – shared for discussion at meeting 7.</a:t>
          </a:r>
          <a:endParaRPr lang="en-US" sz="2100" kern="1200" dirty="0"/>
        </a:p>
      </dsp:txBody>
      <dsp:txXfrm>
        <a:off x="0" y="3378358"/>
        <a:ext cx="7559504" cy="2906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74EA9-6E39-424B-98F9-33351FEBD752}">
      <dsp:nvSpPr>
        <dsp:cNvPr id="0" name=""/>
        <dsp:cNvSpPr/>
      </dsp:nvSpPr>
      <dsp:spPr>
        <a:xfrm>
          <a:off x="1159710" y="3809"/>
          <a:ext cx="2956800" cy="1774080"/>
        </a:xfrm>
        <a:prstGeom prst="rect">
          <a:avLst/>
        </a:prstGeom>
        <a:solidFill>
          <a:schemeClr val="tx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kern="1200" dirty="0"/>
            <a:t>1. Executive Summary (6 </a:t>
          </a:r>
          <a:r>
            <a:rPr lang="en-GB" sz="2900" kern="1200" dirty="0" err="1"/>
            <a:t>pg</a:t>
          </a:r>
          <a:r>
            <a:rPr lang="en-GB" sz="2900" kern="1200" dirty="0"/>
            <a:t>)</a:t>
          </a:r>
        </a:p>
      </dsp:txBody>
      <dsp:txXfrm>
        <a:off x="1159710" y="3809"/>
        <a:ext cx="2956800" cy="1774080"/>
      </dsp:txXfrm>
    </dsp:sp>
    <dsp:sp modelId="{AF21825B-82AD-2740-98B8-C0E65CC5BEE1}">
      <dsp:nvSpPr>
        <dsp:cNvPr id="0" name=""/>
        <dsp:cNvSpPr/>
      </dsp:nvSpPr>
      <dsp:spPr>
        <a:xfrm>
          <a:off x="4412191" y="3809"/>
          <a:ext cx="2956800" cy="1774080"/>
        </a:xfrm>
        <a:prstGeom prst="rect">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kern="1200" dirty="0"/>
            <a:t>2. Introduction to the comparison</a:t>
          </a:r>
        </a:p>
      </dsp:txBody>
      <dsp:txXfrm>
        <a:off x="4412191" y="3809"/>
        <a:ext cx="2956800" cy="1774080"/>
      </dsp:txXfrm>
    </dsp:sp>
    <dsp:sp modelId="{6ACC331D-08E6-E940-B80F-72392D2D2677}">
      <dsp:nvSpPr>
        <dsp:cNvPr id="0" name=""/>
        <dsp:cNvSpPr/>
      </dsp:nvSpPr>
      <dsp:spPr>
        <a:xfrm>
          <a:off x="7664671" y="3809"/>
          <a:ext cx="2956800" cy="177408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kern="1200" dirty="0">
              <a:solidFill>
                <a:schemeClr val="tx1"/>
              </a:solidFill>
            </a:rPr>
            <a:t>3. Overview of the SADC and EU</a:t>
          </a:r>
        </a:p>
      </dsp:txBody>
      <dsp:txXfrm>
        <a:off x="7664671" y="3809"/>
        <a:ext cx="2956800" cy="1774080"/>
      </dsp:txXfrm>
    </dsp:sp>
    <dsp:sp modelId="{F12D1B98-CCE3-FF4C-AEF5-F181979703B6}">
      <dsp:nvSpPr>
        <dsp:cNvPr id="0" name=""/>
        <dsp:cNvSpPr/>
      </dsp:nvSpPr>
      <dsp:spPr>
        <a:xfrm>
          <a:off x="1159710" y="2073570"/>
          <a:ext cx="2956800" cy="177408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kern="1200" dirty="0"/>
            <a:t>4. Overview of EQF and SADCQF</a:t>
          </a:r>
        </a:p>
      </dsp:txBody>
      <dsp:txXfrm>
        <a:off x="1159710" y="2073570"/>
        <a:ext cx="2956800" cy="1774080"/>
      </dsp:txXfrm>
    </dsp:sp>
    <dsp:sp modelId="{8FA7848D-2C24-6F42-95EF-353707427451}">
      <dsp:nvSpPr>
        <dsp:cNvPr id="0" name=""/>
        <dsp:cNvSpPr/>
      </dsp:nvSpPr>
      <dsp:spPr>
        <a:xfrm>
          <a:off x="4412191" y="2073570"/>
          <a:ext cx="2956800" cy="1774080"/>
        </a:xfrm>
        <a:prstGeom prst="rect">
          <a:avLst/>
        </a:prstGeom>
        <a:solidFill>
          <a:prstClr val="black"/>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GB" sz="2600" kern="1200" dirty="0">
              <a:solidFill>
                <a:prstClr val="white"/>
              </a:solidFill>
              <a:latin typeface="Calibri" panose="020F0502020204030204"/>
              <a:ea typeface="+mn-ea"/>
              <a:cs typeface="+mn-cs"/>
            </a:rPr>
            <a:t>5. Comparison results – 11 topics (71 </a:t>
          </a:r>
          <a:r>
            <a:rPr lang="en-GB" sz="2600" kern="1200" dirty="0" err="1">
              <a:solidFill>
                <a:prstClr val="white"/>
              </a:solidFill>
              <a:latin typeface="Calibri" panose="020F0502020204030204"/>
              <a:ea typeface="+mn-ea"/>
              <a:cs typeface="+mn-cs"/>
            </a:rPr>
            <a:t>pg</a:t>
          </a:r>
          <a:r>
            <a:rPr lang="en-GB" sz="2600" kern="1200" dirty="0">
              <a:solidFill>
                <a:prstClr val="white"/>
              </a:solidFill>
              <a:latin typeface="Calibri" panose="020F0502020204030204"/>
              <a:ea typeface="+mn-ea"/>
              <a:cs typeface="+mn-cs"/>
            </a:rPr>
            <a:t>)</a:t>
          </a:r>
        </a:p>
      </dsp:txBody>
      <dsp:txXfrm>
        <a:off x="4412191" y="2073570"/>
        <a:ext cx="2956800" cy="1774080"/>
      </dsp:txXfrm>
    </dsp:sp>
    <dsp:sp modelId="{D5E55BA5-9F96-804D-BBAD-07CEAB776126}">
      <dsp:nvSpPr>
        <dsp:cNvPr id="0" name=""/>
        <dsp:cNvSpPr/>
      </dsp:nvSpPr>
      <dsp:spPr>
        <a:xfrm>
          <a:off x="7664671" y="2073570"/>
          <a:ext cx="2956800" cy="1774080"/>
        </a:xfrm>
        <a:prstGeom prst="rect">
          <a:avLst/>
        </a:prstGeom>
        <a:solidFill>
          <a:schemeClr val="accent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kern="1200" dirty="0"/>
            <a:t>6. Conclusions and recommendations</a:t>
          </a:r>
        </a:p>
      </dsp:txBody>
      <dsp:txXfrm>
        <a:off x="7664671" y="2073570"/>
        <a:ext cx="2956800" cy="1774080"/>
      </dsp:txXfrm>
    </dsp:sp>
    <dsp:sp modelId="{2A34CADA-17DE-BD44-A500-E94ECA450BBE}">
      <dsp:nvSpPr>
        <dsp:cNvPr id="0" name=""/>
        <dsp:cNvSpPr/>
      </dsp:nvSpPr>
      <dsp:spPr>
        <a:xfrm>
          <a:off x="4412191" y="4143330"/>
          <a:ext cx="2956800" cy="177408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GB" sz="2900" kern="1200" dirty="0"/>
            <a:t>Glossary, Sources, Annexes</a:t>
          </a:r>
        </a:p>
      </dsp:txBody>
      <dsp:txXfrm>
        <a:off x="4412191" y="4143330"/>
        <a:ext cx="2956800" cy="17740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E64C5-9FD9-F44B-8FA4-1EDF8257E425}">
      <dsp:nvSpPr>
        <dsp:cNvPr id="0" name=""/>
        <dsp:cNvSpPr/>
      </dsp:nvSpPr>
      <dsp:spPr>
        <a:xfrm>
          <a:off x="0" y="32228"/>
          <a:ext cx="10515600" cy="20685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BE" sz="5200" kern="1200"/>
            <a:t>Similarities: concepts, principles, objectives</a:t>
          </a:r>
          <a:endParaRPr lang="en-US" sz="5200" kern="1200"/>
        </a:p>
      </dsp:txBody>
      <dsp:txXfrm>
        <a:off x="100979" y="133207"/>
        <a:ext cx="10313642" cy="1866602"/>
      </dsp:txXfrm>
    </dsp:sp>
    <dsp:sp modelId="{C5D80C21-E0AD-904F-B059-DC1D04178267}">
      <dsp:nvSpPr>
        <dsp:cNvPr id="0" name=""/>
        <dsp:cNvSpPr/>
      </dsp:nvSpPr>
      <dsp:spPr>
        <a:xfrm>
          <a:off x="0" y="2250549"/>
          <a:ext cx="10515600" cy="20685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BE" sz="5200" kern="1200"/>
            <a:t>Differences: esp. in implementation</a:t>
          </a:r>
          <a:endParaRPr lang="en-US" sz="5200" kern="1200"/>
        </a:p>
      </dsp:txBody>
      <dsp:txXfrm>
        <a:off x="100979" y="2351528"/>
        <a:ext cx="10313642" cy="18666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446C5-E87C-2842-A2C8-18FBD0318DD0}">
      <dsp:nvSpPr>
        <dsp:cNvPr id="0" name=""/>
        <dsp:cNvSpPr/>
      </dsp:nvSpPr>
      <dsp:spPr>
        <a:xfrm>
          <a:off x="0" y="52585"/>
          <a:ext cx="10515600" cy="20698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BE" sz="3700" kern="1200"/>
            <a:t>Harmonisation between MS – not part of language and legal basis</a:t>
          </a:r>
          <a:endParaRPr lang="en-US" sz="3700" kern="1200"/>
        </a:p>
      </dsp:txBody>
      <dsp:txXfrm>
        <a:off x="101039" y="153624"/>
        <a:ext cx="10313522" cy="1867725"/>
      </dsp:txXfrm>
    </dsp:sp>
    <dsp:sp modelId="{DA356490-F443-1147-9A03-D346EA3AE644}">
      <dsp:nvSpPr>
        <dsp:cNvPr id="0" name=""/>
        <dsp:cNvSpPr/>
      </dsp:nvSpPr>
      <dsp:spPr>
        <a:xfrm>
          <a:off x="0" y="2228949"/>
          <a:ext cx="10515600" cy="206980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BE" sz="3700" kern="1200" dirty="0"/>
            <a:t>But voluntary cooperation on a range of initiatives and processes – contribute to approximation, comparability. Ex.: Bologna process</a:t>
          </a:r>
          <a:endParaRPr lang="en-US" sz="3700" kern="1200" dirty="0"/>
        </a:p>
      </dsp:txBody>
      <dsp:txXfrm>
        <a:off x="101039" y="2329988"/>
        <a:ext cx="10313522" cy="18677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7AA4D-3099-DF41-A0FA-9CA8194F24B5}">
      <dsp:nvSpPr>
        <dsp:cNvPr id="0" name=""/>
        <dsp:cNvSpPr/>
      </dsp:nvSpPr>
      <dsp:spPr>
        <a:xfrm>
          <a:off x="1283" y="1007554"/>
          <a:ext cx="4672458" cy="23362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BE" sz="4900" kern="1200"/>
            <a:t>Semantic comparison level descriptors</a:t>
          </a:r>
          <a:endParaRPr lang="en-US" sz="4900" kern="1200"/>
        </a:p>
      </dsp:txBody>
      <dsp:txXfrm>
        <a:off x="69709" y="1075980"/>
        <a:ext cx="4535606" cy="2199377"/>
      </dsp:txXfrm>
    </dsp:sp>
    <dsp:sp modelId="{833E1C18-7ECB-5848-94F1-703BEC076E65}">
      <dsp:nvSpPr>
        <dsp:cNvPr id="0" name=""/>
        <dsp:cNvSpPr/>
      </dsp:nvSpPr>
      <dsp:spPr>
        <a:xfrm>
          <a:off x="5841857" y="1007554"/>
          <a:ext cx="4672458" cy="23362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BE" sz="4900" kern="1200"/>
            <a:t>Mapping of levels</a:t>
          </a:r>
          <a:endParaRPr lang="en-US" sz="4900" kern="1200"/>
        </a:p>
      </dsp:txBody>
      <dsp:txXfrm>
        <a:off x="5910283" y="1075980"/>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FBEA-D6CC-82B8-A4A1-D8BAA7FD3F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898265A1-1C20-953B-A484-02C112683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49C5B727-F3A3-339C-9D5C-DAF9260AC8F7}"/>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5" name="Footer Placeholder 4">
            <a:extLst>
              <a:ext uri="{FF2B5EF4-FFF2-40B4-BE49-F238E27FC236}">
                <a16:creationId xmlns:a16="http://schemas.microsoft.com/office/drawing/2014/main" id="{918C6AB9-A7B3-1A90-6BBB-B5D353EBC4D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79A8369-59EC-E5D9-3FC5-C60A957C5E17}"/>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124452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1ACA-B4A3-375E-BCB5-459837D7A5A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0B6D887-B7CA-6084-9328-CD89B5EBF4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90633F4D-DF0D-0091-9FD5-4D5E7D1BAF1D}"/>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5" name="Footer Placeholder 4">
            <a:extLst>
              <a:ext uri="{FF2B5EF4-FFF2-40B4-BE49-F238E27FC236}">
                <a16:creationId xmlns:a16="http://schemas.microsoft.com/office/drawing/2014/main" id="{4E57AC50-A6F0-C8B0-723D-B98F1ACE270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252D0A2-B380-5162-65E9-0D19BA8F255F}"/>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334216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E1358-772D-9CC1-D35D-00E6CC2FC2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BAD6CEAD-30C9-904E-ADF1-677565313E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554449DB-3892-8A71-63D5-84FCB4602EB5}"/>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5" name="Footer Placeholder 4">
            <a:extLst>
              <a:ext uri="{FF2B5EF4-FFF2-40B4-BE49-F238E27FC236}">
                <a16:creationId xmlns:a16="http://schemas.microsoft.com/office/drawing/2014/main" id="{B3548841-A454-998F-17C6-C8D79B05173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3044E33-AEC7-E62E-C1C8-D740039BF15C}"/>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398876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4391F-B0FC-4B54-6FD2-CDA6C1AAC0A8}"/>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58948B8D-D317-D328-5AF0-23CB4F9946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706BE203-48BA-D0F5-25C0-1973DD9C3FB3}"/>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5" name="Footer Placeholder 4">
            <a:extLst>
              <a:ext uri="{FF2B5EF4-FFF2-40B4-BE49-F238E27FC236}">
                <a16:creationId xmlns:a16="http://schemas.microsoft.com/office/drawing/2014/main" id="{3DF1D81F-A0C3-C0E2-CBF2-2BB20405EEB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4DF6B2-0C08-67FB-6570-2B555FCA3B4C}"/>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289496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CEAEC-E789-AE1A-8141-E0C6721B08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10F168FA-CE8E-E021-272D-BF1AE0EB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BC7769-C951-48E5-DB02-667756C1D5B0}"/>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5" name="Footer Placeholder 4">
            <a:extLst>
              <a:ext uri="{FF2B5EF4-FFF2-40B4-BE49-F238E27FC236}">
                <a16:creationId xmlns:a16="http://schemas.microsoft.com/office/drawing/2014/main" id="{DE32BAC9-A0EC-A4B7-BDF4-974A9BB4936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FBB80C9-D90D-8D6D-4E16-9DC93662D81A}"/>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401078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1E92-8B83-200D-39E7-C83FC0BB0EBA}"/>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34A65467-ECCD-39CD-699A-B910D863F5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372742EE-8496-4ADC-1882-53521A90B6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944A1125-9912-F296-1A9A-AD46FB1EA5B7}"/>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6" name="Footer Placeholder 5">
            <a:extLst>
              <a:ext uri="{FF2B5EF4-FFF2-40B4-BE49-F238E27FC236}">
                <a16:creationId xmlns:a16="http://schemas.microsoft.com/office/drawing/2014/main" id="{67AB8DD3-B1AD-8DC4-1FFD-B102A1950421}"/>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1DA09E2-BF27-3334-B4CD-BD1DEBA04352}"/>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112625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3B2C-4439-163A-70EB-FF1E402AE4C2}"/>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F2C39BE0-D189-FCD1-C036-55E43E6A03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78FD18-9028-A048-C29A-36FF70AF8A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1E65394A-D11D-984C-5EE5-A063C3191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23C3AD-AAC2-B259-BE87-74F6F71AEF7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85701717-DC97-F335-FE5F-EB754A3E516D}"/>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8" name="Footer Placeholder 7">
            <a:extLst>
              <a:ext uri="{FF2B5EF4-FFF2-40B4-BE49-F238E27FC236}">
                <a16:creationId xmlns:a16="http://schemas.microsoft.com/office/drawing/2014/main" id="{A620AC2C-1426-951F-B797-85D824C8F34B}"/>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F80F35C5-780A-8DC0-98D9-3CCC6CA8F983}"/>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96107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B00E-3C39-0781-3938-FE6DDCB6AB03}"/>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F3183CD1-CFA4-9317-443D-74B829811285}"/>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4" name="Footer Placeholder 3">
            <a:extLst>
              <a:ext uri="{FF2B5EF4-FFF2-40B4-BE49-F238E27FC236}">
                <a16:creationId xmlns:a16="http://schemas.microsoft.com/office/drawing/2014/main" id="{57787989-D09F-BAD6-E2F5-2AD3B94C3D98}"/>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C263401E-173D-7B0E-690D-1D0A5553DA22}"/>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8786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6FABF5-8999-2ECB-4487-E2A2F8E0D2CD}"/>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3" name="Footer Placeholder 2">
            <a:extLst>
              <a:ext uri="{FF2B5EF4-FFF2-40B4-BE49-F238E27FC236}">
                <a16:creationId xmlns:a16="http://schemas.microsoft.com/office/drawing/2014/main" id="{8B32BFA2-127A-A441-3A00-D5A9A969D62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1674FAA3-E65D-0826-7036-BE7A42844DAF}"/>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337810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7DF3-9555-BB39-2F34-EB73FF27DB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7A6C48F4-62F6-F2D0-2257-7C30E58AB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DD86B7DC-DADE-00CD-A12D-5CDA7C1FD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3961CA-A2DF-D09E-5A26-B1742484C088}"/>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6" name="Footer Placeholder 5">
            <a:extLst>
              <a:ext uri="{FF2B5EF4-FFF2-40B4-BE49-F238E27FC236}">
                <a16:creationId xmlns:a16="http://schemas.microsoft.com/office/drawing/2014/main" id="{C86706FF-8D56-2F70-9A93-D342B7EFC1BC}"/>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9E0A944-3EB6-3BA0-B911-520359D316FF}"/>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1813045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D002-DD7E-80CB-682B-19082FC440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90BC5941-E643-369F-889D-ABF45331B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555A28A7-A9C5-FB24-D14C-D97BC4AE8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261B8E-F455-FDAF-3E0A-884106AAF543}"/>
              </a:ext>
            </a:extLst>
          </p:cNvPr>
          <p:cNvSpPr>
            <a:spLocks noGrp="1"/>
          </p:cNvSpPr>
          <p:nvPr>
            <p:ph type="dt" sz="half" idx="10"/>
          </p:nvPr>
        </p:nvSpPr>
        <p:spPr/>
        <p:txBody>
          <a:bodyPr/>
          <a:lstStyle/>
          <a:p>
            <a:fld id="{B35FFF37-0460-5349-ABD1-2B911B7A3E24}" type="datetimeFigureOut">
              <a:rPr lang="en-BE" smtClean="0"/>
              <a:t>07/05/2024</a:t>
            </a:fld>
            <a:endParaRPr lang="en-BE"/>
          </a:p>
        </p:txBody>
      </p:sp>
      <p:sp>
        <p:nvSpPr>
          <p:cNvPr id="6" name="Footer Placeholder 5">
            <a:extLst>
              <a:ext uri="{FF2B5EF4-FFF2-40B4-BE49-F238E27FC236}">
                <a16:creationId xmlns:a16="http://schemas.microsoft.com/office/drawing/2014/main" id="{479DC1E9-EEDF-1568-0CC0-B9212E77DBE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9D14308-3566-9F08-A194-FE887A5B8364}"/>
              </a:ext>
            </a:extLst>
          </p:cNvPr>
          <p:cNvSpPr>
            <a:spLocks noGrp="1"/>
          </p:cNvSpPr>
          <p:nvPr>
            <p:ph type="sldNum" sz="quarter" idx="12"/>
          </p:nvPr>
        </p:nvSpPr>
        <p:spPr/>
        <p:txBody>
          <a:bodyPr/>
          <a:lstStyle/>
          <a:p>
            <a:fld id="{F698D6E4-B08D-8041-8F96-375BA6309605}" type="slidenum">
              <a:rPr lang="en-BE" smtClean="0"/>
              <a:t>‹#›</a:t>
            </a:fld>
            <a:endParaRPr lang="en-BE"/>
          </a:p>
        </p:txBody>
      </p:sp>
    </p:spTree>
    <p:extLst>
      <p:ext uri="{BB962C8B-B14F-4D97-AF65-F5344CB8AC3E}">
        <p14:creationId xmlns:p14="http://schemas.microsoft.com/office/powerpoint/2010/main" val="2328043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0E4FBB-63A0-CEE1-6EDF-5F77DA58E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05E6B0E-D435-A3F8-3F53-A7DB716D6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6C52D59-E660-8FC0-6118-19257293F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FFF37-0460-5349-ABD1-2B911B7A3E24}" type="datetimeFigureOut">
              <a:rPr lang="en-BE" smtClean="0"/>
              <a:t>07/05/2024</a:t>
            </a:fld>
            <a:endParaRPr lang="en-BE"/>
          </a:p>
        </p:txBody>
      </p:sp>
      <p:sp>
        <p:nvSpPr>
          <p:cNvPr id="5" name="Footer Placeholder 4">
            <a:extLst>
              <a:ext uri="{FF2B5EF4-FFF2-40B4-BE49-F238E27FC236}">
                <a16:creationId xmlns:a16="http://schemas.microsoft.com/office/drawing/2014/main" id="{9638228F-C51C-353D-7356-CEBA78D8C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ECFA4A26-D873-8FA3-A16B-C3F94FAF3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8D6E4-B08D-8041-8F96-375BA6309605}" type="slidenum">
              <a:rPr lang="en-BE" smtClean="0"/>
              <a:t>‹#›</a:t>
            </a:fld>
            <a:endParaRPr lang="en-BE"/>
          </a:p>
        </p:txBody>
      </p:sp>
    </p:spTree>
    <p:extLst>
      <p:ext uri="{BB962C8B-B14F-4D97-AF65-F5344CB8AC3E}">
        <p14:creationId xmlns:p14="http://schemas.microsoft.com/office/powerpoint/2010/main" val="337129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mqa.mu/English/Pages/default.aspx" TargetMode="External"/><Relationship Id="rId7" Type="http://schemas.openxmlformats.org/officeDocument/2006/relationships/hyperlink" Target="https://www.zaqa.gov.zm/" TargetMode="External"/><Relationship Id="rId2" Type="http://schemas.openxmlformats.org/officeDocument/2006/relationships/hyperlink" Target="https://eqa.co.sz/" TargetMode="External"/><Relationship Id="rId1" Type="http://schemas.openxmlformats.org/officeDocument/2006/relationships/slideLayout" Target="../slideLayouts/slideLayout2.xml"/><Relationship Id="rId6" Type="http://schemas.openxmlformats.org/officeDocument/2006/relationships/hyperlink" Target="https://www.saqa.org.za/" TargetMode="External"/><Relationship Id="rId5" Type="http://schemas.openxmlformats.org/officeDocument/2006/relationships/hyperlink" Target="http://www.sqa.sc/" TargetMode="External"/><Relationship Id="rId4" Type="http://schemas.openxmlformats.org/officeDocument/2006/relationships/hyperlink" Target="https://www.namqa.org/"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che.ac.ls/lqf/" TargetMode="External"/><Relationship Id="rId2" Type="http://schemas.openxmlformats.org/officeDocument/2006/relationships/hyperlink" Target="https://www.che.ac.l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europa.eu/europass/en/compare-qualifications" TargetMode="External"/><Relationship Id="rId2" Type="http://schemas.openxmlformats.org/officeDocument/2006/relationships/hyperlink" Target="https://europa.eu/europass/en/eqf-referencing-reports"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15.xml"/><Relationship Id="rId7" Type="http://schemas.openxmlformats.org/officeDocument/2006/relationships/image" Target="../media/image36.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cedefop.europa.eu/en/publications/4209" TargetMode="External"/><Relationship Id="rId2" Type="http://schemas.openxmlformats.org/officeDocument/2006/relationships/hyperlink" Target="https://www.cedefop.europa.eu/en/publications/4156" TargetMode="External"/><Relationship Id="rId1" Type="http://schemas.openxmlformats.org/officeDocument/2006/relationships/slideLayout" Target="../slideLayouts/slideLayout2.xml"/><Relationship Id="rId4" Type="http://schemas.openxmlformats.org/officeDocument/2006/relationships/hyperlink" Target="https://acqf.africa/resources/policy-guidelines/acqf-guidelines/acqf-guideline-1-learning-outcomes-in-the-context-of-qualifications-frameworks-and-system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www.bibb.de/en/65925.php"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www.cedefop.europa.eu/files/germany_-_european_inventory_of_nqfs_2022.pdf"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acqf.africa/news/sadc-tvet-symposium-2023-very-active" TargetMode="External"/><Relationship Id="rId7" Type="http://schemas.openxmlformats.org/officeDocument/2006/relationships/hyperlink" Target="https://acqf.africa/resources/library/publications-from-international-sources?b_start:int=20" TargetMode="External"/><Relationship Id="rId2" Type="http://schemas.openxmlformats.org/officeDocument/2006/relationships/hyperlink" Target="https://acqf.africa/capacity-development-programme/support-to-countries/southern-african-development-community-sadc" TargetMode="External"/><Relationship Id="rId1" Type="http://schemas.openxmlformats.org/officeDocument/2006/relationships/slideLayout" Target="../slideLayouts/slideLayout2.xml"/><Relationship Id="rId6" Type="http://schemas.openxmlformats.org/officeDocument/2006/relationships/hyperlink" Target="https://acqf.africa/news/comparison-of-the-acqf-and-sadcqf-initial-thoughts-by-coleen-jaftha" TargetMode="External"/><Relationship Id="rId5" Type="http://schemas.openxmlformats.org/officeDocument/2006/relationships/hyperlink" Target="https://acqf.africa/resources/nqf-inventory/regions/sadc" TargetMode="External"/><Relationship Id="rId4" Type="http://schemas.openxmlformats.org/officeDocument/2006/relationships/hyperlink" Target="https://acqf.africa/news/sadcqf-regional-qualifications-framework-boosting-its-potential-meeting-on-11-12-may-2023"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s://www.saqa.org.za/" TargetMode="External"/><Relationship Id="rId3" Type="http://schemas.openxmlformats.org/officeDocument/2006/relationships/hyperlink" Target="https://www.che.ac.ls/" TargetMode="External"/><Relationship Id="rId7" Type="http://schemas.openxmlformats.org/officeDocument/2006/relationships/hyperlink" Target="http://www.sqa.sc/" TargetMode="External"/><Relationship Id="rId2" Type="http://schemas.openxmlformats.org/officeDocument/2006/relationships/hyperlink" Target="https://eqa.co.sz/" TargetMode="External"/><Relationship Id="rId1" Type="http://schemas.openxmlformats.org/officeDocument/2006/relationships/slideLayout" Target="../slideLayouts/slideLayout2.xml"/><Relationship Id="rId6" Type="http://schemas.openxmlformats.org/officeDocument/2006/relationships/hyperlink" Target="https://www.namqa.org/" TargetMode="External"/><Relationship Id="rId5" Type="http://schemas.openxmlformats.org/officeDocument/2006/relationships/hyperlink" Target="http://www.mqa.mu/English/Pages/default.aspx" TargetMode="External"/><Relationship Id="rId4" Type="http://schemas.openxmlformats.org/officeDocument/2006/relationships/hyperlink" Target="https://www.che.ac.ls/lqf/" TargetMode="External"/><Relationship Id="rId9" Type="http://schemas.openxmlformats.org/officeDocument/2006/relationships/hyperlink" Target="https://www.zaqa.gov.zm/"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ec.europa.eu/education/policies/higher-education/bologna-process-and-european-higher-education-area_en" TargetMode="External"/><Relationship Id="rId2" Type="http://schemas.openxmlformats.org/officeDocument/2006/relationships/hyperlink" Target="http://www.ehea.info/page-qualification-frameworks" TargetMode="External"/><Relationship Id="rId1" Type="http://schemas.openxmlformats.org/officeDocument/2006/relationships/slideLayout" Target="../slideLayouts/slideLayout2.xml"/><Relationship Id="rId5" Type="http://schemas.openxmlformats.org/officeDocument/2006/relationships/hyperlink" Target="https://www.coe.int/en/web/higher-education-and-research/lisbon-recognition-convention" TargetMode="External"/><Relationship Id="rId4" Type="http://schemas.openxmlformats.org/officeDocument/2006/relationships/hyperlink" Target="https://eur-lex.europa.eu/legal-content/EN/TXT/?uri=CELEX:32018H1210(01)"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www.unesco.org/en/legal-affairs/revised-convention-recognition-studies-certificates-diplomas-degrees-and-other-academic?hub=66535" TargetMode="External"/><Relationship Id="rId2" Type="http://schemas.openxmlformats.org/officeDocument/2006/relationships/hyperlink" Target="https://www.unesco.org/en/legal-affairs/global-convention-recognition-qualifications-concerning-higher-education#item-1" TargetMode="External"/><Relationship Id="rId1" Type="http://schemas.openxmlformats.org/officeDocument/2006/relationships/slideLayout" Target="../slideLayouts/slideLayout2.xml"/><Relationship Id="rId5" Type="http://schemas.openxmlformats.org/officeDocument/2006/relationships/hyperlink" Target="https://www.unesco.org/en/legal-affairs/revised-convention-recognition-studies-certificates-diplomas-degrees-and-other-academic?hub=66535#item-3" TargetMode="External"/><Relationship Id="rId4" Type="http://schemas.openxmlformats.org/officeDocument/2006/relationships/hyperlink" Target="https://www.unesco.org/en/legal-affairs/region-definition"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hyperlink" Target="https://acqf.africa/capacity-development-programme/support-to-countries/southern-african-development-community-sadc" TargetMode="External"/><Relationship Id="rId2" Type="http://schemas.openxmlformats.org/officeDocument/2006/relationships/hyperlink" Target="https://acqf.africa/capacity-development-programme/support-to-countries/southern-african-development-community-sadc/sadcqf-review-and-way-forward-updated-2023"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hyperlink" Target="http://www.anep.gov.mz/QUALIFICA%C3%87%C3%95ES/Qualifica%C3%A7%C3%B5es"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mqa.govmu.org/mqa/?page_id=3296" TargetMode="External"/><Relationship Id="rId5" Type="http://schemas.openxmlformats.org/officeDocument/2006/relationships/hyperlink" Target="https://www.bqa.org.bw/qualifications/" TargetMode="External"/><Relationship Id="rId4" Type="http://schemas.openxmlformats.org/officeDocument/2006/relationships/hyperlink" Target="https://www.saqa.org.za/services/registration-of-qualification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2" Type="http://schemas.openxmlformats.org/officeDocument/2006/relationships/hyperlink" Target="https://eur-lex.europa.eu/legal-content/EN/TXT/HTML/?uri=CELEX:32017H0615(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eur-lex.europa.eu/legal-content/EN/TXT/HTML/?uri=CELEX:32017H0615(0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acqf.africa/resources/library/publications-from-international-sources/sadcqf-booklet-2017"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acqf.africa/capacity-development-programme/technical-notes/technical-note-2-registration-of-qualifications-comparison" TargetMode="External"/><Relationship Id="rId2" Type="http://schemas.openxmlformats.org/officeDocument/2006/relationships/hyperlink" Target="https://www.che.ac.ls/wp-content/uploads/2020/02/Procedures-Manual_LQF-Approved-1.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eur-lex.europa.eu/legal-content/EN/TXT/HTML/?uri=CELEX:32017H0615(01)"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eur-lex.europa.eu/legal-content/EN/TXT/HTML/?uri=CELEX:32017H0615(0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sqa.sc/Resources/RPL/NationalGuidelinesRPL.pdf" TargetMode="External"/><Relationship Id="rId2" Type="http://schemas.openxmlformats.org/officeDocument/2006/relationships/hyperlink" Target="http://www.sqa.sc/Resources/RPL/NationalPolicyRPL.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eur-lex.europa.eu/legal-content/EN/TXT/?uri=celex%3A32012H1222%2801%29"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cedefop.europa.eu/en/publications/309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eur-lex.europa.eu/legal-content/EN/TXT/HTML/?uri=CELEX:32017H0615(01)&amp;from=EN#ntr2-C_2017189EN.01002501-E0002" TargetMode="External"/><Relationship Id="rId2" Type="http://schemas.openxmlformats.org/officeDocument/2006/relationships/hyperlink" Target="https://eur-lex.europa.eu/legal-content/EN/TXT/HTML/?uri=CELEX:32017H0615(01)&amp;from=EN#ntr1-C_2017189EN.01002501-E0001" TargetMode="External"/><Relationship Id="rId1" Type="http://schemas.openxmlformats.org/officeDocument/2006/relationships/slideLayout" Target="../slideLayouts/slideLayout2.xml"/><Relationship Id="rId5" Type="http://schemas.openxmlformats.org/officeDocument/2006/relationships/hyperlink" Target="https://eur-lex.europa.eu/legal-content/EN/TXT/HTML/?uri=CELEX:32017H0615(01)&amp;from=EN#ntc2-C_2017189EN.01002501-E0002" TargetMode="External"/><Relationship Id="rId4" Type="http://schemas.openxmlformats.org/officeDocument/2006/relationships/hyperlink" Target="https://eur-lex.europa.eu/legal-content/EN/TXT/HTML/?uri=CELEX:32017H0615(01)&amp;from=EN#ntc1-C_2017189EN.01002501-E000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sarua.africa/" TargetMode="External"/><Relationship Id="rId2" Type="http://schemas.openxmlformats.org/officeDocument/2006/relationships/hyperlink" Target="https://saqan.or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europa.eu/europass/en/europass-tools/european-qualifications-framework" TargetMode="External"/><Relationship Id="rId2" Type="http://schemas.openxmlformats.org/officeDocument/2006/relationships/hyperlink" Target="https://europa.eu/europass/en" TargetMode="External"/><Relationship Id="rId1" Type="http://schemas.openxmlformats.org/officeDocument/2006/relationships/slideLayout" Target="../slideLayouts/slideLayout2.xml"/><Relationship Id="rId6" Type="http://schemas.openxmlformats.org/officeDocument/2006/relationships/hyperlink" Target="https://www.cedefop.europa.eu/en/tools/nqfs-online-tool" TargetMode="External"/><Relationship Id="rId5" Type="http://schemas.openxmlformats.org/officeDocument/2006/relationships/hyperlink" Target="https://www.cedefop.europa.eu/en/tools/nqfs-online-tool/qualifications-comparison" TargetMode="External"/><Relationship Id="rId4" Type="http://schemas.openxmlformats.org/officeDocument/2006/relationships/hyperlink" Target="https://europa.eu/europass/en/eqf-referencing-reports"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ec.europa.eu/education/policies/higher-education/bologna-process-and-european-higher-education-area_en" TargetMode="External"/><Relationship Id="rId2" Type="http://schemas.openxmlformats.org/officeDocument/2006/relationships/hyperlink" Target="http://www.ehea.info/page-qualification-frameworks" TargetMode="External"/><Relationship Id="rId1" Type="http://schemas.openxmlformats.org/officeDocument/2006/relationships/slideLayout" Target="../slideLayouts/slideLayout2.xml"/><Relationship Id="rId5" Type="http://schemas.openxmlformats.org/officeDocument/2006/relationships/hyperlink" Target="https://eur-lex.europa.eu/legal-content/EN/TXT/?uri=OJ:L_202302611" TargetMode="External"/><Relationship Id="rId4" Type="http://schemas.openxmlformats.org/officeDocument/2006/relationships/hyperlink" Target="https://eur-lex.europa.eu/legal-content/EN/TXT/?uri=CELEX:32018H1210(01)" TargetMode="External"/></Relationships>
</file>

<file path=ppt/slides/_rels/slide87.xml.rels><?xml version="1.0" encoding="UTF-8" standalone="yes"?>
<Relationships xmlns="http://schemas.openxmlformats.org/package/2006/relationships"><Relationship Id="rId2" Type="http://schemas.openxmlformats.org/officeDocument/2006/relationships/hyperlink" Target="https://www.coe.int/en/web/higher-education-and-research/lisbon-recognition-convention"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unesco.org/en/legal-affairs/revised-convention-recognition-studies-certificates-diplomas-degrees-and-other-academic?hub=66535" TargetMode="External"/><Relationship Id="rId2" Type="http://schemas.openxmlformats.org/officeDocument/2006/relationships/hyperlink" Target="https://www.unesco.org/en/legal-affairs/global-convention-recognition-qualifications-concerning-higher-education#item-1" TargetMode="External"/><Relationship Id="rId1" Type="http://schemas.openxmlformats.org/officeDocument/2006/relationships/slideLayout" Target="../slideLayouts/slideLayout2.xml"/><Relationship Id="rId5" Type="http://schemas.openxmlformats.org/officeDocument/2006/relationships/hyperlink" Target="https://www.unesco.org/en/legal-affairs/revised-convention-recognition-studies-certificates-diplomas-degrees-and-other-academic?hub=66535#item-3" TargetMode="External"/><Relationship Id="rId4" Type="http://schemas.openxmlformats.org/officeDocument/2006/relationships/hyperlink" Target="https://www.unesco.org/en/legal-affairs/region-definition"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B860C-9221-7F4C-D345-422D96EA650C}"/>
              </a:ext>
            </a:extLst>
          </p:cNvPr>
          <p:cNvSpPr>
            <a:spLocks noGrp="1"/>
          </p:cNvSpPr>
          <p:nvPr>
            <p:ph type="ctrTitle"/>
          </p:nvPr>
        </p:nvSpPr>
        <p:spPr>
          <a:xfrm>
            <a:off x="775468" y="2914428"/>
            <a:ext cx="10640754" cy="2236867"/>
          </a:xfrm>
        </p:spPr>
        <p:txBody>
          <a:bodyPr vert="horz" lIns="91440" tIns="45720" rIns="91440" bIns="45720" rtlCol="0" anchor="b">
            <a:noAutofit/>
          </a:bodyPr>
          <a:lstStyle/>
          <a:p>
            <a:br>
              <a:rPr lang="en-BE" sz="4000" b="1" dirty="0">
                <a:solidFill>
                  <a:srgbClr val="0070C0"/>
                </a:solidFill>
                <a:latin typeface="+mn-lt"/>
              </a:rPr>
            </a:br>
            <a:r>
              <a:rPr lang="en-BE" sz="4000" b="1" dirty="0">
                <a:solidFill>
                  <a:srgbClr val="0070C0"/>
                </a:solidFill>
                <a:latin typeface="+mn-lt"/>
              </a:rPr>
              <a:t>Comparison of the European Qualifications Framework (EQF) and SADCQF</a:t>
            </a:r>
            <a:br>
              <a:rPr lang="en-BE" sz="4000" b="1" dirty="0">
                <a:solidFill>
                  <a:srgbClr val="0070C0"/>
                </a:solidFill>
                <a:latin typeface="+mn-lt"/>
              </a:rPr>
            </a:br>
            <a:endParaRPr lang="en-BE" sz="4000" b="1" dirty="0">
              <a:solidFill>
                <a:srgbClr val="0070C0"/>
              </a:solidFill>
              <a:latin typeface="+mn-lt"/>
            </a:endParaRPr>
          </a:p>
        </p:txBody>
      </p:sp>
      <p:sp>
        <p:nvSpPr>
          <p:cNvPr id="3" name="Subtitle 2">
            <a:extLst>
              <a:ext uri="{FF2B5EF4-FFF2-40B4-BE49-F238E27FC236}">
                <a16:creationId xmlns:a16="http://schemas.microsoft.com/office/drawing/2014/main" id="{5A12C8AB-76C3-53AD-3AD4-1A5B593D6D00}"/>
              </a:ext>
            </a:extLst>
          </p:cNvPr>
          <p:cNvSpPr>
            <a:spLocks noGrp="1"/>
          </p:cNvSpPr>
          <p:nvPr>
            <p:ph type="subTitle" idx="1"/>
          </p:nvPr>
        </p:nvSpPr>
        <p:spPr>
          <a:xfrm>
            <a:off x="1513967" y="4785879"/>
            <a:ext cx="9163757" cy="1967098"/>
          </a:xfrm>
        </p:spPr>
        <p:txBody>
          <a:bodyPr anchor="ctr">
            <a:noAutofit/>
          </a:bodyPr>
          <a:lstStyle/>
          <a:p>
            <a:r>
              <a:rPr lang="en-GB" sz="4000" b="1" dirty="0">
                <a:solidFill>
                  <a:srgbClr val="C00000"/>
                </a:solidFill>
              </a:rPr>
              <a:t>TCCA SADC meeting 09-10 May 2024 </a:t>
            </a:r>
          </a:p>
          <a:p>
            <a:r>
              <a:rPr lang="en-GB" sz="4000" b="1" dirty="0">
                <a:solidFill>
                  <a:srgbClr val="C00000"/>
                </a:solidFill>
              </a:rPr>
              <a:t>Session 5 </a:t>
            </a:r>
          </a:p>
          <a:p>
            <a:r>
              <a:rPr lang="en-BE" sz="2200" b="1" dirty="0">
                <a:solidFill>
                  <a:schemeClr val="tx2"/>
                </a:solidFill>
              </a:rPr>
              <a:t>Speakers: Fiona Ernesta and Eduarda Castel-Branco</a:t>
            </a:r>
          </a:p>
        </p:txBody>
      </p:sp>
      <p:grpSp>
        <p:nvGrpSpPr>
          <p:cNvPr id="22" name="Group 21">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3" name="Freeform: Shape 22">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9" name="Freeform: Shape 28">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blue flag with yellow stars and a yellow star&#10;&#10;Description automatically generated">
            <a:extLst>
              <a:ext uri="{FF2B5EF4-FFF2-40B4-BE49-F238E27FC236}">
                <a16:creationId xmlns:a16="http://schemas.microsoft.com/office/drawing/2014/main" id="{9A1B11AC-2AE8-D1D8-560A-77456D7FF562}"/>
              </a:ext>
            </a:extLst>
          </p:cNvPr>
          <p:cNvPicPr>
            <a:picLocks noChangeAspect="1"/>
          </p:cNvPicPr>
          <p:nvPr/>
        </p:nvPicPr>
        <p:blipFill>
          <a:blip r:embed="rId2"/>
          <a:stretch>
            <a:fillRect/>
          </a:stretch>
        </p:blipFill>
        <p:spPr>
          <a:xfrm>
            <a:off x="2617489" y="209988"/>
            <a:ext cx="7759700" cy="1968500"/>
          </a:xfrm>
          <a:prstGeom prst="rect">
            <a:avLst/>
          </a:prstGeom>
        </p:spPr>
      </p:pic>
      <p:pic>
        <p:nvPicPr>
          <p:cNvPr id="7" name="Picture 6">
            <a:extLst>
              <a:ext uri="{FF2B5EF4-FFF2-40B4-BE49-F238E27FC236}">
                <a16:creationId xmlns:a16="http://schemas.microsoft.com/office/drawing/2014/main" id="{FF47411F-35D0-A934-1F8E-F6F1C5648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15" y="2186338"/>
            <a:ext cx="10680948" cy="462999"/>
          </a:xfrm>
          <a:prstGeom prst="rect">
            <a:avLst/>
          </a:prstGeom>
        </p:spPr>
      </p:pic>
    </p:spTree>
    <p:extLst>
      <p:ext uri="{BB962C8B-B14F-4D97-AF65-F5344CB8AC3E}">
        <p14:creationId xmlns:p14="http://schemas.microsoft.com/office/powerpoint/2010/main" val="331180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C862-92AA-BDD9-ED82-D4CA7CFD492E}"/>
              </a:ext>
            </a:extLst>
          </p:cNvPr>
          <p:cNvSpPr>
            <a:spLocks noGrp="1"/>
          </p:cNvSpPr>
          <p:nvPr>
            <p:ph type="title"/>
          </p:nvPr>
        </p:nvSpPr>
        <p:spPr/>
        <p:txBody>
          <a:bodyPr/>
          <a:lstStyle/>
          <a:p>
            <a:r>
              <a:rPr lang="en-BE" b="1" dirty="0">
                <a:latin typeface="+mn-lt"/>
              </a:rPr>
              <a:t>Section 1. EQF-SADCQF comparison: objectives, value-added</a:t>
            </a:r>
          </a:p>
        </p:txBody>
      </p:sp>
      <p:sp>
        <p:nvSpPr>
          <p:cNvPr id="3" name="Content Placeholder 2">
            <a:extLst>
              <a:ext uri="{FF2B5EF4-FFF2-40B4-BE49-F238E27FC236}">
                <a16:creationId xmlns:a16="http://schemas.microsoft.com/office/drawing/2014/main" id="{D2D6DD5C-A7C0-5A52-1765-631CF9C1DA01}"/>
              </a:ext>
            </a:extLst>
          </p:cNvPr>
          <p:cNvSpPr>
            <a:spLocks noGrp="1"/>
          </p:cNvSpPr>
          <p:nvPr>
            <p:ph idx="1"/>
          </p:nvPr>
        </p:nvSpPr>
        <p:spPr>
          <a:xfrm>
            <a:off x="3477883" y="2639681"/>
            <a:ext cx="4354902" cy="2184109"/>
          </a:xfrm>
          <a:solidFill>
            <a:schemeClr val="bg1"/>
          </a:solidFill>
          <a:ln>
            <a:solidFill>
              <a:schemeClr val="tx1"/>
            </a:solidFill>
          </a:ln>
        </p:spPr>
        <p:txBody>
          <a:bodyPr>
            <a:normAutofit fontScale="92500"/>
          </a:bodyPr>
          <a:lstStyle/>
          <a:p>
            <a:r>
              <a:rPr lang="en-BE" dirty="0"/>
              <a:t>Transparency</a:t>
            </a:r>
          </a:p>
          <a:p>
            <a:r>
              <a:rPr lang="en-BE" dirty="0"/>
              <a:t>Mutual trust</a:t>
            </a:r>
          </a:p>
          <a:p>
            <a:r>
              <a:rPr lang="en-BE" dirty="0"/>
              <a:t>Learning and understanding the “other’s” NQFs and systems</a:t>
            </a:r>
          </a:p>
        </p:txBody>
      </p:sp>
    </p:spTree>
    <p:extLst>
      <p:ext uri="{BB962C8B-B14F-4D97-AF65-F5344CB8AC3E}">
        <p14:creationId xmlns:p14="http://schemas.microsoft.com/office/powerpoint/2010/main" val="32331025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FEA76-4ACD-4B56-1F83-CE49D9B9269A}"/>
              </a:ext>
            </a:extLst>
          </p:cNvPr>
          <p:cNvSpPr>
            <a:spLocks noGrp="1"/>
          </p:cNvSpPr>
          <p:nvPr>
            <p:ph type="title"/>
          </p:nvPr>
        </p:nvSpPr>
        <p:spPr>
          <a:xfrm>
            <a:off x="838200" y="365126"/>
            <a:ext cx="10515600" cy="967286"/>
          </a:xfrm>
        </p:spPr>
        <p:txBody>
          <a:bodyPr/>
          <a:lstStyle/>
          <a:p>
            <a:r>
              <a:rPr lang="en-BE" b="1" dirty="0">
                <a:solidFill>
                  <a:srgbClr val="C00000"/>
                </a:solidFill>
                <a:latin typeface="Calibri" panose="020F0502020204030204" pitchFamily="34" charset="0"/>
                <a:cs typeface="Calibri" panose="020F0502020204030204" pitchFamily="34" charset="0"/>
              </a:rPr>
              <a:t>Niveau national – modèles de gouvernance</a:t>
            </a:r>
          </a:p>
        </p:txBody>
      </p:sp>
      <p:sp>
        <p:nvSpPr>
          <p:cNvPr id="3" name="Content Placeholder 2">
            <a:extLst>
              <a:ext uri="{FF2B5EF4-FFF2-40B4-BE49-F238E27FC236}">
                <a16:creationId xmlns:a16="http://schemas.microsoft.com/office/drawing/2014/main" id="{FD2F58F5-4468-B9EE-23CD-139CFCA27A72}"/>
              </a:ext>
            </a:extLst>
          </p:cNvPr>
          <p:cNvSpPr>
            <a:spLocks noGrp="1"/>
          </p:cNvSpPr>
          <p:nvPr>
            <p:ph idx="1"/>
          </p:nvPr>
        </p:nvSpPr>
        <p:spPr>
          <a:xfrm>
            <a:off x="287383" y="1332412"/>
            <a:ext cx="11286307" cy="5160463"/>
          </a:xfrm>
        </p:spPr>
        <p:txBody>
          <a:bodyPr>
            <a:noAutofit/>
          </a:bodyPr>
          <a:lstStyle/>
          <a:p>
            <a:pPr marL="342900" lvl="0" indent="-342900" algn="just">
              <a:lnSpc>
                <a:spcPct val="110000"/>
              </a:lnSpc>
              <a:spcBef>
                <a:spcPts val="600"/>
              </a:spcBef>
              <a:buFont typeface="+mj-lt"/>
              <a:buAutoNum type="arabicPeriod"/>
            </a:pPr>
            <a:r>
              <a:rPr lang="en-GB" sz="2000" b="1" dirty="0" err="1">
                <a:solidFill>
                  <a:srgbClr val="000000"/>
                </a:solidFill>
                <a:effectLst/>
                <a:latin typeface="Calibri" panose="020F0502020204030204" pitchFamily="34" charset="0"/>
                <a:ea typeface="Calibri" panose="020F0502020204030204" pitchFamily="34" charset="0"/>
              </a:rPr>
              <a:t>Modèle</a:t>
            </a:r>
            <a:r>
              <a:rPr lang="en-GB" sz="2000" b="1" dirty="0">
                <a:solidFill>
                  <a:srgbClr val="000000"/>
                </a:solidFill>
                <a:effectLst/>
                <a:latin typeface="Calibri" panose="020F0502020204030204" pitchFamily="34" charset="0"/>
                <a:ea typeface="Calibri" panose="020F0502020204030204" pitchFamily="34" charset="0"/>
              </a:rPr>
              <a:t> 1: </a:t>
            </a:r>
            <a:r>
              <a:rPr lang="en-GB" sz="2000" dirty="0" err="1">
                <a:solidFill>
                  <a:srgbClr val="000000"/>
                </a:solidFill>
                <a:latin typeface="Calibri" panose="020F0502020204030204" pitchFamily="34" charset="0"/>
                <a:ea typeface="Calibri" panose="020F0502020204030204" pitchFamily="34" charset="0"/>
              </a:rPr>
              <a:t>Autorités</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nationales</a:t>
            </a:r>
            <a:r>
              <a:rPr lang="en-GB" sz="2000" dirty="0">
                <a:solidFill>
                  <a:srgbClr val="000000"/>
                </a:solidFill>
                <a:latin typeface="Calibri" panose="020F0502020204030204" pitchFamily="34" charset="0"/>
                <a:ea typeface="Calibri" panose="020F0502020204030204" pitchFamily="34" charset="0"/>
              </a:rPr>
              <a:t> de certification. </a:t>
            </a:r>
            <a:r>
              <a:rPr lang="en-GB" sz="2000" dirty="0" err="1">
                <a:solidFill>
                  <a:srgbClr val="000000"/>
                </a:solidFill>
                <a:latin typeface="Calibri" panose="020F0502020204030204" pitchFamily="34" charset="0"/>
                <a:ea typeface="Calibri" panose="020F0502020204030204" pitchFamily="34" charset="0"/>
              </a:rPr>
              <a:t>Personnes</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morales</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dotées</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d’une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autonomie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managériale</a:t>
            </a:r>
            <a:r>
              <a:rPr lang="en-GB" sz="2000" dirty="0">
                <a:solidFill>
                  <a:srgbClr val="000000"/>
                </a:solidFill>
                <a:latin typeface="Calibri" panose="020F0502020204030204" pitchFamily="34" charset="0"/>
                <a:ea typeface="Calibri" panose="020F0502020204030204" pitchFamily="34" charset="0"/>
              </a:rPr>
              <a:t> et </a:t>
            </a:r>
            <a:r>
              <a:rPr lang="en-GB" sz="2000" dirty="0" err="1">
                <a:solidFill>
                  <a:srgbClr val="000000"/>
                </a:solidFill>
                <a:latin typeface="Calibri" panose="020F0502020204030204" pitchFamily="34" charset="0"/>
                <a:ea typeface="Calibri" panose="020F0502020204030204" pitchFamily="34" charset="0"/>
              </a:rPr>
              <a:t>budgétaire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chargées</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d’assurer</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l’intégrité</a:t>
            </a:r>
            <a:r>
              <a:rPr lang="en-GB" sz="2000" dirty="0">
                <a:solidFill>
                  <a:srgbClr val="000000"/>
                </a:solidFill>
                <a:latin typeface="Calibri" panose="020F0502020204030204" pitchFamily="34" charset="0"/>
                <a:ea typeface="Calibri" panose="020F0502020204030204" pitchFamily="34" charset="0"/>
              </a:rPr>
              <a:t> du CNC et </a:t>
            </a:r>
            <a:r>
              <a:rPr lang="en-GB" sz="2000" dirty="0" err="1">
                <a:solidFill>
                  <a:srgbClr val="000000"/>
                </a:solidFill>
                <a:latin typeface="Calibri" panose="020F0502020204030204" pitchFamily="34" charset="0"/>
                <a:ea typeface="Calibri" panose="020F0502020204030204" pitchFamily="34" charset="0"/>
              </a:rPr>
              <a:t>exerçant</a:t>
            </a:r>
            <a:r>
              <a:rPr lang="en-GB" sz="2000" dirty="0">
                <a:solidFill>
                  <a:srgbClr val="000000"/>
                </a:solidFill>
                <a:latin typeface="Calibri" panose="020F0502020204030204" pitchFamily="34" charset="0"/>
                <a:ea typeface="Calibri" panose="020F0502020204030204" pitchFamily="34" charset="0"/>
              </a:rPr>
              <a:t> un large </a:t>
            </a:r>
            <a:r>
              <a:rPr lang="en-GB" sz="2000" dirty="0" err="1">
                <a:solidFill>
                  <a:srgbClr val="000000"/>
                </a:solidFill>
                <a:latin typeface="Calibri" panose="020F0502020204030204" pitchFamily="34" charset="0"/>
                <a:ea typeface="Calibri" panose="020F0502020204030204" pitchFamily="34" charset="0"/>
              </a:rPr>
              <a:t>éventail</a:t>
            </a:r>
            <a:r>
              <a:rPr lang="en-GB" sz="2000" dirty="0">
                <a:solidFill>
                  <a:srgbClr val="000000"/>
                </a:solidFill>
                <a:latin typeface="Calibri" panose="020F0502020204030204" pitchFamily="34" charset="0"/>
                <a:ea typeface="Calibri" panose="020F0502020204030204" pitchFamily="34" charset="0"/>
              </a:rPr>
              <a:t> de </a:t>
            </a:r>
            <a:r>
              <a:rPr lang="en-GB" sz="2000" dirty="0" err="1">
                <a:solidFill>
                  <a:srgbClr val="000000"/>
                </a:solidFill>
                <a:latin typeface="Calibri" panose="020F0502020204030204" pitchFamily="34" charset="0"/>
                <a:ea typeface="Calibri" panose="020F0502020204030204" pitchFamily="34" charset="0"/>
              </a:rPr>
              <a:t>fonctions</a:t>
            </a:r>
            <a:r>
              <a:rPr lang="en-GB" sz="2000" dirty="0">
                <a:solidFill>
                  <a:srgbClr val="000000"/>
                </a:solidFill>
                <a:latin typeface="Calibri" panose="020F0502020204030204" pitchFamily="34" charset="0"/>
                <a:ea typeface="Calibri" panose="020F0502020204030204" pitchFamily="34" charset="0"/>
              </a:rPr>
              <a:t>. Pays </a:t>
            </a:r>
            <a:r>
              <a:rPr lang="en-GB" sz="2000" dirty="0" err="1">
                <a:solidFill>
                  <a:srgbClr val="000000"/>
                </a:solidFill>
                <a:latin typeface="Calibri" panose="020F0502020204030204" pitchFamily="34" charset="0"/>
                <a:ea typeface="Calibri" panose="020F0502020204030204" pitchFamily="34" charset="0"/>
              </a:rPr>
              <a:t>utilisant</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ce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modèle</a:t>
            </a:r>
            <a:r>
              <a:rPr lang="en-GB" sz="2000" dirty="0">
                <a:solidFill>
                  <a:srgbClr val="000000"/>
                </a:solidFill>
                <a:latin typeface="Calibri" panose="020F0502020204030204" pitchFamily="34" charset="0"/>
                <a:ea typeface="Calibri" panose="020F0502020204030204" pitchFamily="34" charset="0"/>
              </a:rPr>
              <a:t> : Angola, Botswana, </a:t>
            </a:r>
            <a:r>
              <a:rPr lang="en-GB" sz="2000" dirty="0" err="1">
                <a:solidFill>
                  <a:srgbClr val="000000"/>
                </a:solidFill>
                <a:latin typeface="Calibri" panose="020F0502020204030204" pitchFamily="34" charset="0"/>
                <a:ea typeface="Calibri" panose="020F0502020204030204" pitchFamily="34" charset="0"/>
              </a:rPr>
              <a:t>République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démocratique</a:t>
            </a:r>
            <a:r>
              <a:rPr lang="en-GB" sz="2000" dirty="0">
                <a:solidFill>
                  <a:srgbClr val="000000"/>
                </a:solidFill>
                <a:latin typeface="Calibri" panose="020F0502020204030204" pitchFamily="34" charset="0"/>
                <a:ea typeface="Calibri" panose="020F0502020204030204" pitchFamily="34" charset="0"/>
              </a:rPr>
              <a:t> du Congo, Eswatini, Maurice, Seychelles, Afrique du Sud, </a:t>
            </a:r>
            <a:r>
              <a:rPr lang="en-GB" sz="2000" dirty="0" err="1">
                <a:solidFill>
                  <a:srgbClr val="000000"/>
                </a:solidFill>
                <a:latin typeface="Calibri" panose="020F0502020204030204" pitchFamily="34" charset="0"/>
                <a:ea typeface="Calibri" panose="020F0502020204030204" pitchFamily="34" charset="0"/>
              </a:rPr>
              <a:t>Zambie</a:t>
            </a:r>
            <a:r>
              <a:rPr lang="en-GB" sz="2000" dirty="0">
                <a:solidFill>
                  <a:srgbClr val="000000"/>
                </a:solidFill>
                <a:latin typeface="Calibri" panose="020F0502020204030204" pitchFamily="34" charset="0"/>
                <a:ea typeface="Calibri" panose="020F0502020204030204" pitchFamily="34" charset="0"/>
              </a:rPr>
              <a:t>.</a:t>
            </a:r>
          </a:p>
          <a:p>
            <a:pPr marL="571500" indent="-342900">
              <a:spcBef>
                <a:spcPts val="600"/>
              </a:spcBef>
            </a:pPr>
            <a:r>
              <a:rPr lang="en-US" sz="2000" b="1" u="sng" dirty="0">
                <a:solidFill>
                  <a:srgbClr val="0563C1"/>
                </a:solidFill>
                <a:effectLst/>
                <a:latin typeface="Calibri" panose="020F0502020204030204" pitchFamily="34" charset="0"/>
                <a:ea typeface="Times New Roman" panose="02020603050405020304" pitchFamily="18" charset="0"/>
                <a:hlinkClick r:id="rId2"/>
              </a:rPr>
              <a:t>Eswatini Qualifications Authority</a:t>
            </a:r>
            <a:r>
              <a:rPr lang="en-US" sz="2000" b="1" u="sng" dirty="0">
                <a:solidFill>
                  <a:srgbClr val="0563C1"/>
                </a:solidFill>
                <a:effectLst/>
                <a:latin typeface="Calibri" panose="020F0502020204030204" pitchFamily="34" charset="0"/>
                <a:ea typeface="Times New Roman" panose="02020603050405020304" pitchFamily="18" charset="0"/>
              </a:rPr>
              <a:t> (EQA)</a:t>
            </a:r>
            <a:endParaRPr lang="en-BE" sz="2000" dirty="0">
              <a:effectLst/>
              <a:latin typeface="Times New Roman" panose="02020603050405020304" pitchFamily="18" charset="0"/>
              <a:ea typeface="Times New Roman" panose="02020603050405020304" pitchFamily="18" charset="0"/>
            </a:endParaRPr>
          </a:p>
          <a:p>
            <a:pPr marL="571500" indent="-342900">
              <a:spcBef>
                <a:spcPts val="600"/>
              </a:spcBef>
            </a:pPr>
            <a:r>
              <a:rPr lang="en-US" sz="2000" b="1" u="sng" dirty="0">
                <a:solidFill>
                  <a:srgbClr val="0563C1"/>
                </a:solidFill>
                <a:effectLst/>
                <a:latin typeface="Calibri" panose="020F0502020204030204" pitchFamily="34" charset="0"/>
                <a:ea typeface="Times New Roman" panose="02020603050405020304" pitchFamily="18" charset="0"/>
                <a:hlinkClick r:id="rId3"/>
              </a:rPr>
              <a:t>Mauritius Qualifications Authority (MQA)</a:t>
            </a:r>
            <a:r>
              <a:rPr lang="en-US" sz="2000" u="sng" dirty="0">
                <a:solidFill>
                  <a:srgbClr val="0563C1"/>
                </a:solidFill>
                <a:effectLst/>
                <a:latin typeface="Calibri" panose="020F0502020204030204" pitchFamily="34" charset="0"/>
                <a:ea typeface="Times New Roman" panose="02020603050405020304" pitchFamily="18" charset="0"/>
              </a:rPr>
              <a:t> </a:t>
            </a:r>
            <a:endParaRPr lang="en-BE" sz="2000" dirty="0">
              <a:effectLst/>
              <a:latin typeface="Times New Roman" panose="02020603050405020304" pitchFamily="18" charset="0"/>
              <a:ea typeface="Times New Roman" panose="02020603050405020304" pitchFamily="18" charset="0"/>
            </a:endParaRPr>
          </a:p>
          <a:p>
            <a:pPr marL="571500" indent="-342900">
              <a:spcBef>
                <a:spcPts val="600"/>
              </a:spcBef>
            </a:pPr>
            <a:r>
              <a:rPr lang="en-US" sz="2000" b="1" u="sng" dirty="0">
                <a:solidFill>
                  <a:srgbClr val="0563C1"/>
                </a:solidFill>
                <a:effectLst/>
                <a:latin typeface="Calibri" panose="020F0502020204030204" pitchFamily="34" charset="0"/>
                <a:ea typeface="Times New Roman" panose="02020603050405020304" pitchFamily="18" charset="0"/>
                <a:hlinkClick r:id="rId4"/>
              </a:rPr>
              <a:t>Namibia Qualifications Authority</a:t>
            </a:r>
            <a:r>
              <a:rPr lang="en-US" sz="2000" b="1" u="sng" dirty="0">
                <a:solidFill>
                  <a:srgbClr val="0563C1"/>
                </a:solidFill>
                <a:effectLst/>
                <a:latin typeface="Calibri" panose="020F0502020204030204" pitchFamily="34" charset="0"/>
                <a:ea typeface="Times New Roman" panose="02020603050405020304" pitchFamily="18" charset="0"/>
              </a:rPr>
              <a:t> (NQA)</a:t>
            </a:r>
            <a:endParaRPr lang="en-BE" sz="2000" dirty="0">
              <a:effectLst/>
              <a:latin typeface="Times New Roman" panose="02020603050405020304" pitchFamily="18" charset="0"/>
              <a:ea typeface="Times New Roman" panose="02020603050405020304" pitchFamily="18" charset="0"/>
            </a:endParaRPr>
          </a:p>
          <a:p>
            <a:pPr marL="571500" indent="-342900">
              <a:spcBef>
                <a:spcPts val="600"/>
              </a:spcBef>
            </a:pPr>
            <a:r>
              <a:rPr lang="en-US" sz="2000" b="1" u="sng" dirty="0">
                <a:solidFill>
                  <a:srgbClr val="0563C1"/>
                </a:solidFill>
                <a:effectLst/>
                <a:latin typeface="Calibri" panose="020F0502020204030204" pitchFamily="34" charset="0"/>
                <a:ea typeface="Times New Roman" panose="02020603050405020304" pitchFamily="18" charset="0"/>
                <a:hlinkClick r:id="rId5"/>
              </a:rPr>
              <a:t>Seychelles Qualifications Authority</a:t>
            </a:r>
            <a:r>
              <a:rPr lang="en-US" sz="2000" b="1" u="sng" dirty="0">
                <a:solidFill>
                  <a:srgbClr val="0563C1"/>
                </a:solidFill>
                <a:effectLst/>
                <a:latin typeface="Calibri" panose="020F0502020204030204" pitchFamily="34" charset="0"/>
                <a:ea typeface="Times New Roman" panose="02020603050405020304" pitchFamily="18" charset="0"/>
              </a:rPr>
              <a:t> (SQA)</a:t>
            </a:r>
            <a:endParaRPr lang="en-BE" sz="2000" dirty="0">
              <a:effectLst/>
              <a:latin typeface="Times New Roman" panose="02020603050405020304" pitchFamily="18" charset="0"/>
              <a:ea typeface="Times New Roman" panose="02020603050405020304" pitchFamily="18" charset="0"/>
            </a:endParaRPr>
          </a:p>
          <a:p>
            <a:pPr marL="571500" indent="-342900">
              <a:spcBef>
                <a:spcPts val="600"/>
              </a:spcBef>
            </a:pPr>
            <a:r>
              <a:rPr lang="en-US" sz="2000" b="1" u="sng" dirty="0">
                <a:solidFill>
                  <a:srgbClr val="0563C1"/>
                </a:solidFill>
                <a:effectLst/>
                <a:latin typeface="Calibri" panose="020F0502020204030204" pitchFamily="34" charset="0"/>
                <a:ea typeface="Times New Roman" panose="02020603050405020304" pitchFamily="18" charset="0"/>
                <a:hlinkClick r:id="rId6"/>
              </a:rPr>
              <a:t>South Africa Qualifications Authority</a:t>
            </a:r>
            <a:r>
              <a:rPr lang="en-US" sz="2000" b="1" u="sng" dirty="0">
                <a:solidFill>
                  <a:srgbClr val="0563C1"/>
                </a:solidFill>
                <a:effectLst/>
                <a:latin typeface="Calibri" panose="020F0502020204030204" pitchFamily="34" charset="0"/>
                <a:ea typeface="Times New Roman" panose="02020603050405020304" pitchFamily="18" charset="0"/>
              </a:rPr>
              <a:t> (SAQA)</a:t>
            </a:r>
            <a:endParaRPr lang="en-BE" sz="2000" dirty="0">
              <a:effectLst/>
              <a:latin typeface="Times New Roman" panose="02020603050405020304" pitchFamily="18" charset="0"/>
              <a:ea typeface="Times New Roman" panose="02020603050405020304" pitchFamily="18" charset="0"/>
            </a:endParaRPr>
          </a:p>
          <a:p>
            <a:pPr marL="571500" indent="-342900">
              <a:spcBef>
                <a:spcPts val="600"/>
              </a:spcBef>
            </a:pPr>
            <a:r>
              <a:rPr lang="en-US" sz="2000" b="1" u="sng" dirty="0">
                <a:solidFill>
                  <a:srgbClr val="0563C1"/>
                </a:solidFill>
                <a:effectLst/>
                <a:latin typeface="Calibri" panose="020F0502020204030204" pitchFamily="34" charset="0"/>
                <a:ea typeface="Times New Roman" panose="02020603050405020304" pitchFamily="18" charset="0"/>
                <a:hlinkClick r:id="rId7"/>
              </a:rPr>
              <a:t>Zambia Qualifications Authority (ZAQA)</a:t>
            </a:r>
            <a:endParaRPr lang="en-BE" sz="2000" dirty="0">
              <a:effectLst/>
              <a:latin typeface="Times New Roman" panose="02020603050405020304" pitchFamily="18" charset="0"/>
              <a:ea typeface="Times New Roman" panose="02020603050405020304" pitchFamily="18" charset="0"/>
            </a:endParaRPr>
          </a:p>
          <a:p>
            <a:pPr marL="457200" algn="just">
              <a:lnSpc>
                <a:spcPct val="110000"/>
              </a:lnSpc>
              <a:spcBef>
                <a:spcPts val="600"/>
              </a:spcBef>
            </a:pPr>
            <a:r>
              <a:rPr lang="en-GB" sz="2000" dirty="0">
                <a:solidFill>
                  <a:srgbClr val="000000"/>
                </a:solidFill>
                <a:latin typeface="Calibri" panose="020F0502020204030204" pitchFamily="34" charset="0"/>
                <a:ea typeface="Calibri" panose="020F0502020204030204" pitchFamily="34" charset="0"/>
              </a:rPr>
              <a:t>Nouveau dans </a:t>
            </a:r>
            <a:r>
              <a:rPr lang="en-GB" sz="2000" dirty="0" err="1">
                <a:solidFill>
                  <a:srgbClr val="000000"/>
                </a:solidFill>
                <a:latin typeface="Calibri" panose="020F0502020204030204" pitchFamily="34" charset="0"/>
                <a:ea typeface="Calibri" panose="020F0502020204030204" pitchFamily="34" charset="0"/>
              </a:rPr>
              <a:t>ce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modèle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Autorité</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Congolaise</a:t>
            </a:r>
            <a:r>
              <a:rPr lang="en-GB" sz="2000" dirty="0">
                <a:solidFill>
                  <a:srgbClr val="000000"/>
                </a:solidFill>
                <a:latin typeface="Calibri" panose="020F0502020204030204" pitchFamily="34" charset="0"/>
                <a:ea typeface="Calibri" panose="020F0502020204030204" pitchFamily="34" charset="0"/>
              </a:rPr>
              <a:t> de </a:t>
            </a:r>
            <a:r>
              <a:rPr lang="en-GB" sz="2000" dirty="0" err="1">
                <a:solidFill>
                  <a:srgbClr val="000000"/>
                </a:solidFill>
                <a:latin typeface="Calibri" panose="020F0502020204030204" pitchFamily="34" charset="0"/>
                <a:ea typeface="Calibri" panose="020F0502020204030204" pitchFamily="34" charset="0"/>
              </a:rPr>
              <a:t>Régulation</a:t>
            </a:r>
            <a:r>
              <a:rPr lang="en-GB" sz="2000" dirty="0">
                <a:solidFill>
                  <a:srgbClr val="000000"/>
                </a:solidFill>
                <a:latin typeface="Calibri" panose="020F0502020204030204" pitchFamily="34" charset="0"/>
                <a:ea typeface="Calibri" panose="020F0502020204030204" pitchFamily="34" charset="0"/>
              </a:rPr>
              <a:t> des Certifications et Qualifications </a:t>
            </a:r>
            <a:r>
              <a:rPr lang="en-GB" sz="2000" dirty="0" err="1">
                <a:solidFill>
                  <a:srgbClr val="000000"/>
                </a:solidFill>
                <a:latin typeface="Calibri" panose="020F0502020204030204" pitchFamily="34" charset="0"/>
                <a:ea typeface="Calibri" panose="020F0502020204030204" pitchFamily="34" charset="0"/>
              </a:rPr>
              <a:t>Professionnelles</a:t>
            </a:r>
            <a:r>
              <a:rPr lang="en-GB" sz="2000" dirty="0">
                <a:solidFill>
                  <a:srgbClr val="000000"/>
                </a:solidFill>
                <a:latin typeface="Calibri" panose="020F0502020204030204" pitchFamily="34" charset="0"/>
                <a:ea typeface="Calibri" panose="020F0502020204030204" pitchFamily="34" charset="0"/>
              </a:rPr>
              <a:t> (ACRCQP) – </a:t>
            </a:r>
            <a:r>
              <a:rPr lang="en-GB" sz="2000" dirty="0" err="1">
                <a:solidFill>
                  <a:srgbClr val="000000"/>
                </a:solidFill>
                <a:latin typeface="Calibri" panose="020F0502020204030204" pitchFamily="34" charset="0"/>
                <a:ea typeface="Calibri" panose="020F0502020204030204" pitchFamily="34" charset="0"/>
              </a:rPr>
              <a:t>décret</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approuvé</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en</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déc</a:t>
            </a:r>
            <a:r>
              <a:rPr lang="en-GB" sz="2000" dirty="0">
                <a:solidFill>
                  <a:srgbClr val="000000"/>
                </a:solidFill>
                <a:latin typeface="Calibri" panose="020F0502020204030204" pitchFamily="34" charset="0"/>
                <a:ea typeface="Calibri" panose="020F0502020204030204" pitchFamily="34" charset="0"/>
              </a:rPr>
              <a:t> 2023 par le Premier </a:t>
            </a:r>
            <a:r>
              <a:rPr lang="en-GB" sz="2000" dirty="0" err="1">
                <a:solidFill>
                  <a:srgbClr val="000000"/>
                </a:solidFill>
                <a:latin typeface="Calibri" panose="020F0502020204030204" pitchFamily="34" charset="0"/>
                <a:ea typeface="Calibri" panose="020F0502020204030204" pitchFamily="34" charset="0"/>
              </a:rPr>
              <a:t>Ministre</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tutelle</a:t>
            </a:r>
            <a:r>
              <a:rPr lang="en-GB" sz="2000" dirty="0">
                <a:solidFill>
                  <a:srgbClr val="000000"/>
                </a:solidFill>
                <a:latin typeface="Calibri" panose="020F0502020204030204" pitchFamily="34" charset="0"/>
                <a:ea typeface="Calibri" panose="020F0502020204030204" pitchFamily="34" charset="0"/>
              </a:rPr>
              <a:t>: MFPM ; </a:t>
            </a:r>
            <a:r>
              <a:rPr lang="en-GB" sz="2000" dirty="0" err="1">
                <a:solidFill>
                  <a:srgbClr val="000000"/>
                </a:solidFill>
                <a:latin typeface="Calibri" panose="020F0502020204030204" pitchFamily="34" charset="0"/>
                <a:ea typeface="Calibri" panose="020F0502020204030204" pitchFamily="34" charset="0"/>
              </a:rPr>
              <a:t>démarré</a:t>
            </a:r>
            <a:r>
              <a:rPr lang="en-GB" sz="2000" dirty="0">
                <a:solidFill>
                  <a:srgbClr val="000000"/>
                </a:solidFill>
                <a:latin typeface="Calibri" panose="020F0502020204030204" pitchFamily="34" charset="0"/>
                <a:ea typeface="Calibri" panose="020F0502020204030204" pitchFamily="34" charset="0"/>
              </a:rPr>
              <a:t> le </a:t>
            </a:r>
            <a:r>
              <a:rPr lang="en-GB" sz="2000" dirty="0" err="1">
                <a:solidFill>
                  <a:srgbClr val="000000"/>
                </a:solidFill>
                <a:latin typeface="Calibri" panose="020F0502020204030204" pitchFamily="34" charset="0"/>
                <a:ea typeface="Calibri" panose="020F0502020204030204" pitchFamily="34" charset="0"/>
              </a:rPr>
              <a:t>processus</a:t>
            </a:r>
            <a:r>
              <a:rPr lang="en-GB" sz="2000" dirty="0">
                <a:solidFill>
                  <a:srgbClr val="000000"/>
                </a:solidFill>
                <a:latin typeface="Calibri" panose="020F0502020204030204" pitchFamily="34" charset="0"/>
                <a:ea typeface="Calibri" panose="020F0502020204030204" pitchFamily="34" charset="0"/>
              </a:rPr>
              <a:t> de mise </a:t>
            </a:r>
            <a:r>
              <a:rPr lang="en-GB" sz="2000" dirty="0" err="1">
                <a:solidFill>
                  <a:srgbClr val="000000"/>
                </a:solidFill>
                <a:latin typeface="Calibri" panose="020F0502020204030204" pitchFamily="34" charset="0"/>
                <a:ea typeface="Calibri" panose="020F0502020204030204" pitchFamily="34" charset="0"/>
              </a:rPr>
              <a:t>en</a:t>
            </a:r>
            <a:r>
              <a:rPr lang="en-GB" sz="2000" dirty="0">
                <a:solidFill>
                  <a:srgbClr val="000000"/>
                </a:solidFill>
                <a:latin typeface="Calibri" panose="020F0502020204030204" pitchFamily="34" charset="0"/>
                <a:ea typeface="Calibri" panose="020F0502020204030204" pitchFamily="34" charset="0"/>
              </a:rPr>
              <a:t> place des </a:t>
            </a:r>
            <a:r>
              <a:rPr lang="en-GB" sz="2000" dirty="0" err="1">
                <a:solidFill>
                  <a:srgbClr val="000000"/>
                </a:solidFill>
                <a:latin typeface="Calibri" panose="020F0502020204030204" pitchFamily="34" charset="0"/>
                <a:ea typeface="Calibri" panose="020F0502020204030204" pitchFamily="34" charset="0"/>
              </a:rPr>
              <a:t>equipes</a:t>
            </a:r>
            <a:r>
              <a:rPr lang="en-GB" sz="2000" dirty="0">
                <a:solidFill>
                  <a:srgbClr val="000000"/>
                </a:solidFill>
                <a:latin typeface="Calibri" panose="020F0502020204030204" pitchFamily="34" charset="0"/>
                <a:ea typeface="Calibri" panose="020F0502020204030204" pitchFamily="34" charset="0"/>
              </a:rPr>
              <a:t>, </a:t>
            </a:r>
            <a:r>
              <a:rPr lang="en-GB" sz="2000" dirty="0" err="1">
                <a:solidFill>
                  <a:srgbClr val="000000"/>
                </a:solidFill>
                <a:latin typeface="Calibri" panose="020F0502020204030204" pitchFamily="34" charset="0"/>
                <a:ea typeface="Calibri" panose="020F0502020204030204" pitchFamily="34" charset="0"/>
              </a:rPr>
              <a:t>capacités</a:t>
            </a:r>
            <a:r>
              <a:rPr lang="en-GB" sz="2000" dirty="0">
                <a:solidFill>
                  <a:srgbClr val="000000"/>
                </a:solidFill>
                <a:latin typeface="Calibri" panose="020F0502020204030204" pitchFamily="34" charset="0"/>
                <a:ea typeface="Calibri" panose="020F0502020204030204" pitchFamily="34" charset="0"/>
              </a:rPr>
              <a:t>, bureaux, </a:t>
            </a:r>
            <a:r>
              <a:rPr lang="en-GB" sz="2000" dirty="0" err="1">
                <a:solidFill>
                  <a:srgbClr val="000000"/>
                </a:solidFill>
                <a:latin typeface="Calibri" panose="020F0502020204030204" pitchFamily="34" charset="0"/>
                <a:ea typeface="Calibri" panose="020F0502020204030204" pitchFamily="34" charset="0"/>
              </a:rPr>
              <a:t>reglementation</a:t>
            </a:r>
            <a:r>
              <a:rPr lang="en-GB" sz="2000" dirty="0">
                <a:solidFill>
                  <a:srgbClr val="000000"/>
                </a:solidFill>
                <a:latin typeface="Calibri" panose="020F0502020204030204" pitchFamily="34" charset="0"/>
                <a:ea typeface="Calibri" panose="020F0502020204030204" pitchFamily="34" charset="0"/>
              </a:rPr>
              <a:t> et la formation.</a:t>
            </a:r>
            <a:endParaRPr lang="en-BE" sz="2000" dirty="0"/>
          </a:p>
        </p:txBody>
      </p:sp>
      <p:sp>
        <p:nvSpPr>
          <p:cNvPr id="4" name="TextBox 3">
            <a:extLst>
              <a:ext uri="{FF2B5EF4-FFF2-40B4-BE49-F238E27FC236}">
                <a16:creationId xmlns:a16="http://schemas.microsoft.com/office/drawing/2014/main" id="{6C5D7F42-E869-ADE6-BBA0-A4423D72B287}"/>
              </a:ext>
            </a:extLst>
          </p:cNvPr>
          <p:cNvSpPr txBox="1"/>
          <p:nvPr/>
        </p:nvSpPr>
        <p:spPr>
          <a:xfrm>
            <a:off x="9535885" y="294771"/>
            <a:ext cx="2037805" cy="369332"/>
          </a:xfrm>
          <a:prstGeom prst="rect">
            <a:avLst/>
          </a:prstGeom>
          <a:solidFill>
            <a:srgbClr val="FFC000"/>
          </a:solidFill>
        </p:spPr>
        <p:txBody>
          <a:bodyPr wrap="square" rtlCol="0">
            <a:spAutoFit/>
          </a:bodyPr>
          <a:lstStyle/>
          <a:p>
            <a:pPr algn="ctr"/>
            <a:r>
              <a:rPr lang="en-BE" dirty="0"/>
              <a:t>Laurent Ndaywel</a:t>
            </a:r>
          </a:p>
        </p:txBody>
      </p:sp>
    </p:spTree>
    <p:extLst>
      <p:ext uri="{BB962C8B-B14F-4D97-AF65-F5344CB8AC3E}">
        <p14:creationId xmlns:p14="http://schemas.microsoft.com/office/powerpoint/2010/main" val="38955593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A18A3-07B5-3CBC-E70F-A184312D2AC6}"/>
              </a:ext>
            </a:extLst>
          </p:cNvPr>
          <p:cNvSpPr>
            <a:spLocks noGrp="1"/>
          </p:cNvSpPr>
          <p:nvPr>
            <p:ph type="title"/>
          </p:nvPr>
        </p:nvSpPr>
        <p:spPr>
          <a:xfrm>
            <a:off x="330926" y="365125"/>
            <a:ext cx="11416936" cy="915035"/>
          </a:xfrm>
        </p:spPr>
        <p:txBody>
          <a:bodyPr/>
          <a:lstStyle/>
          <a:p>
            <a:r>
              <a:rPr lang="en-BE" b="1" dirty="0">
                <a:solidFill>
                  <a:srgbClr val="C00000"/>
                </a:solidFill>
                <a:latin typeface="Calibri" panose="020F0502020204030204" pitchFamily="34" charset="0"/>
                <a:cs typeface="Calibri" panose="020F0502020204030204" pitchFamily="34" charset="0"/>
              </a:rPr>
              <a:t>Niveau national – modèles de gouvernance (2)</a:t>
            </a:r>
            <a:endParaRPr lang="en-BE" dirty="0"/>
          </a:p>
        </p:txBody>
      </p:sp>
      <p:sp>
        <p:nvSpPr>
          <p:cNvPr id="3" name="Content Placeholder 2">
            <a:extLst>
              <a:ext uri="{FF2B5EF4-FFF2-40B4-BE49-F238E27FC236}">
                <a16:creationId xmlns:a16="http://schemas.microsoft.com/office/drawing/2014/main" id="{35808AAA-EB7C-C6B7-4A97-A8518A891368}"/>
              </a:ext>
            </a:extLst>
          </p:cNvPr>
          <p:cNvSpPr>
            <a:spLocks noGrp="1"/>
          </p:cNvSpPr>
          <p:nvPr>
            <p:ph idx="1"/>
          </p:nvPr>
        </p:nvSpPr>
        <p:spPr>
          <a:xfrm>
            <a:off x="444137" y="1649492"/>
            <a:ext cx="11416936" cy="4843383"/>
          </a:xfrm>
        </p:spPr>
        <p:txBody>
          <a:bodyPr>
            <a:normAutofit fontScale="92500"/>
          </a:bodyPr>
          <a:lstStyle/>
          <a:p>
            <a:pPr marL="0" lvl="0" indent="0" algn="just">
              <a:lnSpc>
                <a:spcPct val="110000"/>
              </a:lnSpc>
              <a:spcBef>
                <a:spcPts val="600"/>
              </a:spcBef>
              <a:buNone/>
            </a:pPr>
            <a:r>
              <a:rPr lang="en-BE" dirty="0">
                <a:latin typeface="Arial" panose="020B0604020202020204" pitchFamily="34" charset="0"/>
                <a:ea typeface="Calibri" panose="020F0502020204030204" pitchFamily="34" charset="0"/>
              </a:rPr>
              <a:t>2.</a:t>
            </a:r>
            <a:r>
              <a:rPr lang="en-GB" sz="2800" dirty="0">
                <a:solidFill>
                  <a:srgbClr val="000000"/>
                </a:solidFill>
                <a:effectLst/>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Modèle</a:t>
            </a:r>
            <a:r>
              <a:rPr lang="en-GB" dirty="0">
                <a:solidFill>
                  <a:srgbClr val="000000"/>
                </a:solidFill>
                <a:latin typeface="Calibri" panose="020F0502020204030204" pitchFamily="34" charset="0"/>
                <a:ea typeface="Calibri" panose="020F0502020204030204" pitchFamily="34" charset="0"/>
              </a:rPr>
              <a:t> 2 : Commission technique (CT) du CNC : le </a:t>
            </a:r>
            <a:r>
              <a:rPr lang="en-GB" dirty="0" err="1">
                <a:solidFill>
                  <a:srgbClr val="000000"/>
                </a:solidFill>
                <a:latin typeface="Calibri" panose="020F0502020204030204" pitchFamily="34" charset="0"/>
                <a:ea typeface="Calibri" panose="020F0502020204030204" pitchFamily="34" charset="0"/>
              </a:rPr>
              <a:t>cas</a:t>
            </a:r>
            <a:r>
              <a:rPr lang="en-GB" dirty="0">
                <a:solidFill>
                  <a:srgbClr val="000000"/>
                </a:solidFill>
                <a:latin typeface="Calibri" panose="020F0502020204030204" pitchFamily="34" charset="0"/>
                <a:ea typeface="Calibri" panose="020F0502020204030204" pitchFamily="34" charset="0"/>
              </a:rPr>
              <a:t> du Mozambique 
Solution </a:t>
            </a:r>
            <a:r>
              <a:rPr lang="en-GB" dirty="0" err="1">
                <a:solidFill>
                  <a:srgbClr val="000000"/>
                </a:solidFill>
                <a:latin typeface="Calibri" panose="020F0502020204030204" pitchFamily="34" charset="0"/>
                <a:ea typeface="Calibri" panose="020F0502020204030204" pitchFamily="34" charset="0"/>
              </a:rPr>
              <a:t>temporaire</a:t>
            </a:r>
            <a:r>
              <a:rPr lang="en-GB" dirty="0">
                <a:solidFill>
                  <a:srgbClr val="000000"/>
                </a:solidFill>
                <a:latin typeface="Calibri" panose="020F0502020204030204" pitchFamily="34" charset="0"/>
                <a:ea typeface="Calibri" panose="020F0502020204030204" pitchFamily="34" charset="0"/>
              </a:rPr>
              <a:t> – pour commencer la mise </a:t>
            </a:r>
            <a:r>
              <a:rPr lang="en-GB" dirty="0" err="1">
                <a:solidFill>
                  <a:srgbClr val="000000"/>
                </a:solidFill>
                <a:latin typeface="Calibri" panose="020F0502020204030204" pitchFamily="34" charset="0"/>
                <a:ea typeface="Calibri" panose="020F0502020204030204" pitchFamily="34" charset="0"/>
              </a:rPr>
              <a:t>en</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œuvre</a:t>
            </a:r>
            <a:r>
              <a:rPr lang="en-GB" dirty="0">
                <a:solidFill>
                  <a:srgbClr val="000000"/>
                </a:solidFill>
                <a:latin typeface="Calibri" panose="020F0502020204030204" pitchFamily="34" charset="0"/>
                <a:ea typeface="Calibri" panose="020F0502020204030204" pitchFamily="34" charset="0"/>
              </a:rPr>
              <a:t> du CNC. CT </a:t>
            </a:r>
            <a:r>
              <a:rPr lang="en-GB" dirty="0" err="1">
                <a:solidFill>
                  <a:srgbClr val="000000"/>
                </a:solidFill>
                <a:latin typeface="Calibri" panose="020F0502020204030204" pitchFamily="34" charset="0"/>
                <a:ea typeface="Calibri" panose="020F0502020204030204" pitchFamily="34" charset="0"/>
              </a:rPr>
              <a:t>réunit</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tous</a:t>
            </a:r>
            <a:r>
              <a:rPr lang="en-GB" dirty="0">
                <a:solidFill>
                  <a:srgbClr val="000000"/>
                </a:solidFill>
                <a:latin typeface="Calibri" panose="020F0502020204030204" pitchFamily="34" charset="0"/>
                <a:ea typeface="Calibri" panose="020F0502020204030204" pitchFamily="34" charset="0"/>
              </a:rPr>
              <a:t> les </a:t>
            </a:r>
            <a:r>
              <a:rPr lang="en-GB" dirty="0" err="1">
                <a:solidFill>
                  <a:srgbClr val="000000"/>
                </a:solidFill>
                <a:latin typeface="Calibri" panose="020F0502020204030204" pitchFamily="34" charset="0"/>
                <a:ea typeface="Calibri" panose="020F0502020204030204" pitchFamily="34" charset="0"/>
              </a:rPr>
              <a:t>ministères</a:t>
            </a:r>
            <a:r>
              <a:rPr lang="en-GB" dirty="0">
                <a:solidFill>
                  <a:srgbClr val="000000"/>
                </a:solidFill>
                <a:latin typeface="Calibri" panose="020F0502020204030204" pitchFamily="34" charset="0"/>
                <a:ea typeface="Calibri" panose="020F0502020204030204" pitchFamily="34" charset="0"/>
              </a:rPr>
              <a:t> et department </a:t>
            </a:r>
            <a:r>
              <a:rPr lang="en-GB" dirty="0" err="1">
                <a:solidFill>
                  <a:srgbClr val="000000"/>
                </a:solidFill>
                <a:latin typeface="Calibri" panose="020F0502020204030204" pitchFamily="34" charset="0"/>
                <a:ea typeface="Calibri" panose="020F0502020204030204" pitchFamily="34" charset="0"/>
              </a:rPr>
              <a:t>liés</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à</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l’education</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tous</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niveaux</a:t>
            </a:r>
            <a:r>
              <a:rPr lang="en-GB" dirty="0">
                <a:solidFill>
                  <a:srgbClr val="000000"/>
                </a:solidFill>
                <a:latin typeface="Calibri" panose="020F0502020204030204" pitchFamily="34" charset="0"/>
                <a:ea typeface="Calibri" panose="020F0502020204030204" pitchFamily="34" charset="0"/>
              </a:rPr>
              <a:t>), formation, </a:t>
            </a:r>
            <a:r>
              <a:rPr lang="en-GB" dirty="0" err="1">
                <a:solidFill>
                  <a:srgbClr val="000000"/>
                </a:solidFill>
                <a:latin typeface="Calibri" panose="020F0502020204030204" pitchFamily="34" charset="0"/>
                <a:ea typeface="Calibri" panose="020F0502020204030204" pitchFamily="34" charset="0"/>
              </a:rPr>
              <a:t>emploi</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Responsable</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compte</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rendu</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à</a:t>
            </a:r>
            <a:r>
              <a:rPr lang="en-GB" dirty="0">
                <a:solidFill>
                  <a:srgbClr val="000000"/>
                </a:solidFill>
                <a:latin typeface="Calibri" panose="020F0502020204030204" pitchFamily="34" charset="0"/>
                <a:ea typeface="Calibri" panose="020F0502020204030204" pitchFamily="34" charset="0"/>
              </a:rPr>
              <a:t> un </a:t>
            </a:r>
            <a:r>
              <a:rPr lang="en-GB" dirty="0" err="1">
                <a:solidFill>
                  <a:srgbClr val="000000"/>
                </a:solidFill>
                <a:latin typeface="Calibri" panose="020F0502020204030204" pitchFamily="34" charset="0"/>
                <a:ea typeface="Calibri" panose="020F0502020204030204" pitchFamily="34" charset="0"/>
              </a:rPr>
              <a:t>ministère</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transversel</a:t>
            </a:r>
            <a:r>
              <a:rPr lang="en-GB" dirty="0">
                <a:solidFill>
                  <a:srgbClr val="000000"/>
                </a:solidFill>
                <a:latin typeface="Calibri" panose="020F0502020204030204" pitchFamily="34" charset="0"/>
                <a:ea typeface="Calibri" panose="020F0502020204030204" pitchFamily="34" charset="0"/>
              </a:rPr>
              <a:t> (Admin </a:t>
            </a:r>
            <a:r>
              <a:rPr lang="en-GB" dirty="0" err="1">
                <a:solidFill>
                  <a:srgbClr val="000000"/>
                </a:solidFill>
                <a:latin typeface="Calibri" panose="020F0502020204030204" pitchFamily="34" charset="0"/>
                <a:ea typeface="Calibri" panose="020F0502020204030204" pitchFamily="34" charset="0"/>
              </a:rPr>
              <a:t>Publique</a:t>
            </a:r>
            <a:r>
              <a:rPr lang="en-GB" dirty="0">
                <a:solidFill>
                  <a:srgbClr val="000000"/>
                </a:solidFill>
                <a:latin typeface="Calibri" panose="020F0502020204030204" pitchFamily="34" charset="0"/>
                <a:ea typeface="Calibri" panose="020F0502020204030204" pitchFamily="34" charset="0"/>
              </a:rPr>
              <a:t>)
Site web : début de la construction. 
3. </a:t>
            </a:r>
            <a:r>
              <a:rPr lang="en-GB" dirty="0" err="1">
                <a:solidFill>
                  <a:srgbClr val="000000"/>
                </a:solidFill>
                <a:latin typeface="Calibri" panose="020F0502020204030204" pitchFamily="34" charset="0"/>
                <a:ea typeface="Calibri" panose="020F0502020204030204" pitchFamily="34" charset="0"/>
              </a:rPr>
              <a:t>Modèle</a:t>
            </a:r>
            <a:r>
              <a:rPr lang="en-GB" dirty="0">
                <a:solidFill>
                  <a:srgbClr val="000000"/>
                </a:solidFill>
                <a:latin typeface="Calibri" panose="020F0502020204030204" pitchFamily="34" charset="0"/>
                <a:ea typeface="Calibri" panose="020F0502020204030204" pitchFamily="34" charset="0"/>
              </a:rPr>
              <a:t> 3 : Mise </a:t>
            </a:r>
            <a:r>
              <a:rPr lang="en-GB" dirty="0" err="1">
                <a:solidFill>
                  <a:srgbClr val="000000"/>
                </a:solidFill>
                <a:latin typeface="Calibri" panose="020F0502020204030204" pitchFamily="34" charset="0"/>
                <a:ea typeface="Calibri" panose="020F0502020204030204" pitchFamily="34" charset="0"/>
              </a:rPr>
              <a:t>en</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œuvre</a:t>
            </a:r>
            <a:r>
              <a:rPr lang="en-GB" dirty="0">
                <a:solidFill>
                  <a:srgbClr val="000000"/>
                </a:solidFill>
                <a:latin typeface="Calibri" panose="020F0502020204030204" pitchFamily="34" charset="0"/>
                <a:ea typeface="Calibri" panose="020F0502020204030204" pitchFamily="34" charset="0"/>
              </a:rPr>
              <a:t> du CNC : dans le cadre du </a:t>
            </a:r>
            <a:r>
              <a:rPr lang="en-GB" dirty="0" err="1">
                <a:solidFill>
                  <a:srgbClr val="000000"/>
                </a:solidFill>
                <a:latin typeface="Calibri" panose="020F0502020204030204" pitchFamily="34" charset="0"/>
                <a:ea typeface="Calibri" panose="020F0502020204030204" pitchFamily="34" charset="0"/>
              </a:rPr>
              <a:t>mandat</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d’une</a:t>
            </a:r>
            <a:r>
              <a:rPr lang="en-GB" dirty="0">
                <a:solidFill>
                  <a:srgbClr val="000000"/>
                </a:solidFill>
                <a:latin typeface="Calibri" panose="020F0502020204030204" pitchFamily="34" charset="0"/>
                <a:ea typeface="Calibri" panose="020F0502020204030204" pitchFamily="34" charset="0"/>
              </a:rPr>
              <a:t> institution </a:t>
            </a:r>
            <a:r>
              <a:rPr lang="en-GB" dirty="0" err="1">
                <a:solidFill>
                  <a:srgbClr val="000000"/>
                </a:solidFill>
                <a:latin typeface="Calibri" panose="020F0502020204030204" pitchFamily="34" charset="0"/>
                <a:ea typeface="Calibri" panose="020F0502020204030204" pitchFamily="34" charset="0"/>
              </a:rPr>
              <a:t>existante</a:t>
            </a:r>
            <a:r>
              <a:rPr lang="en-GB" dirty="0">
                <a:solidFill>
                  <a:srgbClr val="000000"/>
                </a:solidFill>
                <a:latin typeface="Calibri" panose="020F0502020204030204" pitchFamily="34" charset="0"/>
                <a:ea typeface="Calibri" panose="020F0502020204030204" pitchFamily="34" charset="0"/>
              </a:rPr>
              <a:t>. Cas du Conseil de </a:t>
            </a:r>
            <a:r>
              <a:rPr lang="en-GB" dirty="0" err="1">
                <a:solidFill>
                  <a:srgbClr val="000000"/>
                </a:solidFill>
                <a:latin typeface="Calibri" panose="020F0502020204030204" pitchFamily="34" charset="0"/>
                <a:ea typeface="Calibri" panose="020F0502020204030204" pitchFamily="34" charset="0"/>
              </a:rPr>
              <a:t>l’enseignement</a:t>
            </a:r>
            <a:r>
              <a:rPr lang="en-GB" dirty="0">
                <a:solidFill>
                  <a:srgbClr val="000000"/>
                </a:solidFill>
                <a:latin typeface="Calibri" panose="020F0502020204030204" pitchFamily="34" charset="0"/>
                <a:ea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rPr>
              <a:t>supérieur</a:t>
            </a:r>
            <a:r>
              <a:rPr lang="en-GB" dirty="0">
                <a:solidFill>
                  <a:srgbClr val="000000"/>
                </a:solidFill>
                <a:latin typeface="Calibri" panose="020F0502020204030204" pitchFamily="34" charset="0"/>
                <a:ea typeface="Calibri" panose="020F0502020204030204" pitchFamily="34" charset="0"/>
              </a:rPr>
              <a:t> du Lesotho.</a:t>
            </a:r>
            <a:r>
              <a:rPr lang="en-US" sz="2800" b="1" u="sng" dirty="0">
                <a:solidFill>
                  <a:srgbClr val="0563C1"/>
                </a:solidFill>
                <a:effectLst/>
                <a:latin typeface="Calibri" panose="020F0502020204030204" pitchFamily="34" charset="0"/>
                <a:ea typeface="Times New Roman" panose="02020603050405020304" pitchFamily="18" charset="0"/>
                <a:hlinkClick r:id="rId2"/>
              </a:rPr>
              <a:t>Lesotho Council on Higher Education</a:t>
            </a:r>
            <a:r>
              <a:rPr lang="en-US" sz="2800" b="1" u="sng" dirty="0">
                <a:solidFill>
                  <a:srgbClr val="0563C1"/>
                </a:solidFill>
                <a:effectLst/>
                <a:latin typeface="Calibri" panose="020F0502020204030204" pitchFamily="34" charset="0"/>
                <a:ea typeface="Times New Roman" panose="02020603050405020304" pitchFamily="18" charset="0"/>
              </a:rPr>
              <a:t> </a:t>
            </a:r>
            <a:r>
              <a:rPr lang="en-BE" sz="2800" dirty="0">
                <a:effectLst/>
                <a:latin typeface="Calibri" panose="020F0502020204030204" pitchFamily="34" charset="0"/>
                <a:ea typeface="Times New Roman" panose="02020603050405020304" pitchFamily="18" charset="0"/>
              </a:rPr>
              <a:t>and </a:t>
            </a:r>
            <a:r>
              <a:rPr lang="en-BE" sz="2800" b="1" u="sng" dirty="0">
                <a:solidFill>
                  <a:srgbClr val="0563C1"/>
                </a:solidFill>
                <a:effectLst/>
                <a:latin typeface="Calibri" panose="020F0502020204030204" pitchFamily="34" charset="0"/>
                <a:ea typeface="Times New Roman" panose="02020603050405020304" pitchFamily="18" charset="0"/>
                <a:hlinkClick r:id="rId3"/>
              </a:rPr>
              <a:t>LQF webpage</a:t>
            </a:r>
            <a:endParaRPr lang="en-BE" sz="2800" b="1" u="sng" dirty="0">
              <a:solidFill>
                <a:srgbClr val="0563C1"/>
              </a:solidFill>
              <a:effectLst/>
              <a:latin typeface="Calibri" panose="020F0502020204030204" pitchFamily="34" charset="0"/>
              <a:ea typeface="Times New Roman" panose="02020603050405020304" pitchFamily="18" charset="0"/>
            </a:endParaRPr>
          </a:p>
          <a:p>
            <a:pPr algn="just">
              <a:lnSpc>
                <a:spcPct val="110000"/>
              </a:lnSpc>
              <a:spcBef>
                <a:spcPts val="600"/>
              </a:spcBef>
              <a:buFont typeface="Wingdings" pitchFamily="2" charset="2"/>
              <a:buChar char="Ø"/>
            </a:pPr>
            <a:r>
              <a:rPr lang="en-BE" b="1" i="1" dirty="0">
                <a:solidFill>
                  <a:srgbClr val="C00000"/>
                </a:solidFill>
                <a:latin typeface="Calibri" panose="020F0502020204030204" pitchFamily="34" charset="0"/>
              </a:rPr>
              <a:t>Consulter Annex 4 du rapport – synthèse des principales caractéristiques de la gouvernance par pays SADC</a:t>
            </a:r>
            <a:r>
              <a:rPr lang="en-BE" dirty="0">
                <a:solidFill>
                  <a:srgbClr val="C00000"/>
                </a:solidFill>
                <a:latin typeface="Calibri" panose="020F0502020204030204" pitchFamily="34" charset="0"/>
              </a:rPr>
              <a:t>.</a:t>
            </a:r>
          </a:p>
          <a:p>
            <a:endParaRPr lang="en-BE" dirty="0"/>
          </a:p>
        </p:txBody>
      </p:sp>
      <p:sp>
        <p:nvSpPr>
          <p:cNvPr id="4" name="TextBox 3">
            <a:extLst>
              <a:ext uri="{FF2B5EF4-FFF2-40B4-BE49-F238E27FC236}">
                <a16:creationId xmlns:a16="http://schemas.microsoft.com/office/drawing/2014/main" id="{76B1F946-6F66-1BA1-5919-747192943850}"/>
              </a:ext>
            </a:extLst>
          </p:cNvPr>
          <p:cNvSpPr txBox="1"/>
          <p:nvPr/>
        </p:nvSpPr>
        <p:spPr>
          <a:xfrm>
            <a:off x="9823269" y="1280160"/>
            <a:ext cx="2037805" cy="369332"/>
          </a:xfrm>
          <a:prstGeom prst="rect">
            <a:avLst/>
          </a:prstGeom>
          <a:solidFill>
            <a:srgbClr val="FFC000"/>
          </a:solidFill>
        </p:spPr>
        <p:txBody>
          <a:bodyPr wrap="square" rtlCol="0">
            <a:spAutoFit/>
          </a:bodyPr>
          <a:lstStyle/>
          <a:p>
            <a:pPr algn="ctr"/>
            <a:r>
              <a:rPr lang="en-BE" dirty="0"/>
              <a:t>Laurent Ndaywel</a:t>
            </a:r>
          </a:p>
        </p:txBody>
      </p:sp>
    </p:spTree>
    <p:extLst>
      <p:ext uri="{BB962C8B-B14F-4D97-AF65-F5344CB8AC3E}">
        <p14:creationId xmlns:p14="http://schemas.microsoft.com/office/powerpoint/2010/main" val="3825066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445E-931A-DF34-384A-EDA95468F83C}"/>
              </a:ext>
            </a:extLst>
          </p:cNvPr>
          <p:cNvSpPr>
            <a:spLocks noGrp="1"/>
          </p:cNvSpPr>
          <p:nvPr>
            <p:ph type="title"/>
          </p:nvPr>
        </p:nvSpPr>
        <p:spPr>
          <a:xfrm>
            <a:off x="405984" y="331448"/>
            <a:ext cx="11286344" cy="699177"/>
          </a:xfrm>
        </p:spPr>
        <p:txBody>
          <a:bodyPr>
            <a:normAutofit fontScale="90000"/>
          </a:bodyPr>
          <a:lstStyle/>
          <a:p>
            <a:r>
              <a:rPr lang="en-BE" b="1" dirty="0">
                <a:latin typeface="+mn-lt"/>
              </a:rPr>
              <a:t>Exemples de fonctions des Autorités Nationales des Certifications Qualifications – Maurice (MQA)</a:t>
            </a:r>
          </a:p>
        </p:txBody>
      </p:sp>
      <p:sp>
        <p:nvSpPr>
          <p:cNvPr id="3" name="Content Placeholder 2">
            <a:extLst>
              <a:ext uri="{FF2B5EF4-FFF2-40B4-BE49-F238E27FC236}">
                <a16:creationId xmlns:a16="http://schemas.microsoft.com/office/drawing/2014/main" id="{429EA5D7-1284-5C23-E8DD-261EAC218650}"/>
              </a:ext>
            </a:extLst>
          </p:cNvPr>
          <p:cNvSpPr>
            <a:spLocks noGrp="1"/>
          </p:cNvSpPr>
          <p:nvPr>
            <p:ph sz="half" idx="1"/>
          </p:nvPr>
        </p:nvSpPr>
        <p:spPr>
          <a:xfrm>
            <a:off x="329784" y="1214202"/>
            <a:ext cx="5906124" cy="5643797"/>
          </a:xfrm>
          <a:solidFill>
            <a:schemeClr val="accent4">
              <a:lumMod val="20000"/>
              <a:lumOff val="80000"/>
            </a:schemeClr>
          </a:solidFill>
          <a:ln>
            <a:solidFill>
              <a:schemeClr val="tx1"/>
            </a:solidFill>
          </a:ln>
        </p:spPr>
        <p:txBody>
          <a:bodyPr>
            <a:noAutofit/>
          </a:bodyPr>
          <a:lstStyle/>
          <a:p>
            <a:pPr>
              <a:spcBef>
                <a:spcPts val="600"/>
              </a:spcBef>
            </a:pPr>
            <a:r>
              <a:rPr lang="en-US" sz="1450" b="1" u="sng" dirty="0">
                <a:effectLst/>
                <a:latin typeface="Calibri" panose="020F0502020204030204" pitchFamily="34" charset="0"/>
                <a:ea typeface="DengXian" panose="02010600030101010101" pitchFamily="2" charset="-122"/>
                <a:cs typeface="Calibri" panose="020F0502020204030204" pitchFamily="34" charset="0"/>
              </a:rPr>
              <a:t>Mauritius - Functions de la MQA</a:t>
            </a:r>
            <a:endParaRPr lang="en-BE" sz="1450" u="sng"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15000"/>
              </a:lnSpc>
              <a:buFont typeface="+mj-lt"/>
              <a:buAutoNum type="alphaLcParenR"/>
            </a:pPr>
            <a:r>
              <a:rPr lang="en-ZA" sz="1450" dirty="0" err="1">
                <a:latin typeface="Calibri" panose="020F0502020204030204" pitchFamily="34" charset="0"/>
                <a:ea typeface="Arial" panose="020B0604020202020204" pitchFamily="34" charset="0"/>
              </a:rPr>
              <a:t>formuler</a:t>
            </a:r>
            <a:r>
              <a:rPr lang="en-ZA" sz="1450" dirty="0">
                <a:latin typeface="Calibri" panose="020F0502020204030204" pitchFamily="34" charset="0"/>
                <a:ea typeface="Arial" panose="020B0604020202020204" pitchFamily="34" charset="0"/>
              </a:rPr>
              <a:t> et </a:t>
            </a:r>
            <a:r>
              <a:rPr lang="en-ZA" sz="1450" dirty="0" err="1">
                <a:latin typeface="Calibri" panose="020F0502020204030204" pitchFamily="34" charset="0"/>
                <a:ea typeface="Arial" panose="020B0604020202020204" pitchFamily="34" charset="0"/>
              </a:rPr>
              <a:t>publier</a:t>
            </a:r>
            <a:r>
              <a:rPr lang="en-ZA" sz="1450" dirty="0">
                <a:latin typeface="Calibri" panose="020F0502020204030204" pitchFamily="34" charset="0"/>
                <a:ea typeface="Arial" panose="020B0604020202020204" pitchFamily="34" charset="0"/>
              </a:rPr>
              <a:t> des politiques et des </a:t>
            </a:r>
            <a:r>
              <a:rPr lang="en-ZA" sz="1450" dirty="0" err="1">
                <a:latin typeface="Calibri" panose="020F0502020204030204" pitchFamily="34" charset="0"/>
                <a:ea typeface="Arial" panose="020B0604020202020204" pitchFamily="34" charset="0"/>
              </a:rPr>
              <a:t>critères</a:t>
            </a:r>
            <a:r>
              <a:rPr lang="en-ZA" sz="1450" dirty="0">
                <a:latin typeface="Calibri" panose="020F0502020204030204" pitchFamily="34" charset="0"/>
                <a:ea typeface="Arial" panose="020B0604020202020204" pitchFamily="34" charset="0"/>
              </a:rPr>
              <a:t> dans le </a:t>
            </a:r>
            <a:r>
              <a:rPr lang="en-ZA" sz="1450" dirty="0" err="1">
                <a:latin typeface="Calibri" panose="020F0502020204030204" pitchFamily="34" charset="0"/>
                <a:ea typeface="Arial" panose="020B0604020202020204" pitchFamily="34" charset="0"/>
              </a:rPr>
              <a:t>secteur</a:t>
            </a:r>
            <a:r>
              <a:rPr lang="en-ZA" sz="1450" dirty="0">
                <a:latin typeface="Calibri" panose="020F0502020204030204" pitchFamily="34" charset="0"/>
                <a:ea typeface="Arial" panose="020B0604020202020204" pitchFamily="34" charset="0"/>
              </a:rPr>
              <a:t> de la formation technique et </a:t>
            </a:r>
            <a:r>
              <a:rPr lang="en-ZA" sz="1450" dirty="0" err="1">
                <a:latin typeface="Calibri" panose="020F0502020204030204" pitchFamily="34" charset="0"/>
                <a:ea typeface="Arial" panose="020B0604020202020204" pitchFamily="34" charset="0"/>
              </a:rPr>
              <a:t>professionnelle</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modifié</a:t>
            </a:r>
            <a:r>
              <a:rPr lang="en-ZA" sz="1450" dirty="0">
                <a:latin typeface="Calibri" panose="020F0502020204030204" pitchFamily="34" charset="0"/>
                <a:ea typeface="Arial" panose="020B0604020202020204" pitchFamily="34" charset="0"/>
              </a:rPr>
              <a:t> par la </a:t>
            </a:r>
            <a:r>
              <a:rPr lang="en-ZA" sz="1450" dirty="0" err="1">
                <a:latin typeface="Calibri" panose="020F0502020204030204" pitchFamily="34" charset="0"/>
                <a:ea typeface="Arial" panose="020B0604020202020204" pitchFamily="34" charset="0"/>
              </a:rPr>
              <a:t>loi</a:t>
            </a:r>
            <a:r>
              <a:rPr lang="en-ZA" sz="1450" dirty="0">
                <a:latin typeface="Calibri" panose="020F0502020204030204" pitchFamily="34" charset="0"/>
                <a:ea typeface="Arial" panose="020B0604020202020204" pitchFamily="34" charset="0"/>
              </a:rPr>
              <a:t> de 2005 sur </a:t>
            </a:r>
            <a:r>
              <a:rPr lang="en-ZA" sz="1450" dirty="0" err="1">
                <a:latin typeface="Calibri" panose="020F0502020204030204" pitchFamily="34" charset="0"/>
                <a:ea typeface="Arial" panose="020B0604020202020204" pitchFamily="34" charset="0"/>
              </a:rPr>
              <a:t>l’éducation</a:t>
            </a:r>
            <a:r>
              <a:rPr lang="en-ZA" sz="1450" dirty="0">
                <a:latin typeface="Calibri" panose="020F0502020204030204" pitchFamily="34" charset="0"/>
                <a:ea typeface="Arial" panose="020B0604020202020204" pitchFamily="34" charset="0"/>
              </a:rPr>
              <a:t> et la formation (dispositions div) - </a:t>
            </a:r>
            <a:r>
              <a:rPr lang="en-ZA" sz="1450" dirty="0" err="1">
                <a:latin typeface="Calibri" panose="020F0502020204030204" pitchFamily="34" charset="0"/>
                <a:ea typeface="Arial" panose="020B0604020202020204" pitchFamily="34" charset="0"/>
              </a:rPr>
              <a:t>loi</a:t>
            </a:r>
            <a:r>
              <a:rPr lang="en-ZA" sz="1450" dirty="0">
                <a:latin typeface="Calibri" panose="020F0502020204030204" pitchFamily="34" charset="0"/>
                <a:ea typeface="Arial" panose="020B0604020202020204" pitchFamily="34" charset="0"/>
              </a:rPr>
              <a:t> n° 18 de 2005)</a:t>
            </a:r>
            <a:r>
              <a:rPr lang="en-US" sz="1450" dirty="0">
                <a:latin typeface="Calibri" panose="020F0502020204030204" pitchFamily="34" charset="0"/>
                <a:ea typeface="Arial" panose="020B0604020202020204" pitchFamily="34" charset="0"/>
              </a:rPr>
              <a:t> </a:t>
            </a:r>
            <a:r>
              <a:rPr lang="en-US" sz="1450" dirty="0" err="1">
                <a:latin typeface="Calibri" panose="020F0502020204030204" pitchFamily="34" charset="0"/>
                <a:ea typeface="Arial" panose="020B0604020202020204" pitchFamily="34" charset="0"/>
              </a:rPr>
              <a:t>afin</a:t>
            </a:r>
            <a:r>
              <a:rPr lang="en-US" sz="1450" dirty="0">
                <a:latin typeface="Calibri" panose="020F0502020204030204" pitchFamily="34" charset="0"/>
                <a:ea typeface="Arial" panose="020B0604020202020204" pitchFamily="34" charset="0"/>
              </a:rPr>
              <a:t> de</a:t>
            </a:r>
            <a:endParaRPr lang="en-BE" sz="1450" dirty="0">
              <a:effectLst/>
              <a:latin typeface="Arial" panose="020B0604020202020204" pitchFamily="34" charset="0"/>
              <a:ea typeface="Arial" panose="020B0604020202020204" pitchFamily="34" charset="0"/>
            </a:endParaRPr>
          </a:p>
          <a:p>
            <a:pPr marL="342900" lvl="0" indent="-342900">
              <a:lnSpc>
                <a:spcPct val="115000"/>
              </a:lnSpc>
              <a:buFont typeface="+mj-lt"/>
              <a:buAutoNum type="romanLcParenBoth"/>
            </a:pPr>
            <a:r>
              <a:rPr lang="en-ZA" sz="1450" dirty="0" err="1">
                <a:latin typeface="Calibri" panose="020F0502020204030204" pitchFamily="34" charset="0"/>
                <a:ea typeface="Arial" panose="020B0604020202020204" pitchFamily="34" charset="0"/>
              </a:rPr>
              <a:t>l’enregistrement</a:t>
            </a:r>
            <a:r>
              <a:rPr lang="en-ZA" sz="1450" dirty="0">
                <a:latin typeface="Calibri" panose="020F0502020204030204" pitchFamily="34" charset="0"/>
                <a:ea typeface="Arial" panose="020B0604020202020204" pitchFamily="34" charset="0"/>
              </a:rPr>
              <a:t> des </a:t>
            </a:r>
            <a:r>
              <a:rPr lang="en-ZA" sz="1450" dirty="0" err="1">
                <a:latin typeface="Calibri" panose="020F0502020204030204" pitchFamily="34" charset="0"/>
                <a:ea typeface="Arial" panose="020B0604020202020204" pitchFamily="34" charset="0"/>
              </a:rPr>
              <a:t>organismes</a:t>
            </a:r>
            <a:r>
              <a:rPr lang="en-ZA" sz="1450" dirty="0">
                <a:latin typeface="Calibri" panose="020F0502020204030204" pitchFamily="34" charset="0"/>
                <a:ea typeface="Arial" panose="020B0604020202020204" pitchFamily="34" charset="0"/>
              </a:rPr>
              <a:t> chargés </a:t>
            </a:r>
            <a:r>
              <a:rPr lang="en-ZA" sz="1450" dirty="0" err="1">
                <a:latin typeface="Calibri" panose="020F0502020204030204" pitchFamily="34" charset="0"/>
                <a:ea typeface="Arial" panose="020B0604020202020204" pitchFamily="34" charset="0"/>
              </a:rPr>
              <a:t>d’établir</a:t>
            </a:r>
            <a:r>
              <a:rPr lang="en-ZA" sz="1450" dirty="0">
                <a:latin typeface="Calibri" panose="020F0502020204030204" pitchFamily="34" charset="0"/>
                <a:ea typeface="Arial" panose="020B0604020202020204" pitchFamily="34" charset="0"/>
              </a:rPr>
              <a:t> les </a:t>
            </a:r>
            <a:r>
              <a:rPr lang="en-ZA" sz="1450" dirty="0" err="1">
                <a:latin typeface="Calibri" panose="020F0502020204030204" pitchFamily="34" charset="0"/>
                <a:ea typeface="Arial" panose="020B0604020202020204" pitchFamily="34" charset="0"/>
              </a:rPr>
              <a:t>normes</a:t>
            </a:r>
            <a:r>
              <a:rPr lang="en-ZA" sz="1450" dirty="0">
                <a:latin typeface="Calibri" panose="020F0502020204030204" pitchFamily="34" charset="0"/>
                <a:ea typeface="Arial" panose="020B0604020202020204" pitchFamily="34" charset="0"/>
              </a:rPr>
              <a:t> et les qualifications </a:t>
            </a:r>
            <a:r>
              <a:rPr lang="en-ZA" sz="1450" dirty="0" err="1">
                <a:latin typeface="Calibri" panose="020F0502020204030204" pitchFamily="34" charset="0"/>
                <a:ea typeface="Arial" panose="020B0604020202020204" pitchFamily="34" charset="0"/>
              </a:rPr>
              <a:t>nationales</a:t>
            </a:r>
            <a:r>
              <a:rPr lang="en-ZA" sz="1450" dirty="0">
                <a:latin typeface="Calibri" panose="020F0502020204030204" pitchFamily="34" charset="0"/>
                <a:ea typeface="Arial" panose="020B0604020202020204" pitchFamily="34" charset="0"/>
              </a:rPr>
              <a:t> ;
</a:t>
            </a:r>
            <a:r>
              <a:rPr lang="en-ZA" sz="1450" dirty="0" err="1">
                <a:latin typeface="Calibri" panose="020F0502020204030204" pitchFamily="34" charset="0"/>
                <a:ea typeface="Arial" panose="020B0604020202020204" pitchFamily="34" charset="0"/>
              </a:rPr>
              <a:t>l’accréditation</a:t>
            </a:r>
            <a:r>
              <a:rPr lang="en-ZA" sz="1450" dirty="0">
                <a:latin typeface="Calibri" panose="020F0502020204030204" pitchFamily="34" charset="0"/>
                <a:ea typeface="Arial" panose="020B0604020202020204" pitchFamily="34" charset="0"/>
              </a:rPr>
              <a:t> des </a:t>
            </a:r>
            <a:r>
              <a:rPr lang="en-ZA" sz="1450" dirty="0" err="1">
                <a:latin typeface="Calibri" panose="020F0502020204030204" pitchFamily="34" charset="0"/>
                <a:ea typeface="Arial" panose="020B0604020202020204" pitchFamily="34" charset="0"/>
              </a:rPr>
              <a:t>organismes</a:t>
            </a:r>
            <a:r>
              <a:rPr lang="en-ZA" sz="1450" dirty="0">
                <a:latin typeface="Calibri" panose="020F0502020204030204" pitchFamily="34" charset="0"/>
                <a:ea typeface="Arial" panose="020B0604020202020204" pitchFamily="34" charset="0"/>
              </a:rPr>
              <a:t> chargés du </a:t>
            </a:r>
            <a:r>
              <a:rPr lang="en-ZA" sz="1450" dirty="0" err="1">
                <a:latin typeface="Calibri" panose="020F0502020204030204" pitchFamily="34" charset="0"/>
                <a:ea typeface="Arial" panose="020B0604020202020204" pitchFamily="34" charset="0"/>
              </a:rPr>
              <a:t>suivi</a:t>
            </a:r>
            <a:r>
              <a:rPr lang="en-ZA" sz="1450" dirty="0">
                <a:latin typeface="Calibri" panose="020F0502020204030204" pitchFamily="34" charset="0"/>
                <a:ea typeface="Arial" panose="020B0604020202020204" pitchFamily="34" charset="0"/>
              </a:rPr>
              <a:t> et de </a:t>
            </a:r>
            <a:r>
              <a:rPr lang="en-ZA" sz="1450" dirty="0" err="1">
                <a:latin typeface="Calibri" panose="020F0502020204030204" pitchFamily="34" charset="0"/>
                <a:ea typeface="Arial" panose="020B0604020202020204" pitchFamily="34" charset="0"/>
              </a:rPr>
              <a:t>l’audit</a:t>
            </a:r>
            <a:r>
              <a:rPr lang="en-ZA" sz="1450" dirty="0">
                <a:latin typeface="Calibri" panose="020F0502020204030204" pitchFamily="34" charset="0"/>
                <a:ea typeface="Arial" panose="020B0604020202020204" pitchFamily="34" charset="0"/>
              </a:rPr>
              <a:t> de </a:t>
            </a:r>
            <a:r>
              <a:rPr lang="en-ZA" sz="1450" dirty="0" err="1">
                <a:latin typeface="Calibri" panose="020F0502020204030204" pitchFamily="34" charset="0"/>
                <a:ea typeface="Arial" panose="020B0604020202020204" pitchFamily="34" charset="0"/>
              </a:rPr>
              <a:t>ces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normes</a:t>
            </a:r>
            <a:r>
              <a:rPr lang="en-ZA" sz="1450" dirty="0">
                <a:latin typeface="Calibri" panose="020F0502020204030204" pitchFamily="34" charset="0"/>
                <a:ea typeface="Arial" panose="020B0604020202020204" pitchFamily="34" charset="0"/>
              </a:rPr>
              <a:t> et qualifications ; 
</a:t>
            </a:r>
            <a:r>
              <a:rPr lang="en-ZA" sz="1450" dirty="0" err="1">
                <a:latin typeface="Calibri" panose="020F0502020204030204" pitchFamily="34" charset="0"/>
                <a:ea typeface="Arial" panose="020B0604020202020204" pitchFamily="34" charset="0"/>
              </a:rPr>
              <a:t>l’enregistrement</a:t>
            </a:r>
            <a:r>
              <a:rPr lang="en-ZA" sz="1450" dirty="0">
                <a:latin typeface="Calibri" panose="020F0502020204030204" pitchFamily="34" charset="0"/>
                <a:ea typeface="Arial" panose="020B0604020202020204" pitchFamily="34" charset="0"/>
              </a:rPr>
              <a:t> et </a:t>
            </a:r>
            <a:r>
              <a:rPr lang="en-ZA" sz="1450" dirty="0" err="1">
                <a:latin typeface="Calibri" panose="020F0502020204030204" pitchFamily="34" charset="0"/>
                <a:ea typeface="Arial" panose="020B0604020202020204" pitchFamily="34" charset="0"/>
              </a:rPr>
              <a:t>l’accréditation</a:t>
            </a:r>
            <a:r>
              <a:rPr lang="en-ZA" sz="1450" dirty="0">
                <a:latin typeface="Calibri" panose="020F0502020204030204" pitchFamily="34" charset="0"/>
                <a:ea typeface="Arial" panose="020B0604020202020204" pitchFamily="34" charset="0"/>
              </a:rPr>
              <a:t> des </a:t>
            </a:r>
            <a:r>
              <a:rPr lang="en-ZA" sz="1450" dirty="0" err="1">
                <a:latin typeface="Calibri" panose="020F0502020204030204" pitchFamily="34" charset="0"/>
                <a:ea typeface="Arial" panose="020B0604020202020204" pitchFamily="34" charset="0"/>
              </a:rPr>
              <a:t>établissements</a:t>
            </a:r>
            <a:r>
              <a:rPr lang="en-ZA" sz="1450" dirty="0">
                <a:latin typeface="Calibri" panose="020F0502020204030204" pitchFamily="34" charset="0"/>
                <a:ea typeface="Arial" panose="020B0604020202020204" pitchFamily="34" charset="0"/>
              </a:rPr>
              <a:t> de formation;</a:t>
            </a:r>
            <a:endParaRPr lang="en-BE" sz="1450" dirty="0">
              <a:effectLst/>
              <a:latin typeface="Arial" panose="020B0604020202020204" pitchFamily="34" charset="0"/>
              <a:ea typeface="Arial" panose="020B0604020202020204" pitchFamily="34" charset="0"/>
            </a:endParaRPr>
          </a:p>
          <a:p>
            <a:pPr marL="0" lvl="0" indent="0">
              <a:lnSpc>
                <a:spcPct val="115000"/>
              </a:lnSpc>
              <a:buNone/>
            </a:pPr>
            <a:r>
              <a:rPr lang="en-ZA" sz="1450" dirty="0">
                <a:latin typeface="Calibri" panose="020F0502020204030204" pitchFamily="34" charset="0"/>
                <a:ea typeface="Arial" panose="020B0604020202020204" pitchFamily="34" charset="0"/>
              </a:rPr>
              <a:t>(b) </a:t>
            </a:r>
            <a:r>
              <a:rPr lang="en-ZA" sz="1450" dirty="0" err="1">
                <a:latin typeface="Calibri" panose="020F0502020204030204" pitchFamily="34" charset="0"/>
                <a:ea typeface="Arial" panose="020B0604020202020204" pitchFamily="34" charset="0"/>
              </a:rPr>
              <a:t>d’élaborer</a:t>
            </a:r>
            <a:r>
              <a:rPr lang="en-ZA" sz="1450" dirty="0">
                <a:latin typeface="Calibri" panose="020F0502020204030204" pitchFamily="34" charset="0"/>
                <a:ea typeface="Arial" panose="020B0604020202020204" pitchFamily="34" charset="0"/>
              </a:rPr>
              <a:t> et </a:t>
            </a:r>
            <a:r>
              <a:rPr lang="en-ZA" sz="1450" dirty="0" err="1">
                <a:latin typeface="Calibri" panose="020F0502020204030204" pitchFamily="34" charset="0"/>
                <a:ea typeface="Arial" panose="020B0604020202020204" pitchFamily="34" charset="0"/>
              </a:rPr>
              <a:t>d’enregistrer</a:t>
            </a:r>
            <a:r>
              <a:rPr lang="en-ZA" sz="1450" dirty="0">
                <a:latin typeface="Calibri" panose="020F0502020204030204" pitchFamily="34" charset="0"/>
                <a:ea typeface="Arial" panose="020B0604020202020204" pitchFamily="34" charset="0"/>
              </a:rPr>
              <a:t> des </a:t>
            </a:r>
            <a:r>
              <a:rPr lang="en-ZA" sz="1450" dirty="0" err="1">
                <a:latin typeface="Calibri" panose="020F0502020204030204" pitchFamily="34" charset="0"/>
                <a:ea typeface="Arial" panose="020B0604020202020204" pitchFamily="34" charset="0"/>
              </a:rPr>
              <a:t>normes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nationales</a:t>
            </a:r>
            <a:r>
              <a:rPr lang="en-ZA" sz="1450" dirty="0">
                <a:latin typeface="Calibri" panose="020F0502020204030204" pitchFamily="34" charset="0"/>
                <a:ea typeface="Arial" panose="020B0604020202020204" pitchFamily="34" charset="0"/>
              </a:rPr>
              <a:t> pour </a:t>
            </a:r>
            <a:r>
              <a:rPr lang="en-ZA" sz="1450" dirty="0" err="1">
                <a:latin typeface="Calibri" panose="020F0502020204030204" pitchFamily="34" charset="0"/>
                <a:ea typeface="Arial" panose="020B0604020202020204" pitchFamily="34" charset="0"/>
              </a:rPr>
              <a:t>toute</a:t>
            </a:r>
            <a:r>
              <a:rPr lang="en-ZA" sz="1450" dirty="0">
                <a:latin typeface="Calibri" panose="020F0502020204030204" pitchFamily="34" charset="0"/>
                <a:ea typeface="Arial" panose="020B0604020202020204" pitchFamily="34" charset="0"/>
              </a:rPr>
              <a:t> profession ;
(c) </a:t>
            </a:r>
            <a:r>
              <a:rPr lang="en-ZA" sz="1450" dirty="0" err="1">
                <a:latin typeface="Calibri" panose="020F0502020204030204" pitchFamily="34" charset="0"/>
                <a:ea typeface="Arial" panose="020B0604020202020204" pitchFamily="34" charset="0"/>
              </a:rPr>
              <a:t>d’enregistrer</a:t>
            </a:r>
            <a:r>
              <a:rPr lang="en-ZA" sz="1450" dirty="0">
                <a:latin typeface="Calibri" panose="020F0502020204030204" pitchFamily="34" charset="0"/>
                <a:ea typeface="Arial" panose="020B0604020202020204" pitchFamily="34" charset="0"/>
              </a:rPr>
              <a:t> les qualifications </a:t>
            </a:r>
            <a:r>
              <a:rPr lang="en-ZA" sz="1450" dirty="0" err="1">
                <a:latin typeface="Calibri" panose="020F0502020204030204" pitchFamily="34" charset="0"/>
                <a:ea typeface="Arial" panose="020B0604020202020204" pitchFamily="34" charset="0"/>
              </a:rPr>
              <a:t>autres</a:t>
            </a:r>
            <a:r>
              <a:rPr lang="en-ZA" sz="1450" dirty="0">
                <a:latin typeface="Calibri" panose="020F0502020204030204" pitchFamily="34" charset="0"/>
                <a:ea typeface="Arial" panose="020B0604020202020204" pitchFamily="34" charset="0"/>
              </a:rPr>
              <a:t> que </a:t>
            </a:r>
            <a:r>
              <a:rPr lang="en-ZA" sz="1450" dirty="0" err="1">
                <a:latin typeface="Calibri" panose="020F0502020204030204" pitchFamily="34" charset="0"/>
                <a:ea typeface="Arial" panose="020B0604020202020204" pitchFamily="34" charset="0"/>
              </a:rPr>
              <a:t>celles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obtenues</a:t>
            </a:r>
            <a:r>
              <a:rPr lang="en-ZA" sz="1450" dirty="0">
                <a:latin typeface="Calibri" panose="020F0502020204030204" pitchFamily="34" charset="0"/>
                <a:ea typeface="Arial" panose="020B0604020202020204" pitchFamily="34" charset="0"/>
              </a:rPr>
              <a:t> dans les </a:t>
            </a:r>
            <a:r>
              <a:rPr lang="en-ZA" sz="1450" dirty="0" err="1">
                <a:latin typeface="Calibri" panose="020F0502020204030204" pitchFamily="34" charset="0"/>
                <a:ea typeface="Arial" panose="020B0604020202020204" pitchFamily="34" charset="0"/>
              </a:rPr>
              <a:t>secteurs</a:t>
            </a:r>
            <a:r>
              <a:rPr lang="en-ZA" sz="1450" dirty="0">
                <a:latin typeface="Calibri" panose="020F0502020204030204" pitchFamily="34" charset="0"/>
                <a:ea typeface="Arial" panose="020B0604020202020204" pitchFamily="34" charset="0"/>
              </a:rPr>
              <a:t> de </a:t>
            </a:r>
            <a:r>
              <a:rPr lang="en-ZA" sz="1450" dirty="0" err="1">
                <a:latin typeface="Calibri" panose="020F0502020204030204" pitchFamily="34" charset="0"/>
                <a:ea typeface="Arial" panose="020B0604020202020204" pitchFamily="34" charset="0"/>
              </a:rPr>
              <a:t>l’enseignement</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primaire</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secondaire</a:t>
            </a:r>
            <a:r>
              <a:rPr lang="en-ZA" sz="1450" dirty="0">
                <a:latin typeface="Calibri" panose="020F0502020204030204" pitchFamily="34" charset="0"/>
                <a:ea typeface="Arial" panose="020B0604020202020204" pitchFamily="34" charset="0"/>
              </a:rPr>
              <a:t> et </a:t>
            </a:r>
            <a:r>
              <a:rPr lang="en-ZA" sz="1450" dirty="0" err="1">
                <a:latin typeface="Calibri" panose="020F0502020204030204" pitchFamily="34" charset="0"/>
                <a:ea typeface="Arial" panose="020B0604020202020204" pitchFamily="34" charset="0"/>
              </a:rPr>
              <a:t>postsecondaire</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modifiée</a:t>
            </a:r>
            <a:r>
              <a:rPr lang="en-ZA" sz="1450" dirty="0">
                <a:latin typeface="Calibri" panose="020F0502020204030204" pitchFamily="34" charset="0"/>
                <a:ea typeface="Arial" panose="020B0604020202020204" pitchFamily="34" charset="0"/>
              </a:rPr>
              <a:t> par la </a:t>
            </a:r>
            <a:r>
              <a:rPr lang="en-ZA" sz="1450" dirty="0" err="1">
                <a:latin typeface="Calibri" panose="020F0502020204030204" pitchFamily="34" charset="0"/>
                <a:ea typeface="Arial" panose="020B0604020202020204" pitchFamily="34" charset="0"/>
              </a:rPr>
              <a:t>loi</a:t>
            </a:r>
            <a:r>
              <a:rPr lang="en-ZA" sz="1450" dirty="0">
                <a:latin typeface="Calibri" panose="020F0502020204030204" pitchFamily="34" charset="0"/>
                <a:ea typeface="Arial" panose="020B0604020202020204" pitchFamily="34" charset="0"/>
              </a:rPr>
              <a:t> de 2005 sur </a:t>
            </a:r>
            <a:r>
              <a:rPr lang="en-ZA" sz="1450" dirty="0" err="1">
                <a:latin typeface="Calibri" panose="020F0502020204030204" pitchFamily="34" charset="0"/>
                <a:ea typeface="Arial" panose="020B0604020202020204" pitchFamily="34" charset="0"/>
              </a:rPr>
              <a:t>l’éducation</a:t>
            </a:r>
            <a:r>
              <a:rPr lang="en-ZA" sz="1450" dirty="0">
                <a:latin typeface="Calibri" panose="020F0502020204030204" pitchFamily="34" charset="0"/>
                <a:ea typeface="Arial" panose="020B0604020202020204" pitchFamily="34" charset="0"/>
              </a:rPr>
              <a:t> et la formation (dispositions </a:t>
            </a:r>
            <a:r>
              <a:rPr lang="en-ZA" sz="1450" dirty="0" err="1">
                <a:latin typeface="Calibri" panose="020F0502020204030204" pitchFamily="34" charset="0"/>
                <a:ea typeface="Arial" panose="020B0604020202020204" pitchFamily="34" charset="0"/>
              </a:rPr>
              <a:t>diverses</a:t>
            </a:r>
            <a:r>
              <a:rPr lang="en-ZA" sz="1450" dirty="0">
                <a:latin typeface="Calibri" panose="020F0502020204030204" pitchFamily="34" charset="0"/>
                <a:ea typeface="Arial" panose="020B0604020202020204" pitchFamily="34" charset="0"/>
              </a:rPr>
              <a:t>) - </a:t>
            </a:r>
            <a:r>
              <a:rPr lang="en-ZA" sz="1450" dirty="0" err="1">
                <a:latin typeface="Calibri" panose="020F0502020204030204" pitchFamily="34" charset="0"/>
                <a:ea typeface="Arial" panose="020B0604020202020204" pitchFamily="34" charset="0"/>
              </a:rPr>
              <a:t>loi</a:t>
            </a:r>
            <a:r>
              <a:rPr lang="en-ZA" sz="1450" dirty="0">
                <a:latin typeface="Calibri" panose="020F0502020204030204" pitchFamily="34" charset="0"/>
                <a:ea typeface="Arial" panose="020B0604020202020204" pitchFamily="34" charset="0"/>
              </a:rPr>
              <a:t> n° 18 de 2005) ;
(d) </a:t>
            </a:r>
            <a:r>
              <a:rPr lang="en-ZA" sz="1450" dirty="0" err="1">
                <a:latin typeface="Calibri" panose="020F0502020204030204" pitchFamily="34" charset="0"/>
                <a:ea typeface="Arial" panose="020B0604020202020204" pitchFamily="34" charset="0"/>
              </a:rPr>
              <a:t>d’enregistrer</a:t>
            </a:r>
            <a:r>
              <a:rPr lang="en-ZA" sz="1450" dirty="0">
                <a:latin typeface="Calibri" panose="020F0502020204030204" pitchFamily="34" charset="0"/>
                <a:ea typeface="Arial" panose="020B0604020202020204" pitchFamily="34" charset="0"/>
              </a:rPr>
              <a:t> et </a:t>
            </a:r>
            <a:r>
              <a:rPr lang="en-ZA" sz="1450" dirty="0" err="1">
                <a:latin typeface="Calibri" panose="020F0502020204030204" pitchFamily="34" charset="0"/>
                <a:ea typeface="Arial" panose="020B0604020202020204" pitchFamily="34" charset="0"/>
              </a:rPr>
              <a:t>d’accréditer</a:t>
            </a:r>
            <a:r>
              <a:rPr lang="en-ZA" sz="1450" dirty="0">
                <a:latin typeface="Calibri" panose="020F0502020204030204" pitchFamily="34" charset="0"/>
                <a:ea typeface="Arial" panose="020B0604020202020204" pitchFamily="34" charset="0"/>
              </a:rPr>
              <a:t> les </a:t>
            </a:r>
            <a:r>
              <a:rPr lang="en-ZA" sz="1450" dirty="0" err="1">
                <a:latin typeface="Calibri" panose="020F0502020204030204" pitchFamily="34" charset="0"/>
                <a:ea typeface="Arial" panose="020B0604020202020204" pitchFamily="34" charset="0"/>
              </a:rPr>
              <a:t>établissements</a:t>
            </a:r>
            <a:r>
              <a:rPr lang="en-ZA" sz="1450" dirty="0">
                <a:latin typeface="Calibri" panose="020F0502020204030204" pitchFamily="34" charset="0"/>
                <a:ea typeface="Arial" panose="020B0604020202020204" pitchFamily="34" charset="0"/>
              </a:rPr>
              <a:t> de formation </a:t>
            </a:r>
            <a:r>
              <a:rPr lang="en-ZA" sz="1450" dirty="0" err="1">
                <a:latin typeface="Calibri" panose="020F0502020204030204" pitchFamily="34" charset="0"/>
                <a:ea typeface="Arial" panose="020B0604020202020204" pitchFamily="34" charset="0"/>
              </a:rPr>
              <a:t>à</a:t>
            </a:r>
            <a:r>
              <a:rPr lang="en-ZA" sz="1450" dirty="0">
                <a:latin typeface="Calibri" panose="020F0502020204030204" pitchFamily="34" charset="0"/>
                <a:ea typeface="Arial" panose="020B0604020202020204" pitchFamily="34" charset="0"/>
              </a:rPr>
              <a:t> Maurice ;
(e) </a:t>
            </a:r>
            <a:r>
              <a:rPr lang="en-ZA" sz="1450" dirty="0" err="1">
                <a:latin typeface="Calibri" panose="020F0502020204030204" pitchFamily="34" charset="0"/>
                <a:ea typeface="Arial" panose="020B0604020202020204" pitchFamily="34" charset="0"/>
              </a:rPr>
              <a:t>reconnaître</a:t>
            </a:r>
            <a:r>
              <a:rPr lang="en-ZA" sz="1450" dirty="0">
                <a:latin typeface="Calibri" panose="020F0502020204030204" pitchFamily="34" charset="0"/>
                <a:ea typeface="Arial" panose="020B0604020202020204" pitchFamily="34" charset="0"/>
              </a:rPr>
              <a:t> et </a:t>
            </a:r>
            <a:r>
              <a:rPr lang="en-ZA" sz="1450" dirty="0" err="1">
                <a:latin typeface="Calibri" panose="020F0502020204030204" pitchFamily="34" charset="0"/>
                <a:ea typeface="Arial" panose="020B0604020202020204" pitchFamily="34" charset="0"/>
              </a:rPr>
              <a:t>valider</a:t>
            </a:r>
            <a:r>
              <a:rPr lang="en-ZA" sz="1450" dirty="0">
                <a:latin typeface="Calibri" panose="020F0502020204030204" pitchFamily="34" charset="0"/>
                <a:ea typeface="Arial" panose="020B0604020202020204" pitchFamily="34" charset="0"/>
              </a:rPr>
              <a:t> les </a:t>
            </a:r>
            <a:r>
              <a:rPr lang="en-ZA" sz="1450" dirty="0" err="1">
                <a:latin typeface="Calibri" panose="020F0502020204030204" pitchFamily="34" charset="0"/>
                <a:ea typeface="Arial" panose="020B0604020202020204" pitchFamily="34" charset="0"/>
              </a:rPr>
              <a:t>compétences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à</a:t>
            </a:r>
            <a:r>
              <a:rPr lang="en-ZA" sz="1450" dirty="0">
                <a:latin typeface="Calibri" panose="020F0502020204030204" pitchFamily="34" charset="0"/>
                <a:ea typeface="Arial" panose="020B0604020202020204" pitchFamily="34" charset="0"/>
              </a:rPr>
              <a:t> des fins de certification </a:t>
            </a:r>
            <a:r>
              <a:rPr lang="en-ZA" sz="1450" dirty="0" err="1">
                <a:latin typeface="Calibri" panose="020F0502020204030204" pitchFamily="34" charset="0"/>
                <a:ea typeface="Arial" panose="020B0604020202020204" pitchFamily="34" charset="0"/>
              </a:rPr>
              <a:t>obtenues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en</a:t>
            </a:r>
            <a:r>
              <a:rPr lang="en-ZA" sz="1450" dirty="0">
                <a:latin typeface="Calibri" panose="020F0502020204030204" pitchFamily="34" charset="0"/>
                <a:ea typeface="Arial" panose="020B0604020202020204" pitchFamily="34" charset="0"/>
              </a:rPr>
              <a:t> dehors des </a:t>
            </a:r>
            <a:r>
              <a:rPr lang="en-ZA" sz="1450" dirty="0" err="1">
                <a:latin typeface="Calibri" panose="020F0502020204030204" pitchFamily="34" charset="0"/>
                <a:ea typeface="Arial" panose="020B0604020202020204" pitchFamily="34" charset="0"/>
              </a:rPr>
              <a:t>systèmes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formels</a:t>
            </a:r>
            <a:r>
              <a:rPr lang="en-ZA" sz="1450" dirty="0">
                <a:latin typeface="Calibri" panose="020F0502020204030204" pitchFamily="34" charset="0"/>
                <a:ea typeface="Arial" panose="020B0604020202020204" pitchFamily="34" charset="0"/>
              </a:rPr>
              <a:t> </a:t>
            </a:r>
            <a:r>
              <a:rPr lang="en-ZA" sz="1450" dirty="0" err="1">
                <a:latin typeface="Calibri" panose="020F0502020204030204" pitchFamily="34" charset="0"/>
                <a:ea typeface="Arial" panose="020B0604020202020204" pitchFamily="34" charset="0"/>
              </a:rPr>
              <a:t>d’éducation</a:t>
            </a:r>
            <a:r>
              <a:rPr lang="en-ZA" sz="1450" dirty="0">
                <a:latin typeface="Calibri" panose="020F0502020204030204" pitchFamily="34" charset="0"/>
                <a:ea typeface="Arial" panose="020B0604020202020204" pitchFamily="34" charset="0"/>
              </a:rPr>
              <a:t> et de formation ;</a:t>
            </a:r>
            <a:r>
              <a:rPr lang="en-ZA" sz="1400" dirty="0">
                <a:latin typeface="Calibri" panose="020F0502020204030204" pitchFamily="34" charset="0"/>
                <a:ea typeface="Arial" panose="020B0604020202020204" pitchFamily="34" charset="0"/>
              </a:rPr>
              <a:t>
</a:t>
            </a:r>
            <a:endParaRPr lang="en-BE" sz="1400" dirty="0"/>
          </a:p>
        </p:txBody>
      </p:sp>
      <p:sp>
        <p:nvSpPr>
          <p:cNvPr id="4" name="Content Placeholder 3">
            <a:extLst>
              <a:ext uri="{FF2B5EF4-FFF2-40B4-BE49-F238E27FC236}">
                <a16:creationId xmlns:a16="http://schemas.microsoft.com/office/drawing/2014/main" id="{D686168C-310D-2081-BBA4-2B6EF4AF6A59}"/>
              </a:ext>
            </a:extLst>
          </p:cNvPr>
          <p:cNvSpPr>
            <a:spLocks noGrp="1"/>
          </p:cNvSpPr>
          <p:nvPr>
            <p:ph sz="half" idx="2"/>
          </p:nvPr>
        </p:nvSpPr>
        <p:spPr>
          <a:xfrm>
            <a:off x="6516974" y="1214202"/>
            <a:ext cx="5520128" cy="5643797"/>
          </a:xfrm>
          <a:solidFill>
            <a:schemeClr val="tx2">
              <a:lumMod val="20000"/>
              <a:lumOff val="80000"/>
            </a:schemeClr>
          </a:solidFill>
          <a:ln>
            <a:solidFill>
              <a:schemeClr val="tx1"/>
            </a:solidFill>
          </a:ln>
        </p:spPr>
        <p:txBody>
          <a:bodyPr>
            <a:normAutofit fontScale="70000" lnSpcReduction="20000"/>
          </a:bodyPr>
          <a:lstStyle/>
          <a:p>
            <a:pPr marL="193040" indent="-193040">
              <a:lnSpc>
                <a:spcPct val="115000"/>
              </a:lnSpc>
            </a:pPr>
            <a:r>
              <a:rPr lang="en-ZA" sz="1800" dirty="0">
                <a:latin typeface="Calibri" panose="020F0502020204030204" pitchFamily="34" charset="0"/>
                <a:ea typeface="Arial" panose="020B0604020202020204" pitchFamily="34" charset="0"/>
              </a:rPr>
              <a:t>(f) </a:t>
            </a:r>
            <a:r>
              <a:rPr lang="en-ZA" sz="1800" dirty="0" err="1">
                <a:latin typeface="Calibri" panose="020F0502020204030204" pitchFamily="34" charset="0"/>
                <a:ea typeface="Arial" panose="020B0604020202020204" pitchFamily="34" charset="0"/>
              </a:rPr>
              <a:t>reconnaître</a:t>
            </a:r>
            <a:r>
              <a:rPr lang="en-ZA" sz="1800" dirty="0">
                <a:latin typeface="Calibri" panose="020F0502020204030204" pitchFamily="34" charset="0"/>
                <a:ea typeface="Arial" panose="020B0604020202020204" pitchFamily="34" charset="0"/>
              </a:rPr>
              <a:t> et </a:t>
            </a:r>
            <a:r>
              <a:rPr lang="en-ZA" sz="1800" dirty="0" err="1">
                <a:latin typeface="Calibri" panose="020F0502020204030204" pitchFamily="34" charset="0"/>
                <a:ea typeface="Arial" panose="020B0604020202020204" pitchFamily="34" charset="0"/>
              </a:rPr>
              <a:t>évaluer</a:t>
            </a:r>
            <a:r>
              <a:rPr lang="en-ZA" sz="1800" dirty="0">
                <a:latin typeface="Calibri" panose="020F0502020204030204" pitchFamily="34" charset="0"/>
                <a:ea typeface="Arial" panose="020B0604020202020204" pitchFamily="34" charset="0"/>
              </a:rPr>
              <a:t> les qualifications, </a:t>
            </a:r>
            <a:r>
              <a:rPr lang="en-ZA" sz="1800" dirty="0" err="1">
                <a:latin typeface="Calibri" panose="020F0502020204030204" pitchFamily="34" charset="0"/>
                <a:ea typeface="Arial" panose="020B0604020202020204" pitchFamily="34" charset="0"/>
              </a:rPr>
              <a:t>autres</a:t>
            </a:r>
            <a:r>
              <a:rPr lang="en-ZA" sz="1800" dirty="0">
                <a:latin typeface="Calibri" panose="020F0502020204030204" pitchFamily="34" charset="0"/>
                <a:ea typeface="Arial" panose="020B0604020202020204" pitchFamily="34" charset="0"/>
              </a:rPr>
              <a:t> que </a:t>
            </a:r>
            <a:r>
              <a:rPr lang="en-ZA" sz="1800" dirty="0" err="1">
                <a:latin typeface="Calibri" panose="020F0502020204030204" pitchFamily="34" charset="0"/>
                <a:ea typeface="Arial" panose="020B0604020202020204" pitchFamily="34" charset="0"/>
              </a:rPr>
              <a:t>celles</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obtenues</a:t>
            </a:r>
            <a:r>
              <a:rPr lang="en-ZA" sz="1800" dirty="0">
                <a:latin typeface="Calibri" panose="020F0502020204030204" pitchFamily="34" charset="0"/>
                <a:ea typeface="Arial" panose="020B0604020202020204" pitchFamily="34" charset="0"/>
              </a:rPr>
              <a:t> dans les </a:t>
            </a:r>
            <a:r>
              <a:rPr lang="en-ZA" sz="1800" dirty="0" err="1">
                <a:latin typeface="Calibri" panose="020F0502020204030204" pitchFamily="34" charset="0"/>
                <a:ea typeface="Arial" panose="020B0604020202020204" pitchFamily="34" charset="0"/>
              </a:rPr>
              <a:t>secteurs</a:t>
            </a:r>
            <a:r>
              <a:rPr lang="en-ZA" sz="1800" dirty="0">
                <a:latin typeface="Calibri" panose="020F0502020204030204" pitchFamily="34" charset="0"/>
                <a:ea typeface="Arial" panose="020B0604020202020204" pitchFamily="34" charset="0"/>
              </a:rPr>
              <a:t> de </a:t>
            </a:r>
            <a:r>
              <a:rPr lang="en-ZA" sz="1800" dirty="0" err="1">
                <a:latin typeface="Calibri" panose="020F0502020204030204" pitchFamily="34" charset="0"/>
                <a:ea typeface="Arial" panose="020B0604020202020204" pitchFamily="34" charset="0"/>
              </a:rPr>
              <a:t>l’enseignement</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primaire</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secondaire</a:t>
            </a:r>
            <a:r>
              <a:rPr lang="en-ZA" sz="1800" dirty="0">
                <a:latin typeface="Calibri" panose="020F0502020204030204" pitchFamily="34" charset="0"/>
                <a:ea typeface="Arial" panose="020B0604020202020204" pitchFamily="34" charset="0"/>
              </a:rPr>
              <a:t> et </a:t>
            </a:r>
            <a:r>
              <a:rPr lang="en-ZA" sz="1800" dirty="0" err="1">
                <a:latin typeface="Calibri" panose="020F0502020204030204" pitchFamily="34" charset="0"/>
                <a:ea typeface="Arial" panose="020B0604020202020204" pitchFamily="34" charset="0"/>
              </a:rPr>
              <a:t>postsecondaire</a:t>
            </a:r>
            <a:r>
              <a:rPr lang="en-ZA" sz="1800" dirty="0">
                <a:latin typeface="Calibri" panose="020F0502020204030204" pitchFamily="34" charset="0"/>
                <a:ea typeface="Arial" panose="020B0604020202020204" pitchFamily="34" charset="0"/>
              </a:rPr>
              <a:t>, aux fins </a:t>
            </a:r>
            <a:r>
              <a:rPr lang="en-ZA" sz="1800" dirty="0" err="1">
                <a:latin typeface="Calibri" panose="020F0502020204030204" pitchFamily="34" charset="0"/>
                <a:ea typeface="Arial" panose="020B0604020202020204" pitchFamily="34" charset="0"/>
              </a:rPr>
              <a:t>d’établir</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leur</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équivalence</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modifiée</a:t>
            </a:r>
            <a:r>
              <a:rPr lang="en-ZA" sz="1800" dirty="0">
                <a:latin typeface="Calibri" panose="020F0502020204030204" pitchFamily="34" charset="0"/>
                <a:ea typeface="Arial" panose="020B0604020202020204" pitchFamily="34" charset="0"/>
              </a:rPr>
              <a:t> par la </a:t>
            </a:r>
            <a:r>
              <a:rPr lang="en-ZA" sz="1800" dirty="0" err="1">
                <a:latin typeface="Calibri" panose="020F0502020204030204" pitchFamily="34" charset="0"/>
                <a:ea typeface="Arial" panose="020B0604020202020204" pitchFamily="34" charset="0"/>
              </a:rPr>
              <a:t>loi</a:t>
            </a:r>
            <a:r>
              <a:rPr lang="en-ZA" sz="1800" dirty="0">
                <a:latin typeface="Calibri" panose="020F0502020204030204" pitchFamily="34" charset="0"/>
                <a:ea typeface="Arial" panose="020B0604020202020204" pitchFamily="34" charset="0"/>
              </a:rPr>
              <a:t> de 2005 sur </a:t>
            </a:r>
            <a:r>
              <a:rPr lang="en-ZA" sz="1800" dirty="0" err="1">
                <a:latin typeface="Calibri" panose="020F0502020204030204" pitchFamily="34" charset="0"/>
                <a:ea typeface="Arial" panose="020B0604020202020204" pitchFamily="34" charset="0"/>
              </a:rPr>
              <a:t>l’éducation</a:t>
            </a:r>
            <a:r>
              <a:rPr lang="en-ZA" sz="1800" dirty="0">
                <a:latin typeface="Calibri" panose="020F0502020204030204" pitchFamily="34" charset="0"/>
                <a:ea typeface="Arial" panose="020B0604020202020204" pitchFamily="34" charset="0"/>
              </a:rPr>
              <a:t> et la formation (dispositions </a:t>
            </a:r>
            <a:r>
              <a:rPr lang="en-ZA" sz="1800" dirty="0" err="1">
                <a:latin typeface="Calibri" panose="020F0502020204030204" pitchFamily="34" charset="0"/>
                <a:ea typeface="Arial" panose="020B0604020202020204" pitchFamily="34" charset="0"/>
              </a:rPr>
              <a:t>diverses</a:t>
            </a:r>
            <a:r>
              <a:rPr lang="en-ZA" sz="1800" dirty="0">
                <a:latin typeface="Calibri" panose="020F0502020204030204" pitchFamily="34" charset="0"/>
                <a:ea typeface="Arial" panose="020B0604020202020204" pitchFamily="34" charset="0"/>
              </a:rPr>
              <a:t>) - </a:t>
            </a:r>
            <a:r>
              <a:rPr lang="en-ZA" sz="1800" dirty="0" err="1">
                <a:latin typeface="Calibri" panose="020F0502020204030204" pitchFamily="34" charset="0"/>
                <a:ea typeface="Arial" panose="020B0604020202020204" pitchFamily="34" charset="0"/>
              </a:rPr>
              <a:t>loi</a:t>
            </a:r>
            <a:r>
              <a:rPr lang="en-ZA" sz="1800" dirty="0">
                <a:latin typeface="Calibri" panose="020F0502020204030204" pitchFamily="34" charset="0"/>
                <a:ea typeface="Arial" panose="020B0604020202020204" pitchFamily="34" charset="0"/>
              </a:rPr>
              <a:t> n° 18 de 2005) ;</a:t>
            </a:r>
            <a:endParaRPr lang="en-ZA" sz="1800" dirty="0">
              <a:effectLst/>
              <a:latin typeface="Calibri" panose="020F0502020204030204" pitchFamily="34" charset="0"/>
              <a:ea typeface="Arial" panose="020B0604020202020204" pitchFamily="34" charset="0"/>
            </a:endParaRPr>
          </a:p>
          <a:p>
            <a:pPr marL="193040" indent="-193040">
              <a:lnSpc>
                <a:spcPct val="115000"/>
              </a:lnSpc>
            </a:pPr>
            <a:r>
              <a:rPr lang="en-ZA" sz="1800" dirty="0">
                <a:effectLst/>
                <a:latin typeface="Calibri" panose="020F0502020204030204" pitchFamily="34" charset="0"/>
                <a:ea typeface="Arial" panose="020B0604020202020204" pitchFamily="34" charset="0"/>
              </a:rPr>
              <a:t>(g</a:t>
            </a:r>
            <a:r>
              <a:rPr lang="en-ZA" sz="1800" dirty="0">
                <a:latin typeface="Calibri" panose="020F0502020204030204" pitchFamily="34" charset="0"/>
                <a:ea typeface="Arial" panose="020B0604020202020204" pitchFamily="34" charset="0"/>
              </a:rPr>
              <a:t>) pour </a:t>
            </a:r>
            <a:r>
              <a:rPr lang="en-ZA" sz="1800" dirty="0" err="1">
                <a:latin typeface="Calibri" panose="020F0502020204030204" pitchFamily="34" charset="0"/>
                <a:ea typeface="Arial" panose="020B0604020202020204" pitchFamily="34" charset="0"/>
              </a:rPr>
              <a:t>reconnaître</a:t>
            </a:r>
            <a:r>
              <a:rPr lang="en-ZA" sz="1800" dirty="0">
                <a:latin typeface="Calibri" panose="020F0502020204030204" pitchFamily="34" charset="0"/>
                <a:ea typeface="Arial" panose="020B0604020202020204" pitchFamily="34" charset="0"/>
              </a:rPr>
              <a:t> les </a:t>
            </a:r>
            <a:r>
              <a:rPr lang="en-ZA" sz="1800" dirty="0" err="1">
                <a:latin typeface="Calibri" panose="020F0502020204030204" pitchFamily="34" charset="0"/>
                <a:ea typeface="Arial" panose="020B0604020202020204" pitchFamily="34" charset="0"/>
              </a:rPr>
              <a:t>cours</a:t>
            </a:r>
            <a:r>
              <a:rPr lang="en-ZA" sz="1800" dirty="0">
                <a:latin typeface="Calibri" panose="020F0502020204030204" pitchFamily="34" charset="0"/>
                <a:ea typeface="Arial" panose="020B0604020202020204" pitchFamily="34" charset="0"/>
              </a:rPr>
              <a:t> non </a:t>
            </a:r>
            <a:r>
              <a:rPr lang="en-ZA" sz="1800" dirty="0" err="1">
                <a:latin typeface="Calibri" panose="020F0502020204030204" pitchFamily="34" charset="0"/>
                <a:ea typeface="Arial" panose="020B0604020202020204" pitchFamily="34" charset="0"/>
              </a:rPr>
              <a:t>sanctionnés</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dispensés</a:t>
            </a:r>
            <a:r>
              <a:rPr lang="en-ZA" sz="1800" dirty="0">
                <a:latin typeface="Calibri" panose="020F0502020204030204" pitchFamily="34" charset="0"/>
                <a:ea typeface="Arial" panose="020B0604020202020204" pitchFamily="34" charset="0"/>
              </a:rPr>
              <a:t> par les </a:t>
            </a:r>
            <a:r>
              <a:rPr lang="en-ZA" sz="1800" dirty="0" err="1">
                <a:latin typeface="Calibri" panose="020F0502020204030204" pitchFamily="34" charset="0"/>
                <a:ea typeface="Arial" panose="020B0604020202020204" pitchFamily="34" charset="0"/>
              </a:rPr>
              <a:t>établissements</a:t>
            </a:r>
            <a:r>
              <a:rPr lang="en-ZA" sz="1800" dirty="0">
                <a:latin typeface="Calibri" panose="020F0502020204030204" pitchFamily="34" charset="0"/>
                <a:ea typeface="Arial" panose="020B0604020202020204" pitchFamily="34" charset="0"/>
              </a:rPr>
              <a:t> de formation (</a:t>
            </a:r>
            <a:r>
              <a:rPr lang="en-ZA" sz="1800" dirty="0" err="1">
                <a:latin typeface="Calibri" panose="020F0502020204030204" pitchFamily="34" charset="0"/>
                <a:ea typeface="Arial" panose="020B0604020202020204" pitchFamily="34" charset="0"/>
              </a:rPr>
              <a:t>modifié</a:t>
            </a:r>
            <a:r>
              <a:rPr lang="en-ZA" sz="1800" dirty="0">
                <a:latin typeface="Calibri" panose="020F0502020204030204" pitchFamily="34" charset="0"/>
                <a:ea typeface="Arial" panose="020B0604020202020204" pitchFamily="34" charset="0"/>
              </a:rPr>
              <a:t> par la </a:t>
            </a:r>
            <a:r>
              <a:rPr lang="en-ZA" sz="1800" dirty="0" err="1">
                <a:latin typeface="Calibri" panose="020F0502020204030204" pitchFamily="34" charset="0"/>
                <a:ea typeface="Arial" panose="020B0604020202020204" pitchFamily="34" charset="0"/>
              </a:rPr>
              <a:t>loi</a:t>
            </a:r>
            <a:r>
              <a:rPr lang="en-ZA" sz="1800" dirty="0">
                <a:latin typeface="Calibri" panose="020F0502020204030204" pitchFamily="34" charset="0"/>
                <a:ea typeface="Arial" panose="020B0604020202020204" pitchFamily="34" charset="0"/>
              </a:rPr>
              <a:t> de 2005 sur </a:t>
            </a:r>
            <a:r>
              <a:rPr lang="en-ZA" sz="1800" dirty="0" err="1">
                <a:latin typeface="Calibri" panose="020F0502020204030204" pitchFamily="34" charset="0"/>
                <a:ea typeface="Arial" panose="020B0604020202020204" pitchFamily="34" charset="0"/>
              </a:rPr>
              <a:t>l’éducation</a:t>
            </a:r>
            <a:r>
              <a:rPr lang="en-ZA" sz="1800" dirty="0">
                <a:latin typeface="Calibri" panose="020F0502020204030204" pitchFamily="34" charset="0"/>
                <a:ea typeface="Arial" panose="020B0604020202020204" pitchFamily="34" charset="0"/>
              </a:rPr>
              <a:t> et la formation (dispositions </a:t>
            </a:r>
            <a:r>
              <a:rPr lang="en-ZA" sz="1800" dirty="0" err="1">
                <a:latin typeface="Calibri" panose="020F0502020204030204" pitchFamily="34" charset="0"/>
                <a:ea typeface="Arial" panose="020B0604020202020204" pitchFamily="34" charset="0"/>
              </a:rPr>
              <a:t>diverses</a:t>
            </a:r>
            <a:r>
              <a:rPr lang="en-ZA" sz="1800" dirty="0">
                <a:latin typeface="Calibri" panose="020F0502020204030204" pitchFamily="34" charset="0"/>
                <a:ea typeface="Arial" panose="020B0604020202020204" pitchFamily="34" charset="0"/>
              </a:rPr>
              <a:t>) - </a:t>
            </a:r>
            <a:r>
              <a:rPr lang="en-ZA" sz="1800" dirty="0" err="1">
                <a:latin typeface="Calibri" panose="020F0502020204030204" pitchFamily="34" charset="0"/>
                <a:ea typeface="Arial" panose="020B0604020202020204" pitchFamily="34" charset="0"/>
              </a:rPr>
              <a:t>loi</a:t>
            </a:r>
            <a:r>
              <a:rPr lang="en-ZA" sz="1800" dirty="0">
                <a:latin typeface="Calibri" panose="020F0502020204030204" pitchFamily="34" charset="0"/>
                <a:ea typeface="Arial" panose="020B0604020202020204" pitchFamily="34" charset="0"/>
              </a:rPr>
              <a:t> n° 18 de 2005);</a:t>
            </a:r>
            <a:endParaRPr lang="en-BE" sz="1800" dirty="0">
              <a:effectLst/>
              <a:latin typeface="Arial" panose="020B0604020202020204" pitchFamily="34" charset="0"/>
              <a:ea typeface="Arial" panose="020B0604020202020204" pitchFamily="34" charset="0"/>
            </a:endParaRPr>
          </a:p>
          <a:p>
            <a:pPr marL="193040" indent="-193040">
              <a:lnSpc>
                <a:spcPct val="115000"/>
              </a:lnSpc>
            </a:pPr>
            <a:r>
              <a:rPr lang="en-ZA" sz="1800" dirty="0">
                <a:effectLst/>
                <a:latin typeface="Calibri" panose="020F0502020204030204" pitchFamily="34" charset="0"/>
                <a:ea typeface="Arial" panose="020B0604020202020204" pitchFamily="34" charset="0"/>
              </a:rPr>
              <a:t>(h</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tenir</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une</a:t>
            </a:r>
            <a:r>
              <a:rPr lang="en-ZA" sz="1800" dirty="0">
                <a:latin typeface="Calibri" panose="020F0502020204030204" pitchFamily="34" charset="0"/>
                <a:ea typeface="Arial" panose="020B0604020202020204" pitchFamily="34" charset="0"/>
              </a:rPr>
              <a:t> base de </a:t>
            </a:r>
            <a:r>
              <a:rPr lang="en-ZA" sz="1800" dirty="0" err="1">
                <a:latin typeface="Calibri" panose="020F0502020204030204" pitchFamily="34" charset="0"/>
                <a:ea typeface="Arial" panose="020B0604020202020204" pitchFamily="34" charset="0"/>
              </a:rPr>
              <a:t>données</a:t>
            </a:r>
            <a:r>
              <a:rPr lang="en-ZA" sz="1800" dirty="0">
                <a:latin typeface="Calibri" panose="020F0502020204030204" pitchFamily="34" charset="0"/>
                <a:ea typeface="Arial" panose="020B0604020202020204" pitchFamily="34" charset="0"/>
              </a:rPr>
              <a:t> des </a:t>
            </a:r>
            <a:r>
              <a:rPr lang="en-ZA" sz="1800" dirty="0" err="1">
                <a:latin typeface="Calibri" panose="020F0502020204030204" pitchFamily="34" charset="0"/>
                <a:ea typeface="Arial" panose="020B0604020202020204" pitchFamily="34" charset="0"/>
              </a:rPr>
              <a:t>comptes</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d’apprentissage</a:t>
            </a:r>
            <a:r>
              <a:rPr lang="en-ZA" sz="1800" dirty="0">
                <a:latin typeface="Calibri" panose="020F0502020204030204" pitchFamily="34" charset="0"/>
                <a:ea typeface="Arial" panose="020B0604020202020204" pitchFamily="34" charset="0"/>
              </a:rPr>
              <a:t> des </a:t>
            </a:r>
            <a:r>
              <a:rPr lang="en-ZA" sz="1800" dirty="0" err="1">
                <a:latin typeface="Calibri" panose="020F0502020204030204" pitchFamily="34" charset="0"/>
                <a:ea typeface="Arial" panose="020B0604020202020204" pitchFamily="34" charset="0"/>
              </a:rPr>
              <a:t>Mauriciens</a:t>
            </a:r>
            <a:r>
              <a:rPr lang="en-ZA" sz="1800" dirty="0">
                <a:latin typeface="Calibri" panose="020F0502020204030204" pitchFamily="34" charset="0"/>
                <a:ea typeface="Arial" panose="020B0604020202020204" pitchFamily="34" charset="0"/>
              </a:rPr>
              <a:t>;</a:t>
            </a:r>
          </a:p>
          <a:p>
            <a:pPr marL="193040" indent="-193040">
              <a:lnSpc>
                <a:spcPct val="115000"/>
              </a:lnSpc>
            </a:pPr>
            <a:r>
              <a:rPr lang="en-ZA" sz="1800" dirty="0">
                <a:effectLst/>
                <a:latin typeface="Calibri" panose="020F0502020204030204" pitchFamily="34" charset="0"/>
                <a:ea typeface="Arial" panose="020B0604020202020204" pitchFamily="34" charset="0"/>
              </a:rPr>
              <a:t>(</a:t>
            </a:r>
            <a:r>
              <a:rPr lang="en-ZA" sz="1800" dirty="0" err="1">
                <a:effectLst/>
                <a:latin typeface="Calibri" panose="020F0502020204030204" pitchFamily="34" charset="0"/>
                <a:ea typeface="Arial" panose="020B0604020202020204" pitchFamily="34" charset="0"/>
              </a:rPr>
              <a:t>i</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publier</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une</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liste</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annuelle</a:t>
            </a:r>
            <a:r>
              <a:rPr lang="en-ZA" sz="1800" dirty="0">
                <a:latin typeface="Calibri" panose="020F0502020204030204" pitchFamily="34" charset="0"/>
                <a:ea typeface="Arial" panose="020B0604020202020204" pitchFamily="34" charset="0"/>
              </a:rPr>
              <a:t> des norms </a:t>
            </a:r>
            <a:r>
              <a:rPr lang="en-ZA" sz="1800" dirty="0" err="1">
                <a:latin typeface="Calibri" panose="020F0502020204030204" pitchFamily="34" charset="0"/>
                <a:ea typeface="Arial" panose="020B0604020202020204" pitchFamily="34" charset="0"/>
              </a:rPr>
              <a:t>unité</a:t>
            </a:r>
            <a:r>
              <a:rPr lang="en-ZA" sz="1800" dirty="0">
                <a:latin typeface="Calibri" panose="020F0502020204030204" pitchFamily="34" charset="0"/>
                <a:ea typeface="Arial" panose="020B0604020202020204" pitchFamily="34" charset="0"/>
              </a:rPr>
              <a:t>, des qualifications et des </a:t>
            </a:r>
            <a:r>
              <a:rPr lang="en-ZA" sz="1800" dirty="0" err="1">
                <a:latin typeface="Calibri" panose="020F0502020204030204" pitchFamily="34" charset="0"/>
                <a:ea typeface="Arial" panose="020B0604020202020204" pitchFamily="34" charset="0"/>
              </a:rPr>
              <a:t>établissements</a:t>
            </a:r>
            <a:r>
              <a:rPr lang="en-ZA" sz="1800" dirty="0">
                <a:latin typeface="Calibri" panose="020F0502020204030204" pitchFamily="34" charset="0"/>
                <a:ea typeface="Arial" panose="020B0604020202020204" pitchFamily="34" charset="0"/>
              </a:rPr>
              <a:t> de formation;</a:t>
            </a:r>
            <a:endParaRPr lang="en-ZA" sz="1800" dirty="0">
              <a:effectLst/>
              <a:latin typeface="Calibri" panose="020F0502020204030204" pitchFamily="34" charset="0"/>
              <a:ea typeface="Arial" panose="020B0604020202020204" pitchFamily="34" charset="0"/>
            </a:endParaRPr>
          </a:p>
          <a:p>
            <a:pPr marL="193040" indent="-193040">
              <a:lnSpc>
                <a:spcPct val="115000"/>
              </a:lnSpc>
            </a:pPr>
            <a:r>
              <a:rPr lang="en-ZA" sz="1800" dirty="0">
                <a:effectLst/>
                <a:latin typeface="Calibri" panose="020F0502020204030204" pitchFamily="34" charset="0"/>
                <a:ea typeface="Arial" panose="020B0604020202020204" pitchFamily="34" charset="0"/>
              </a:rPr>
              <a:t>(j</a:t>
            </a:r>
            <a:r>
              <a:rPr lang="en-ZA" sz="1800" dirty="0">
                <a:latin typeface="Calibri" panose="020F0502020204030204" pitchFamily="34" charset="0"/>
                <a:ea typeface="Arial" panose="020B0604020202020204" pitchFamily="34" charset="0"/>
              </a:rPr>
              <a:t>) </a:t>
            </a:r>
            <a:r>
              <a:rPr lang="en-ZA" sz="1800" dirty="0" err="1">
                <a:latin typeface="Calibri" panose="020F0502020204030204" pitchFamily="34" charset="0"/>
                <a:ea typeface="Arial" panose="020B0604020202020204" pitchFamily="34" charset="0"/>
              </a:rPr>
              <a:t>conseiller</a:t>
            </a:r>
            <a:r>
              <a:rPr lang="en-ZA" sz="1800" dirty="0">
                <a:latin typeface="Calibri" panose="020F0502020204030204" pitchFamily="34" charset="0"/>
                <a:ea typeface="Arial" panose="020B0604020202020204" pitchFamily="34" charset="0"/>
              </a:rPr>
              <a:t> le </a:t>
            </a:r>
            <a:r>
              <a:rPr lang="en-ZA" sz="1800" dirty="0" err="1">
                <a:latin typeface="Calibri" panose="020F0502020204030204" pitchFamily="34" charset="0"/>
                <a:ea typeface="Arial" panose="020B0604020202020204" pitchFamily="34" charset="0"/>
              </a:rPr>
              <a:t>ministre</a:t>
            </a:r>
            <a:r>
              <a:rPr lang="en-ZA" sz="1800" dirty="0">
                <a:latin typeface="Calibri" panose="020F0502020204030204" pitchFamily="34" charset="0"/>
                <a:ea typeface="Arial" panose="020B0604020202020204" pitchFamily="34" charset="0"/>
              </a:rPr>
              <a:t> sur les questions relatives au Cadre national des certifications ;;</a:t>
            </a:r>
            <a:endParaRPr lang="en-BE" sz="1800" dirty="0">
              <a:effectLst/>
              <a:latin typeface="Arial" panose="020B0604020202020204" pitchFamily="34" charset="0"/>
              <a:ea typeface="Arial" panose="020B0604020202020204" pitchFamily="34" charset="0"/>
            </a:endParaRPr>
          </a:p>
          <a:p>
            <a:r>
              <a:rPr lang="en-US" sz="1800" dirty="0">
                <a:effectLst/>
                <a:latin typeface="Calibri" panose="020F0502020204030204" pitchFamily="34" charset="0"/>
                <a:ea typeface="DengXian" panose="02010600030101010101" pitchFamily="2" charset="-122"/>
                <a:cs typeface="Calibri" panose="020F0502020204030204" pitchFamily="34" charset="0"/>
              </a:rPr>
              <a:t>(k</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d’exercer</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toute</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autre</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fonction</a:t>
            </a:r>
            <a:r>
              <a:rPr lang="en-US" sz="1800" dirty="0">
                <a:latin typeface="Calibri" panose="020F0502020204030204" pitchFamily="34" charset="0"/>
                <a:ea typeface="DengXian" panose="02010600030101010101" pitchFamily="2" charset="-122"/>
                <a:cs typeface="Calibri" panose="020F0502020204030204" pitchFamily="34" charset="0"/>
              </a:rPr>
              <a:t> que le </a:t>
            </a:r>
            <a:r>
              <a:rPr lang="en-US" sz="1800" dirty="0" err="1">
                <a:latin typeface="Calibri" panose="020F0502020204030204" pitchFamily="34" charset="0"/>
                <a:ea typeface="DengXian" panose="02010600030101010101" pitchFamily="2" charset="-122"/>
                <a:cs typeface="Calibri" panose="020F0502020204030204" pitchFamily="34" charset="0"/>
              </a:rPr>
              <a:t>ministre</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peut</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lui</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confier</a:t>
            </a:r>
            <a:r>
              <a:rPr lang="en-US" sz="1800" dirty="0">
                <a:latin typeface="Calibri" panose="020F0502020204030204" pitchFamily="34" charset="0"/>
                <a:ea typeface="DengXian" panose="02010600030101010101" pitchFamily="2" charset="-122"/>
                <a:cs typeface="Calibri" panose="020F0502020204030204" pitchFamily="34" charset="0"/>
              </a:rPr>
              <a:t> et qui </a:t>
            </a:r>
            <a:r>
              <a:rPr lang="en-US" sz="1800" dirty="0" err="1">
                <a:latin typeface="Calibri" panose="020F0502020204030204" pitchFamily="34" charset="0"/>
                <a:ea typeface="DengXian" panose="02010600030101010101" pitchFamily="2" charset="-122"/>
                <a:cs typeface="Calibri" panose="020F0502020204030204" pitchFamily="34" charset="0"/>
              </a:rPr>
              <a:t>est</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pertinente</a:t>
            </a:r>
            <a:r>
              <a:rPr lang="en-US" sz="1800" dirty="0">
                <a:latin typeface="Calibri" panose="020F0502020204030204" pitchFamily="34" charset="0"/>
                <a:ea typeface="DengXian" panose="02010600030101010101" pitchFamily="2" charset="-122"/>
                <a:cs typeface="Calibri" panose="020F0502020204030204" pitchFamily="34" charset="0"/>
              </a:rPr>
              <a:t> au Cadre national des certifications.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r>
              <a:rPr lang="en-US" sz="1800" b="1" dirty="0" err="1">
                <a:latin typeface="Calibri" panose="020F0502020204030204" pitchFamily="34" charset="0"/>
                <a:ea typeface="DengXian" panose="02010600030101010101" pitchFamily="2" charset="-122"/>
                <a:cs typeface="Calibri" panose="020F0502020204030204" pitchFamily="34" charset="0"/>
              </a:rPr>
              <a:t>Principales</a:t>
            </a:r>
            <a:r>
              <a:rPr lang="en-US" sz="1800" b="1" dirty="0">
                <a:latin typeface="Calibri" panose="020F0502020204030204" pitchFamily="34" charset="0"/>
                <a:ea typeface="DengXian" panose="02010600030101010101" pitchFamily="2" charset="-122"/>
                <a:cs typeface="Calibri" panose="020F0502020204030204" pitchFamily="34" charset="0"/>
              </a:rPr>
              <a:t> parties </a:t>
            </a:r>
            <a:r>
              <a:rPr lang="en-US" sz="1800" b="1" dirty="0" err="1">
                <a:latin typeface="Calibri" panose="020F0502020204030204" pitchFamily="34" charset="0"/>
                <a:ea typeface="DengXian" panose="02010600030101010101" pitchFamily="2" charset="-122"/>
                <a:cs typeface="Calibri" panose="020F0502020204030204" pitchFamily="34" charset="0"/>
              </a:rPr>
              <a:t>prenantes</a:t>
            </a:r>
            <a:r>
              <a:rPr lang="en-US" sz="1800" b="1" dirty="0">
                <a:latin typeface="Calibri" panose="020F0502020204030204" pitchFamily="34" charset="0"/>
                <a:ea typeface="DengXian" panose="02010600030101010101" pitchFamily="2" charset="-122"/>
                <a:cs typeface="Calibri" panose="020F0502020204030204" pitchFamily="34" charset="0"/>
              </a:rPr>
              <a:t>:</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15000"/>
              </a:lnSpc>
              <a:buFont typeface="Calibri" panose="020F0502020204030204" pitchFamily="34" charset="0"/>
              <a:buChar char="-"/>
            </a:pPr>
            <a:r>
              <a:rPr lang="en-US" sz="1800" dirty="0" err="1">
                <a:latin typeface="Calibri" panose="020F0502020204030204" pitchFamily="34" charset="0"/>
                <a:ea typeface="Calibri" panose="020F0502020204030204" pitchFamily="34" charset="0"/>
              </a:rPr>
              <a:t>Ministère</a:t>
            </a:r>
            <a:r>
              <a:rPr lang="en-US" sz="1800" dirty="0">
                <a:latin typeface="Calibri" panose="020F0502020204030204" pitchFamily="34" charset="0"/>
                <a:ea typeface="Calibri" panose="020F0502020204030204" pitchFamily="34" charset="0"/>
              </a:rPr>
              <a:t> de </a:t>
            </a:r>
            <a:r>
              <a:rPr lang="en-US" sz="1800" dirty="0" err="1">
                <a:latin typeface="Calibri" panose="020F0502020204030204" pitchFamily="34" charset="0"/>
                <a:ea typeface="Calibri" panose="020F0502020204030204" pitchFamily="34" charset="0"/>
              </a:rPr>
              <a:t>l’Éducation</a:t>
            </a:r>
            <a:r>
              <a:rPr lang="en-US" sz="1800" dirty="0">
                <a:latin typeface="Calibri" panose="020F0502020204030204" pitchFamily="34" charset="0"/>
                <a:ea typeface="Calibri" panose="020F0502020204030204" pitchFamily="34" charset="0"/>
              </a:rPr>
              <a:t>
Commission de </a:t>
            </a:r>
            <a:r>
              <a:rPr lang="en-US" sz="1800" dirty="0" err="1">
                <a:latin typeface="Calibri" panose="020F0502020204030204" pitchFamily="34" charset="0"/>
                <a:ea typeface="Calibri" panose="020F0502020204030204" pitchFamily="34" charset="0"/>
              </a:rPr>
              <a:t>l’enseignement</a:t>
            </a:r>
            <a:r>
              <a:rPr lang="en-US" sz="1800" dirty="0">
                <a:latin typeface="Calibri" panose="020F0502020204030204" pitchFamily="34" charset="0"/>
                <a:ea typeface="Calibri" panose="020F0502020204030204" pitchFamily="34" charset="0"/>
              </a:rPr>
              <a:t> </a:t>
            </a:r>
            <a:r>
              <a:rPr lang="en-US" sz="1800" dirty="0" err="1">
                <a:latin typeface="Calibri" panose="020F0502020204030204" pitchFamily="34" charset="0"/>
                <a:ea typeface="Calibri" panose="020F0502020204030204" pitchFamily="34" charset="0"/>
              </a:rPr>
              <a:t>supérieur</a:t>
            </a:r>
            <a:r>
              <a:rPr lang="en-US" sz="1800" dirty="0">
                <a:latin typeface="Calibri" panose="020F0502020204030204" pitchFamily="34" charset="0"/>
                <a:ea typeface="Calibri" panose="020F0502020204030204" pitchFamily="34" charset="0"/>
              </a:rPr>
              <a:t>
Conseil de la formation </a:t>
            </a:r>
            <a:r>
              <a:rPr lang="en-US" sz="1800" dirty="0" err="1">
                <a:latin typeface="Calibri" panose="020F0502020204030204" pitchFamily="34" charset="0"/>
                <a:ea typeface="Calibri" panose="020F0502020204030204" pitchFamily="34" charset="0"/>
              </a:rPr>
              <a:t>industrielle</a:t>
            </a:r>
            <a:r>
              <a:rPr lang="en-US" sz="1800" dirty="0">
                <a:latin typeface="Calibri" panose="020F0502020204030204" pitchFamily="34" charset="0"/>
                <a:ea typeface="Calibri" panose="020F0502020204030204" pitchFamily="34" charset="0"/>
              </a:rPr>
              <a:t> et </a:t>
            </a:r>
            <a:r>
              <a:rPr lang="en-US" sz="1800" dirty="0" err="1">
                <a:latin typeface="Calibri" panose="020F0502020204030204" pitchFamily="34" charset="0"/>
                <a:ea typeface="Calibri" panose="020F0502020204030204" pitchFamily="34" charset="0"/>
              </a:rPr>
              <a:t>professionnelle</a:t>
            </a:r>
            <a:endParaRPr lang="en-US" sz="1800" dirty="0">
              <a:latin typeface="Calibri" panose="020F0502020204030204" pitchFamily="34" charset="0"/>
              <a:ea typeface="Calibri" panose="020F0502020204030204" pitchFamily="34" charset="0"/>
            </a:endParaRPr>
          </a:p>
          <a:p>
            <a:pPr marL="0" lvl="0" indent="0">
              <a:lnSpc>
                <a:spcPct val="115000"/>
              </a:lnSpc>
              <a:buNone/>
            </a:pPr>
            <a:r>
              <a:rPr lang="en-US" sz="1800" dirty="0">
                <a:latin typeface="Calibri" panose="020F0502020204030204" pitchFamily="34" charset="0"/>
                <a:ea typeface="DengXian" panose="02010600030101010101" pitchFamily="2" charset="-122"/>
                <a:cs typeface="Calibri" panose="020F0502020204030204" pitchFamily="34" charset="0"/>
              </a:rPr>
              <a:t>Les qualifications </a:t>
            </a:r>
            <a:r>
              <a:rPr lang="en-US" sz="1800" dirty="0" err="1">
                <a:latin typeface="Calibri" panose="020F0502020204030204" pitchFamily="34" charset="0"/>
                <a:ea typeface="DengXian" panose="02010600030101010101" pitchFamily="2" charset="-122"/>
                <a:cs typeface="Calibri" panose="020F0502020204030204" pitchFamily="34" charset="0"/>
              </a:rPr>
              <a:t>sont</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élaborées</a:t>
            </a:r>
            <a:r>
              <a:rPr lang="en-US" sz="1800" dirty="0">
                <a:latin typeface="Calibri" panose="020F0502020204030204" pitchFamily="34" charset="0"/>
                <a:ea typeface="DengXian" panose="02010600030101010101" pitchFamily="2" charset="-122"/>
                <a:cs typeface="Calibri" panose="020F0502020204030204" pitchFamily="34" charset="0"/>
              </a:rPr>
              <a:t> par les </a:t>
            </a:r>
            <a:r>
              <a:rPr lang="en-US" sz="1800" b="1" dirty="0" err="1">
                <a:solidFill>
                  <a:srgbClr val="C00000"/>
                </a:solidFill>
                <a:latin typeface="Calibri" panose="020F0502020204030204" pitchFamily="34" charset="0"/>
                <a:ea typeface="DengXian" panose="02010600030101010101" pitchFamily="2" charset="-122"/>
                <a:cs typeface="Calibri" panose="020F0502020204030204" pitchFamily="34" charset="0"/>
              </a:rPr>
              <a:t>Comités</a:t>
            </a:r>
            <a:r>
              <a:rPr lang="en-US" sz="1800" b="1" dirty="0">
                <a:solidFill>
                  <a:srgbClr val="C00000"/>
                </a:solidFill>
                <a:latin typeface="Calibri" panose="020F0502020204030204" pitchFamily="34" charset="0"/>
                <a:ea typeface="DengXian" panose="02010600030101010101" pitchFamily="2" charset="-122"/>
                <a:cs typeface="Calibri" panose="020F0502020204030204" pitchFamily="34" charset="0"/>
              </a:rPr>
              <a:t> </a:t>
            </a:r>
            <a:r>
              <a:rPr lang="en-US" sz="1800" b="1" dirty="0" err="1">
                <a:solidFill>
                  <a:srgbClr val="C00000"/>
                </a:solidFill>
                <a:latin typeface="Calibri" panose="020F0502020204030204" pitchFamily="34" charset="0"/>
                <a:ea typeface="DengXian" panose="02010600030101010101" pitchFamily="2" charset="-122"/>
                <a:cs typeface="Calibri" panose="020F0502020204030204" pitchFamily="34" charset="0"/>
              </a:rPr>
              <a:t>consultatifs</a:t>
            </a:r>
            <a:r>
              <a:rPr lang="en-US" sz="1800" b="1" dirty="0">
                <a:solidFill>
                  <a:srgbClr val="C00000"/>
                </a:solidFill>
                <a:latin typeface="Calibri" panose="020F0502020204030204" pitchFamily="34" charset="0"/>
                <a:ea typeface="DengXian" panose="02010600030101010101" pitchFamily="2" charset="-122"/>
                <a:cs typeface="Calibri" panose="020F0502020204030204" pitchFamily="34" charset="0"/>
              </a:rPr>
              <a:t> de formation de </a:t>
            </a:r>
            <a:r>
              <a:rPr lang="en-US" sz="1800" b="1" dirty="0" err="1">
                <a:solidFill>
                  <a:srgbClr val="C00000"/>
                </a:solidFill>
                <a:latin typeface="Calibri" panose="020F0502020204030204" pitchFamily="34" charset="0"/>
                <a:ea typeface="DengXian" panose="02010600030101010101" pitchFamily="2" charset="-122"/>
                <a:cs typeface="Calibri" panose="020F0502020204030204" pitchFamily="34" charset="0"/>
              </a:rPr>
              <a:t>l’industrie</a:t>
            </a:r>
            <a:r>
              <a:rPr lang="en-US" sz="1800" b="1" dirty="0">
                <a:solidFill>
                  <a:srgbClr val="C00000"/>
                </a:solidFill>
                <a:latin typeface="Calibri" panose="020F0502020204030204" pitchFamily="34" charset="0"/>
                <a:ea typeface="DengXian" panose="02010600030101010101" pitchFamily="2" charset="-122"/>
                <a:cs typeface="Calibri" panose="020F0502020204030204" pitchFamily="34" charset="0"/>
              </a:rPr>
              <a:t> (ITAC). </a:t>
            </a:r>
            <a:r>
              <a:rPr lang="en-US" sz="1800" dirty="0" err="1">
                <a:latin typeface="Calibri" panose="020F0502020204030204" pitchFamily="34" charset="0"/>
                <a:ea typeface="DengXian" panose="02010600030101010101" pitchFamily="2" charset="-122"/>
                <a:cs typeface="Calibri" panose="020F0502020204030204" pitchFamily="34" charset="0"/>
              </a:rPr>
              <a:t>Vingt</a:t>
            </a:r>
            <a:r>
              <a:rPr lang="en-US" sz="1800" dirty="0">
                <a:latin typeface="Calibri" panose="020F0502020204030204" pitchFamily="34" charset="0"/>
                <a:ea typeface="DengXian" panose="02010600030101010101" pitchFamily="2" charset="-122"/>
                <a:cs typeface="Calibri" panose="020F0502020204030204" pitchFamily="34" charset="0"/>
              </a:rPr>
              <a:t> ITAC </a:t>
            </a:r>
            <a:r>
              <a:rPr lang="en-US" sz="1800" dirty="0" err="1">
                <a:latin typeface="Calibri" panose="020F0502020204030204" pitchFamily="34" charset="0"/>
                <a:ea typeface="DengXian" panose="02010600030101010101" pitchFamily="2" charset="-122"/>
                <a:cs typeface="Calibri" panose="020F0502020204030204" pitchFamily="34" charset="0"/>
              </a:rPr>
              <a:t>représentent</a:t>
            </a:r>
            <a:r>
              <a:rPr lang="en-US" sz="1800" dirty="0">
                <a:latin typeface="Calibri" panose="020F0502020204030204" pitchFamily="34" charset="0"/>
                <a:ea typeface="DengXian" panose="02010600030101010101" pitchFamily="2" charset="-122"/>
                <a:cs typeface="Calibri" panose="020F0502020204030204" pitchFamily="34" charset="0"/>
              </a:rPr>
              <a:t> des </a:t>
            </a:r>
            <a:r>
              <a:rPr lang="en-US" sz="1800" dirty="0" err="1">
                <a:latin typeface="Calibri" panose="020F0502020204030204" pitchFamily="34" charset="0"/>
                <a:ea typeface="DengXian" panose="02010600030101010101" pitchFamily="2" charset="-122"/>
                <a:cs typeface="Calibri" panose="020F0502020204030204" pitchFamily="34" charset="0"/>
              </a:rPr>
              <a:t>secteurs</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tels</a:t>
            </a:r>
            <a:r>
              <a:rPr lang="en-US" sz="1800" dirty="0">
                <a:latin typeface="Calibri" panose="020F0502020204030204" pitchFamily="34" charset="0"/>
                <a:ea typeface="DengXian" panose="02010600030101010101" pitchFamily="2" charset="-122"/>
                <a:cs typeface="Calibri" panose="020F0502020204030204" pitchFamily="34" charset="0"/>
              </a:rPr>
              <a:t> que : la gestion, </a:t>
            </a:r>
            <a:r>
              <a:rPr lang="en-US" sz="1800" dirty="0" err="1">
                <a:latin typeface="Calibri" panose="020F0502020204030204" pitchFamily="34" charset="0"/>
                <a:ea typeface="DengXian" panose="02010600030101010101" pitchFamily="2" charset="-122"/>
                <a:cs typeface="Calibri" panose="020F0502020204030204" pitchFamily="34" charset="0"/>
              </a:rPr>
              <a:t>l’agro-industrie</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l’artisanat</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l’automatisation</a:t>
            </a:r>
            <a:r>
              <a:rPr lang="en-US" sz="1800" dirty="0">
                <a:latin typeface="Calibri" panose="020F0502020204030204" pitchFamily="34" charset="0"/>
                <a:ea typeface="DengXian" panose="02010600030101010101" pitchFamily="2" charset="-122"/>
                <a:cs typeface="Calibri" panose="020F0502020204030204" pitchFamily="34" charset="0"/>
              </a:rPr>
              <a:t> et la </a:t>
            </a:r>
            <a:r>
              <a:rPr lang="en-US" sz="1800" dirty="0" err="1">
                <a:latin typeface="Calibri" panose="020F0502020204030204" pitchFamily="34" charset="0"/>
                <a:ea typeface="DengXian" panose="02010600030101010101" pitchFamily="2" charset="-122"/>
                <a:cs typeface="Calibri" panose="020F0502020204030204" pitchFamily="34" charset="0"/>
              </a:rPr>
              <a:t>robotique</a:t>
            </a:r>
            <a:r>
              <a:rPr lang="en-US" sz="1800" dirty="0">
                <a:latin typeface="Calibri" panose="020F0502020204030204" pitchFamily="34" charset="0"/>
                <a:ea typeface="DengXian" panose="02010600030101010101" pitchFamily="2" charset="-122"/>
                <a:cs typeface="Calibri" panose="020F0502020204030204" pitchFamily="34" charset="0"/>
              </a:rPr>
              <a:t>, les TIC, le </a:t>
            </a:r>
            <a:r>
              <a:rPr lang="en-US" sz="1800" dirty="0" err="1">
                <a:latin typeface="Calibri" panose="020F0502020204030204" pitchFamily="34" charset="0"/>
                <a:ea typeface="DengXian" panose="02010600030101010101" pitchFamily="2" charset="-122"/>
                <a:cs typeface="Calibri" panose="020F0502020204030204" pitchFamily="34" charset="0"/>
              </a:rPr>
              <a:t>génie</a:t>
            </a:r>
            <a:r>
              <a:rPr lang="en-US" sz="1800" dirty="0">
                <a:latin typeface="Calibri" panose="020F0502020204030204" pitchFamily="34" charset="0"/>
                <a:ea typeface="DengXian" panose="02010600030101010101" pitchFamily="2" charset="-122"/>
                <a:cs typeface="Calibri" panose="020F0502020204030204" pitchFamily="34" charset="0"/>
              </a:rPr>
              <a:t> </a:t>
            </a:r>
            <a:r>
              <a:rPr lang="en-US" sz="1800" dirty="0" err="1">
                <a:latin typeface="Calibri" panose="020F0502020204030204" pitchFamily="34" charset="0"/>
                <a:ea typeface="DengXian" panose="02010600030101010101" pitchFamily="2" charset="-122"/>
                <a:cs typeface="Calibri" panose="020F0502020204030204" pitchFamily="34" charset="0"/>
              </a:rPr>
              <a:t>mécanique</a:t>
            </a:r>
            <a:r>
              <a:rPr lang="en-US" sz="1800" dirty="0">
                <a:latin typeface="Calibri" panose="020F0502020204030204" pitchFamily="34" charset="0"/>
                <a:ea typeface="DengXian" panose="02010600030101010101" pitchFamily="2" charset="-122"/>
                <a:cs typeface="Calibri" panose="020F0502020204030204" pitchFamily="34" charset="0"/>
              </a:rPr>
              <a:t>, les </a:t>
            </a:r>
            <a:r>
              <a:rPr lang="en-US" sz="1800" dirty="0" err="1">
                <a:latin typeface="Calibri" panose="020F0502020204030204" pitchFamily="34" charset="0"/>
                <a:ea typeface="DengXian" panose="02010600030101010101" pitchFamily="2" charset="-122"/>
                <a:cs typeface="Calibri" panose="020F0502020204030204" pitchFamily="34" charset="0"/>
              </a:rPr>
              <a:t>produits</a:t>
            </a:r>
            <a:r>
              <a:rPr lang="en-US" sz="1800" dirty="0">
                <a:latin typeface="Calibri" panose="020F0502020204030204" pitchFamily="34" charset="0"/>
                <a:ea typeface="DengXian" panose="02010600030101010101" pitchFamily="2" charset="-122"/>
                <a:cs typeface="Calibri" panose="020F0502020204030204" pitchFamily="34" charset="0"/>
              </a:rPr>
              <a:t> de la </a:t>
            </a:r>
            <a:r>
              <a:rPr lang="en-US" sz="1800" dirty="0" err="1">
                <a:latin typeface="Calibri" panose="020F0502020204030204" pitchFamily="34" charset="0"/>
                <a:ea typeface="DengXian" panose="02010600030101010101" pitchFamily="2" charset="-122"/>
                <a:cs typeface="Calibri" panose="020F0502020204030204" pitchFamily="34" charset="0"/>
              </a:rPr>
              <a:t>mer</a:t>
            </a:r>
            <a:r>
              <a:rPr lang="en-US" sz="1800" dirty="0">
                <a:latin typeface="Calibri" panose="020F0502020204030204" pitchFamily="34" charset="0"/>
                <a:ea typeface="DengXian" panose="02010600030101010101" pitchFamily="2" charset="-122"/>
                <a:cs typeface="Calibri" panose="020F0502020204030204" pitchFamily="34" charset="0"/>
              </a:rPr>
              <a:t> et </a:t>
            </a:r>
            <a:r>
              <a:rPr lang="en-US" sz="1800" dirty="0" err="1">
                <a:latin typeface="Calibri" panose="020F0502020204030204" pitchFamily="34" charset="0"/>
                <a:ea typeface="DengXian" panose="02010600030101010101" pitchFamily="2" charset="-122"/>
                <a:cs typeface="Calibri" panose="020F0502020204030204" pitchFamily="34" charset="0"/>
              </a:rPr>
              <a:t>l’industrie</a:t>
            </a:r>
            <a:r>
              <a:rPr lang="en-US" sz="1800" dirty="0">
                <a:latin typeface="Calibri" panose="020F0502020204030204" pitchFamily="34" charset="0"/>
                <a:ea typeface="DengXian" panose="02010600030101010101" pitchFamily="2" charset="-122"/>
                <a:cs typeface="Calibri" panose="020F0502020204030204" pitchFamily="34" charset="0"/>
              </a:rPr>
              <a:t> maritime, entre </a:t>
            </a:r>
            <a:r>
              <a:rPr lang="en-US" sz="1800" dirty="0" err="1">
                <a:latin typeface="Calibri" panose="020F0502020204030204" pitchFamily="34" charset="0"/>
                <a:ea typeface="DengXian" panose="02010600030101010101" pitchFamily="2" charset="-122"/>
                <a:cs typeface="Calibri" panose="020F0502020204030204" pitchFamily="34" charset="0"/>
              </a:rPr>
              <a:t>autres</a:t>
            </a:r>
            <a:r>
              <a:rPr lang="en-US" sz="1800" dirty="0">
                <a:latin typeface="Calibri" panose="020F0502020204030204" pitchFamily="34" charset="0"/>
                <a:ea typeface="DengXian" panose="02010600030101010101" pitchFamily="2" charset="-122"/>
                <a:cs typeface="Calibri" panose="020F0502020204030204" pitchFamily="34" charset="0"/>
              </a:rPr>
              <a:t>.</a:t>
            </a:r>
            <a:endParaRPr lang="en-BE" dirty="0"/>
          </a:p>
        </p:txBody>
      </p:sp>
    </p:spTree>
    <p:extLst>
      <p:ext uri="{BB962C8B-B14F-4D97-AF65-F5344CB8AC3E}">
        <p14:creationId xmlns:p14="http://schemas.microsoft.com/office/powerpoint/2010/main" val="40000037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62D61-1417-17AD-75CC-7EA9A95BA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6F58C-ABE9-CAFD-CEEA-C751E2AD169C}"/>
              </a:ext>
            </a:extLst>
          </p:cNvPr>
          <p:cNvSpPr>
            <a:spLocks noGrp="1"/>
          </p:cNvSpPr>
          <p:nvPr>
            <p:ph type="title"/>
          </p:nvPr>
        </p:nvSpPr>
        <p:spPr>
          <a:xfrm>
            <a:off x="6657715" y="467271"/>
            <a:ext cx="4195674" cy="2052522"/>
          </a:xfrm>
        </p:spPr>
        <p:txBody>
          <a:bodyPr anchor="b">
            <a:normAutofit/>
          </a:bodyPr>
          <a:lstStyle/>
          <a:p>
            <a:r>
              <a:rPr lang="en-BE" sz="4300" b="1" dirty="0">
                <a:latin typeface="+mn-lt"/>
              </a:rPr>
              <a:t>Comparison discussion topic 9</a:t>
            </a:r>
          </a:p>
        </p:txBody>
      </p:sp>
      <p:pic>
        <p:nvPicPr>
          <p:cNvPr id="5" name="Picture 4" descr="A group of multi coloured wooden stick figures">
            <a:extLst>
              <a:ext uri="{FF2B5EF4-FFF2-40B4-BE49-F238E27FC236}">
                <a16:creationId xmlns:a16="http://schemas.microsoft.com/office/drawing/2014/main" id="{B27A52C4-B1F4-79DD-EA1D-E8CEC7C03470}"/>
              </a:ext>
            </a:extLst>
          </p:cNvPr>
          <p:cNvPicPr>
            <a:picLocks noChangeAspect="1"/>
          </p:cNvPicPr>
          <p:nvPr/>
        </p:nvPicPr>
        <p:blipFill rotWithShape="1">
          <a:blip r:embed="rId2"/>
          <a:srcRect l="9419" r="2133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 name="Content Placeholder 2">
            <a:extLst>
              <a:ext uri="{FF2B5EF4-FFF2-40B4-BE49-F238E27FC236}">
                <a16:creationId xmlns:a16="http://schemas.microsoft.com/office/drawing/2014/main" id="{25E00479-CFC9-9390-5581-929DCE5B1C2F}"/>
              </a:ext>
            </a:extLst>
          </p:cNvPr>
          <p:cNvSpPr>
            <a:spLocks noGrp="1"/>
          </p:cNvSpPr>
          <p:nvPr>
            <p:ph idx="1"/>
          </p:nvPr>
        </p:nvSpPr>
        <p:spPr>
          <a:xfrm>
            <a:off x="6657715" y="2990818"/>
            <a:ext cx="4195673" cy="2913872"/>
          </a:xfrm>
        </p:spPr>
        <p:txBody>
          <a:bodyPr anchor="t">
            <a:normAutofit/>
          </a:bodyPr>
          <a:lstStyle/>
          <a:p>
            <a:r>
              <a:rPr lang="en-BE" sz="2600" dirty="0">
                <a:solidFill>
                  <a:schemeClr val="tx1">
                    <a:alpha val="80000"/>
                  </a:schemeClr>
                </a:solidFill>
              </a:rPr>
              <a:t>Similarities</a:t>
            </a:r>
          </a:p>
          <a:p>
            <a:r>
              <a:rPr lang="en-BE" sz="2600" dirty="0">
                <a:solidFill>
                  <a:schemeClr val="tx1">
                    <a:alpha val="80000"/>
                  </a:schemeClr>
                </a:solidFill>
              </a:rPr>
              <a:t>Differences</a:t>
            </a:r>
          </a:p>
          <a:p>
            <a:r>
              <a:rPr lang="en-BE" sz="2600" dirty="0">
                <a:solidFill>
                  <a:schemeClr val="tx1">
                    <a:alpha val="80000"/>
                  </a:schemeClr>
                </a:solidFill>
              </a:rPr>
              <a:t>Main conclusions</a:t>
            </a:r>
          </a:p>
        </p:txBody>
      </p:sp>
    </p:spTree>
    <p:extLst>
      <p:ext uri="{BB962C8B-B14F-4D97-AF65-F5344CB8AC3E}">
        <p14:creationId xmlns:p14="http://schemas.microsoft.com/office/powerpoint/2010/main" val="15427692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8159-36DC-5BCA-8618-CC9C87FDA71E}"/>
              </a:ext>
            </a:extLst>
          </p:cNvPr>
          <p:cNvSpPr>
            <a:spLocks noGrp="1"/>
          </p:cNvSpPr>
          <p:nvPr>
            <p:ph type="title"/>
          </p:nvPr>
        </p:nvSpPr>
        <p:spPr>
          <a:xfrm>
            <a:off x="8643193" y="489507"/>
            <a:ext cx="3091607" cy="1655483"/>
          </a:xfrm>
        </p:spPr>
        <p:txBody>
          <a:bodyPr anchor="b">
            <a:normAutofit/>
          </a:bodyPr>
          <a:lstStyle/>
          <a:p>
            <a:r>
              <a:rPr lang="en-BE" sz="4800" b="1" dirty="0">
                <a:solidFill>
                  <a:srgbClr val="C00000"/>
                </a:solidFill>
                <a:latin typeface="Calibri" panose="020F0502020204030204" pitchFamily="34" charset="0"/>
                <a:cs typeface="Calibri" panose="020F0502020204030204" pitchFamily="34" charset="0"/>
              </a:rPr>
              <a:t>Topic 10</a:t>
            </a:r>
          </a:p>
        </p:txBody>
      </p:sp>
      <p:pic>
        <p:nvPicPr>
          <p:cNvPr id="5" name="Picture 4" descr="Close-up of hopscotch on a sidewalk">
            <a:extLst>
              <a:ext uri="{FF2B5EF4-FFF2-40B4-BE49-F238E27FC236}">
                <a16:creationId xmlns:a16="http://schemas.microsoft.com/office/drawing/2014/main" id="{06608EC6-8224-3D26-5775-EB59344D89BB}"/>
              </a:ext>
            </a:extLst>
          </p:cNvPr>
          <p:cNvPicPr>
            <a:picLocks noChangeAspect="1"/>
          </p:cNvPicPr>
          <p:nvPr/>
        </p:nvPicPr>
        <p:blipFill rotWithShape="1">
          <a:blip r:embed="rId2"/>
          <a:srcRect l="8452" r="7017"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AC5CBC44-FD80-6673-26D8-9BA79F9D67FE}"/>
              </a:ext>
            </a:extLst>
          </p:cNvPr>
          <p:cNvSpPr>
            <a:spLocks noGrp="1"/>
          </p:cNvSpPr>
          <p:nvPr>
            <p:ph idx="1"/>
          </p:nvPr>
        </p:nvSpPr>
        <p:spPr>
          <a:xfrm>
            <a:off x="8643193" y="2418408"/>
            <a:ext cx="2942813" cy="3540265"/>
          </a:xfrm>
        </p:spPr>
        <p:txBody>
          <a:bodyPr>
            <a:normAutofit/>
          </a:bodyPr>
          <a:lstStyle/>
          <a:p>
            <a:r>
              <a:rPr lang="en-BE" sz="3600" dirty="0"/>
              <a:t>Referencing </a:t>
            </a:r>
          </a:p>
          <a:p>
            <a:r>
              <a:rPr lang="en-BE" sz="3600" dirty="0"/>
              <a:t>Alignment</a:t>
            </a:r>
          </a:p>
        </p:txBody>
      </p:sp>
      <p:sp>
        <p:nvSpPr>
          <p:cNvPr id="4" name="TextBox 3">
            <a:extLst>
              <a:ext uri="{FF2B5EF4-FFF2-40B4-BE49-F238E27FC236}">
                <a16:creationId xmlns:a16="http://schemas.microsoft.com/office/drawing/2014/main" id="{A25A69ED-6376-E2E5-0FB7-9D900CF73535}"/>
              </a:ext>
            </a:extLst>
          </p:cNvPr>
          <p:cNvSpPr txBox="1"/>
          <p:nvPr/>
        </p:nvSpPr>
        <p:spPr>
          <a:xfrm>
            <a:off x="9141069" y="216089"/>
            <a:ext cx="1881554" cy="369332"/>
          </a:xfrm>
          <a:prstGeom prst="rect">
            <a:avLst/>
          </a:prstGeom>
          <a:solidFill>
            <a:srgbClr val="FFFF00"/>
          </a:solidFill>
          <a:ln>
            <a:solidFill>
              <a:schemeClr val="tx1"/>
            </a:solidFill>
          </a:ln>
        </p:spPr>
        <p:txBody>
          <a:bodyPr wrap="square" rtlCol="0">
            <a:spAutoFit/>
          </a:bodyPr>
          <a:lstStyle/>
          <a:p>
            <a:pPr algn="ctr"/>
            <a:r>
              <a:rPr lang="en-BE" b="1" dirty="0"/>
              <a:t>Tiina and Fiona</a:t>
            </a:r>
          </a:p>
        </p:txBody>
      </p:sp>
    </p:spTree>
    <p:extLst>
      <p:ext uri="{BB962C8B-B14F-4D97-AF65-F5344CB8AC3E}">
        <p14:creationId xmlns:p14="http://schemas.microsoft.com/office/powerpoint/2010/main" val="27546215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A77A-7A65-4DAA-7811-AE7229168075}"/>
              </a:ext>
            </a:extLst>
          </p:cNvPr>
          <p:cNvSpPr>
            <a:spLocks noGrp="1"/>
          </p:cNvSpPr>
          <p:nvPr>
            <p:ph type="title"/>
          </p:nvPr>
        </p:nvSpPr>
        <p:spPr>
          <a:xfrm>
            <a:off x="838200" y="365125"/>
            <a:ext cx="10515600" cy="807183"/>
          </a:xfrm>
        </p:spPr>
        <p:txBody>
          <a:bodyPr/>
          <a:lstStyle/>
          <a:p>
            <a:r>
              <a:rPr lang="en-BE" b="1" dirty="0">
                <a:solidFill>
                  <a:srgbClr val="C00000"/>
                </a:solidFill>
                <a:latin typeface="+mn-lt"/>
              </a:rPr>
              <a:t>Topic 10: Referencing</a:t>
            </a:r>
          </a:p>
        </p:txBody>
      </p:sp>
      <p:sp>
        <p:nvSpPr>
          <p:cNvPr id="3" name="Content Placeholder 2">
            <a:extLst>
              <a:ext uri="{FF2B5EF4-FFF2-40B4-BE49-F238E27FC236}">
                <a16:creationId xmlns:a16="http://schemas.microsoft.com/office/drawing/2014/main" id="{9E34DC7E-C1D9-16AE-90EE-B861A8A638C1}"/>
              </a:ext>
            </a:extLst>
          </p:cNvPr>
          <p:cNvSpPr>
            <a:spLocks noGrp="1"/>
          </p:cNvSpPr>
          <p:nvPr>
            <p:ph idx="1"/>
          </p:nvPr>
        </p:nvSpPr>
        <p:spPr>
          <a:xfrm>
            <a:off x="636814" y="1368250"/>
            <a:ext cx="11189257" cy="5320567"/>
          </a:xfrm>
          <a:ln>
            <a:solidFill>
              <a:schemeClr val="tx1"/>
            </a:solidFill>
          </a:ln>
        </p:spPr>
        <p:txBody>
          <a:bodyPr>
            <a:normAutofit fontScale="92500" lnSpcReduction="10000"/>
          </a:bodyPr>
          <a:lstStyle/>
          <a:p>
            <a:r>
              <a:rPr lang="en-BE" dirty="0"/>
              <a:t>Referencing (alignment) is a fondamental function of a meta / regional qualifications framework. A key for mutual trust between NQFs of a region / community of countries</a:t>
            </a:r>
          </a:p>
          <a:p>
            <a:r>
              <a:rPr lang="en-BE" dirty="0"/>
              <a:t>Referencing: comparison, compatibility and confirmation of findings by stakeholders in a participative and evidence-based process</a:t>
            </a:r>
          </a:p>
          <a:p>
            <a:r>
              <a:rPr lang="en-BE" dirty="0"/>
              <a:t>Based on agreed Criteria and procedures addressing all major dimensions: level descriptors, learning outcomes, transparency in placement of qualifications on NQF, Quality assurance, governance of the referencing process.</a:t>
            </a:r>
          </a:p>
          <a:p>
            <a:r>
              <a:rPr lang="en-BE" dirty="0"/>
              <a:t>Referencing report – addressing each Criterion and Procedure one-by-one</a:t>
            </a:r>
          </a:p>
          <a:p>
            <a:r>
              <a:rPr lang="en-BE" dirty="0"/>
              <a:t>Supported by a peer review process: international experts; discussion at the EQF AG or at TCCA meetings</a:t>
            </a:r>
          </a:p>
          <a:p>
            <a:r>
              <a:rPr lang="en-BE" dirty="0"/>
              <a:t>Follow-up steps: publication of final version of report; use of RQF levels on newly issued qualifications documents and databases. </a:t>
            </a:r>
          </a:p>
          <a:p>
            <a:r>
              <a:rPr lang="en-BE" dirty="0"/>
              <a:t>In SADCQF: alignment started in 2017, with a pilot group of 8 Member States.</a:t>
            </a:r>
          </a:p>
        </p:txBody>
      </p:sp>
      <p:sp>
        <p:nvSpPr>
          <p:cNvPr id="4" name="TextBox 3">
            <a:extLst>
              <a:ext uri="{FF2B5EF4-FFF2-40B4-BE49-F238E27FC236}">
                <a16:creationId xmlns:a16="http://schemas.microsoft.com/office/drawing/2014/main" id="{96C09829-62BB-BB26-089A-3DE5C3286C9F}"/>
              </a:ext>
            </a:extLst>
          </p:cNvPr>
          <p:cNvSpPr txBox="1"/>
          <p:nvPr/>
        </p:nvSpPr>
        <p:spPr>
          <a:xfrm>
            <a:off x="9472246" y="365125"/>
            <a:ext cx="1881554" cy="369332"/>
          </a:xfrm>
          <a:prstGeom prst="rect">
            <a:avLst/>
          </a:prstGeom>
          <a:solidFill>
            <a:srgbClr val="FFFF00"/>
          </a:solidFill>
          <a:ln>
            <a:solidFill>
              <a:schemeClr val="tx1"/>
            </a:solidFill>
          </a:ln>
        </p:spPr>
        <p:txBody>
          <a:bodyPr wrap="square" rtlCol="0">
            <a:spAutoFit/>
          </a:bodyPr>
          <a:lstStyle/>
          <a:p>
            <a:pPr algn="ctr"/>
            <a:r>
              <a:rPr lang="en-BE" b="1" dirty="0"/>
              <a:t>Tiina and Fiona</a:t>
            </a:r>
          </a:p>
        </p:txBody>
      </p:sp>
    </p:spTree>
    <p:extLst>
      <p:ext uri="{BB962C8B-B14F-4D97-AF65-F5344CB8AC3E}">
        <p14:creationId xmlns:p14="http://schemas.microsoft.com/office/powerpoint/2010/main" val="30040049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D08E-15F4-6B38-F928-707E2F640E66}"/>
              </a:ext>
            </a:extLst>
          </p:cNvPr>
          <p:cNvSpPr>
            <a:spLocks noGrp="1"/>
          </p:cNvSpPr>
          <p:nvPr>
            <p:ph type="title"/>
          </p:nvPr>
        </p:nvSpPr>
        <p:spPr>
          <a:xfrm>
            <a:off x="838200" y="365125"/>
            <a:ext cx="10515600" cy="830629"/>
          </a:xfrm>
        </p:spPr>
        <p:txBody>
          <a:bodyPr/>
          <a:lstStyle/>
          <a:p>
            <a:r>
              <a:rPr lang="en-BE" b="1" dirty="0">
                <a:solidFill>
                  <a:srgbClr val="C00000"/>
                </a:solidFill>
                <a:latin typeface="+mn-lt"/>
              </a:rPr>
              <a:t>Referencing criteria</a:t>
            </a:r>
          </a:p>
        </p:txBody>
      </p:sp>
      <p:graphicFrame>
        <p:nvGraphicFramePr>
          <p:cNvPr id="5" name="Content Placeholder 2">
            <a:extLst>
              <a:ext uri="{FF2B5EF4-FFF2-40B4-BE49-F238E27FC236}">
                <a16:creationId xmlns:a16="http://schemas.microsoft.com/office/drawing/2014/main" id="{4F6FA090-A5C8-212B-2A0B-BC77E9451F0A}"/>
              </a:ext>
            </a:extLst>
          </p:cNvPr>
          <p:cNvGraphicFramePr>
            <a:graphicFrameLocks noGrp="1"/>
          </p:cNvGraphicFramePr>
          <p:nvPr>
            <p:ph idx="1"/>
          </p:nvPr>
        </p:nvGraphicFramePr>
        <p:xfrm>
          <a:off x="342901" y="1195754"/>
          <a:ext cx="11520854" cy="549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5BBEE81-FA59-7EE1-0539-5F73BD49A2B5}"/>
              </a:ext>
            </a:extLst>
          </p:cNvPr>
          <p:cNvSpPr txBox="1"/>
          <p:nvPr/>
        </p:nvSpPr>
        <p:spPr>
          <a:xfrm>
            <a:off x="9261231" y="365125"/>
            <a:ext cx="2092569" cy="369332"/>
          </a:xfrm>
          <a:prstGeom prst="rect">
            <a:avLst/>
          </a:prstGeom>
          <a:solidFill>
            <a:srgbClr val="FFFF00"/>
          </a:solidFill>
          <a:ln>
            <a:solidFill>
              <a:schemeClr val="tx1"/>
            </a:solidFill>
          </a:ln>
        </p:spPr>
        <p:txBody>
          <a:bodyPr wrap="square" rtlCol="0">
            <a:spAutoFit/>
          </a:bodyPr>
          <a:lstStyle/>
          <a:p>
            <a:pPr algn="ctr"/>
            <a:r>
              <a:rPr lang="en-BE" b="1" dirty="0"/>
              <a:t>Tiina and Fiona</a:t>
            </a:r>
          </a:p>
        </p:txBody>
      </p:sp>
    </p:spTree>
    <p:extLst>
      <p:ext uri="{BB962C8B-B14F-4D97-AF65-F5344CB8AC3E}">
        <p14:creationId xmlns:p14="http://schemas.microsoft.com/office/powerpoint/2010/main" val="25291823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0EDD-7E8C-9A16-44A7-55E81CB56FDB}"/>
              </a:ext>
            </a:extLst>
          </p:cNvPr>
          <p:cNvSpPr>
            <a:spLocks noGrp="1"/>
          </p:cNvSpPr>
          <p:nvPr>
            <p:ph type="title"/>
          </p:nvPr>
        </p:nvSpPr>
        <p:spPr>
          <a:xfrm>
            <a:off x="422030" y="351354"/>
            <a:ext cx="10515600" cy="713398"/>
          </a:xfrm>
        </p:spPr>
        <p:txBody>
          <a:bodyPr/>
          <a:lstStyle/>
          <a:p>
            <a:r>
              <a:rPr lang="en-BE" b="1" dirty="0">
                <a:solidFill>
                  <a:srgbClr val="C00000"/>
                </a:solidFill>
                <a:latin typeface="+mn-lt"/>
              </a:rPr>
              <a:t>Referencing guidance - EQF / SADCQF</a:t>
            </a:r>
          </a:p>
        </p:txBody>
      </p:sp>
      <p:sp>
        <p:nvSpPr>
          <p:cNvPr id="3" name="Content Placeholder 2">
            <a:extLst>
              <a:ext uri="{FF2B5EF4-FFF2-40B4-BE49-F238E27FC236}">
                <a16:creationId xmlns:a16="http://schemas.microsoft.com/office/drawing/2014/main" id="{CAC95F77-311C-B544-240A-B8705219BF12}"/>
              </a:ext>
            </a:extLst>
          </p:cNvPr>
          <p:cNvSpPr>
            <a:spLocks noGrp="1"/>
          </p:cNvSpPr>
          <p:nvPr>
            <p:ph idx="1"/>
          </p:nvPr>
        </p:nvSpPr>
        <p:spPr>
          <a:xfrm>
            <a:off x="422030" y="1383323"/>
            <a:ext cx="5486398" cy="5109551"/>
          </a:xfrm>
          <a:solidFill>
            <a:schemeClr val="accent2">
              <a:lumMod val="20000"/>
              <a:lumOff val="80000"/>
            </a:schemeClr>
          </a:solidFill>
          <a:ln>
            <a:solidFill>
              <a:schemeClr val="tx1"/>
            </a:solidFill>
          </a:ln>
        </p:spPr>
        <p:txBody>
          <a:bodyPr>
            <a:normAutofit/>
          </a:bodyPr>
          <a:lstStyle/>
          <a:p>
            <a:pPr marL="0" indent="0" algn="ctr">
              <a:buNone/>
            </a:pPr>
            <a:r>
              <a:rPr lang="en-BE" sz="4000" b="1" u="sng" dirty="0"/>
              <a:t>EQF / SADCQF</a:t>
            </a:r>
          </a:p>
          <a:p>
            <a:r>
              <a:rPr lang="en-BE" sz="4000" dirty="0"/>
              <a:t>“Referencing” in EQF ~ “Alignment” in SADCQF</a:t>
            </a:r>
          </a:p>
          <a:p>
            <a:r>
              <a:rPr lang="en-BE" sz="4000" dirty="0"/>
              <a:t>Identical set of 10 criteria and procedures in both RQFs</a:t>
            </a:r>
          </a:p>
          <a:p>
            <a:r>
              <a:rPr lang="en-BE" sz="4000" dirty="0"/>
              <a:t>EQF: technical Notes supporting referencing</a:t>
            </a:r>
          </a:p>
        </p:txBody>
      </p:sp>
      <p:sp>
        <p:nvSpPr>
          <p:cNvPr id="4" name="Content Placeholder 2">
            <a:extLst>
              <a:ext uri="{FF2B5EF4-FFF2-40B4-BE49-F238E27FC236}">
                <a16:creationId xmlns:a16="http://schemas.microsoft.com/office/drawing/2014/main" id="{B8A73E39-3F99-E759-96D4-1E439A14DEC3}"/>
              </a:ext>
            </a:extLst>
          </p:cNvPr>
          <p:cNvSpPr txBox="1">
            <a:spLocks/>
          </p:cNvSpPr>
          <p:nvPr/>
        </p:nvSpPr>
        <p:spPr>
          <a:xfrm>
            <a:off x="6283574" y="1395046"/>
            <a:ext cx="5720857" cy="5109551"/>
          </a:xfrm>
          <a:prstGeom prst="rect">
            <a:avLst/>
          </a:prstGeom>
          <a:solidFill>
            <a:schemeClr val="accent5">
              <a:lumMod val="20000"/>
              <a:lumOff val="80000"/>
            </a:schemeClr>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sz="3500" b="1" dirty="0"/>
              <a:t>SADCQF</a:t>
            </a:r>
            <a:r>
              <a:rPr lang="en-BE" sz="3500" dirty="0"/>
              <a:t>: guidance and tools to support countries using the criteria and procedures; and managing the alignment process:</a:t>
            </a:r>
          </a:p>
          <a:p>
            <a:r>
              <a:rPr lang="en-BE" sz="3500" dirty="0"/>
              <a:t>SADCQF Booklet</a:t>
            </a:r>
          </a:p>
          <a:p>
            <a:r>
              <a:rPr lang="en-BE" sz="3500" dirty="0"/>
              <a:t>Criteria and procedures</a:t>
            </a:r>
          </a:p>
          <a:p>
            <a:r>
              <a:rPr lang="en-BE" sz="3500" dirty="0"/>
              <a:t>Self-assessment</a:t>
            </a:r>
          </a:p>
          <a:p>
            <a:r>
              <a:rPr lang="en-BE" sz="3500" dirty="0"/>
              <a:t>ToRs National Alignment Committees</a:t>
            </a:r>
          </a:p>
          <a:p>
            <a:r>
              <a:rPr lang="en-BE" sz="3500" dirty="0"/>
              <a:t>Training sessions for pilot countries</a:t>
            </a:r>
          </a:p>
        </p:txBody>
      </p:sp>
      <p:sp>
        <p:nvSpPr>
          <p:cNvPr id="5" name="TextBox 4">
            <a:extLst>
              <a:ext uri="{FF2B5EF4-FFF2-40B4-BE49-F238E27FC236}">
                <a16:creationId xmlns:a16="http://schemas.microsoft.com/office/drawing/2014/main" id="{5460B564-556C-1DE1-7319-0474B9BF1E49}"/>
              </a:ext>
            </a:extLst>
          </p:cNvPr>
          <p:cNvSpPr txBox="1"/>
          <p:nvPr/>
        </p:nvSpPr>
        <p:spPr>
          <a:xfrm>
            <a:off x="9560170" y="166688"/>
            <a:ext cx="2209800" cy="369332"/>
          </a:xfrm>
          <a:prstGeom prst="rect">
            <a:avLst/>
          </a:prstGeom>
          <a:solidFill>
            <a:srgbClr val="FFFF00"/>
          </a:solidFill>
          <a:ln>
            <a:solidFill>
              <a:schemeClr val="tx1"/>
            </a:solidFill>
          </a:ln>
        </p:spPr>
        <p:txBody>
          <a:bodyPr wrap="square" rtlCol="0">
            <a:spAutoFit/>
          </a:bodyPr>
          <a:lstStyle/>
          <a:p>
            <a:pPr algn="ctr"/>
            <a:r>
              <a:rPr lang="en-BE" b="1" dirty="0"/>
              <a:t>Tiina and Fiona</a:t>
            </a:r>
          </a:p>
        </p:txBody>
      </p:sp>
    </p:spTree>
    <p:extLst>
      <p:ext uri="{BB962C8B-B14F-4D97-AF65-F5344CB8AC3E}">
        <p14:creationId xmlns:p14="http://schemas.microsoft.com/office/powerpoint/2010/main" val="23730799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19B6-4787-9B4C-36B3-4C1A14A1519A}"/>
              </a:ext>
            </a:extLst>
          </p:cNvPr>
          <p:cNvSpPr>
            <a:spLocks noGrp="1"/>
          </p:cNvSpPr>
          <p:nvPr>
            <p:ph type="title"/>
          </p:nvPr>
        </p:nvSpPr>
        <p:spPr>
          <a:xfrm>
            <a:off x="703385" y="365125"/>
            <a:ext cx="10650415" cy="900967"/>
          </a:xfrm>
        </p:spPr>
        <p:txBody>
          <a:bodyPr>
            <a:normAutofit/>
          </a:bodyPr>
          <a:lstStyle/>
          <a:p>
            <a:r>
              <a:rPr lang="en-BE" sz="3600" b="1" dirty="0">
                <a:solidFill>
                  <a:srgbClr val="C00000"/>
                </a:solidFill>
                <a:latin typeface="+mn-lt"/>
              </a:rPr>
              <a:t>Referencing / Alignment criteria (1-5 - shortened)</a:t>
            </a:r>
          </a:p>
        </p:txBody>
      </p:sp>
      <p:sp>
        <p:nvSpPr>
          <p:cNvPr id="3" name="Content Placeholder 2">
            <a:extLst>
              <a:ext uri="{FF2B5EF4-FFF2-40B4-BE49-F238E27FC236}">
                <a16:creationId xmlns:a16="http://schemas.microsoft.com/office/drawing/2014/main" id="{E2D966BF-5717-360B-1417-1C6D5FB07615}"/>
              </a:ext>
            </a:extLst>
          </p:cNvPr>
          <p:cNvSpPr>
            <a:spLocks noGrp="1"/>
          </p:cNvSpPr>
          <p:nvPr>
            <p:ph idx="1"/>
          </p:nvPr>
        </p:nvSpPr>
        <p:spPr>
          <a:xfrm>
            <a:off x="468923" y="1266092"/>
            <a:ext cx="11347939" cy="5226783"/>
          </a:xfrm>
          <a:ln>
            <a:solidFill>
              <a:schemeClr val="tx1"/>
            </a:solidFill>
          </a:ln>
        </p:spPr>
        <p:txBody>
          <a:bodyPr>
            <a:normAutofit/>
          </a:bodyPr>
          <a:lstStyle/>
          <a:p>
            <a:pPr marL="514350" indent="-514350">
              <a:buFont typeface="+mj-lt"/>
              <a:buAutoNum type="arabicPeriod"/>
            </a:pPr>
            <a:r>
              <a:rPr lang="en-BE" sz="3000" dirty="0"/>
              <a:t>Governance: responsibilities of national bodies involved in referencing / alignment are clear</a:t>
            </a:r>
          </a:p>
          <a:p>
            <a:pPr marL="514350" indent="-514350">
              <a:buFont typeface="+mj-lt"/>
              <a:buAutoNum type="arabicPeriod"/>
            </a:pPr>
            <a:r>
              <a:rPr lang="en-BE" sz="3000" dirty="0"/>
              <a:t>Clear and demonstrable link between qualifications levels in the NQF  / NQS and level descriptors of RQF (EQF / SADCQF)</a:t>
            </a:r>
          </a:p>
          <a:p>
            <a:pPr marL="514350" indent="-514350">
              <a:buFont typeface="+mj-lt"/>
              <a:buAutoNum type="arabicPeriod"/>
            </a:pPr>
            <a:r>
              <a:rPr lang="en-BE" sz="3000" dirty="0"/>
              <a:t>NQF / NQS is based on learning outcomes and links to non-formal and informal learning and to credit systems (where they exist)</a:t>
            </a:r>
          </a:p>
          <a:p>
            <a:pPr marL="514350" indent="-514350">
              <a:buFont typeface="+mj-lt"/>
              <a:buAutoNum type="arabicPeriod"/>
            </a:pPr>
            <a:r>
              <a:rPr lang="en-BE" sz="3000" dirty="0"/>
              <a:t>Procedures for inclusion of qualifications in the NQF or for describing the place of qualifications in the NQF are transparent</a:t>
            </a:r>
          </a:p>
          <a:p>
            <a:pPr marL="514350" indent="-514350">
              <a:buFont typeface="+mj-lt"/>
              <a:buAutoNum type="arabicPeriod"/>
            </a:pPr>
            <a:r>
              <a:rPr lang="en-BE" sz="3000" dirty="0"/>
              <a:t>The national quality assurance system(s) for education and training refer(s) to the NQF / NQS and are consistent the QA guidelines / annex (EQF and SADCQF Booklet 2017)</a:t>
            </a:r>
          </a:p>
        </p:txBody>
      </p:sp>
      <p:sp>
        <p:nvSpPr>
          <p:cNvPr id="4" name="TextBox 3">
            <a:extLst>
              <a:ext uri="{FF2B5EF4-FFF2-40B4-BE49-F238E27FC236}">
                <a16:creationId xmlns:a16="http://schemas.microsoft.com/office/drawing/2014/main" id="{1CCA5C91-5EA8-C0D0-5B12-84A22221032C}"/>
              </a:ext>
            </a:extLst>
          </p:cNvPr>
          <p:cNvSpPr txBox="1"/>
          <p:nvPr/>
        </p:nvSpPr>
        <p:spPr>
          <a:xfrm>
            <a:off x="9777046" y="13433"/>
            <a:ext cx="2209800" cy="369332"/>
          </a:xfrm>
          <a:prstGeom prst="rect">
            <a:avLst/>
          </a:prstGeom>
          <a:solidFill>
            <a:srgbClr val="FFFF00"/>
          </a:solidFill>
          <a:ln>
            <a:solidFill>
              <a:schemeClr val="tx1"/>
            </a:solidFill>
          </a:ln>
        </p:spPr>
        <p:txBody>
          <a:bodyPr wrap="square" rtlCol="0">
            <a:spAutoFit/>
          </a:bodyPr>
          <a:lstStyle/>
          <a:p>
            <a:pPr algn="ctr"/>
            <a:r>
              <a:rPr lang="en-BE" b="1" dirty="0"/>
              <a:t>Tiina and Fiona</a:t>
            </a:r>
          </a:p>
        </p:txBody>
      </p:sp>
    </p:spTree>
    <p:extLst>
      <p:ext uri="{BB962C8B-B14F-4D97-AF65-F5344CB8AC3E}">
        <p14:creationId xmlns:p14="http://schemas.microsoft.com/office/powerpoint/2010/main" val="13248115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19B6-4787-9B4C-36B3-4C1A14A1519A}"/>
              </a:ext>
            </a:extLst>
          </p:cNvPr>
          <p:cNvSpPr>
            <a:spLocks noGrp="1"/>
          </p:cNvSpPr>
          <p:nvPr>
            <p:ph type="title"/>
          </p:nvPr>
        </p:nvSpPr>
        <p:spPr>
          <a:xfrm>
            <a:off x="375138" y="0"/>
            <a:ext cx="10515600" cy="900967"/>
          </a:xfrm>
        </p:spPr>
        <p:txBody>
          <a:bodyPr/>
          <a:lstStyle/>
          <a:p>
            <a:r>
              <a:rPr lang="en-BE" b="1" dirty="0">
                <a:solidFill>
                  <a:srgbClr val="C00000"/>
                </a:solidFill>
                <a:latin typeface="+mn-lt"/>
              </a:rPr>
              <a:t>Referencing criteria (6-10 EQF)</a:t>
            </a:r>
          </a:p>
        </p:txBody>
      </p:sp>
      <p:sp>
        <p:nvSpPr>
          <p:cNvPr id="4" name="TextBox 3">
            <a:extLst>
              <a:ext uri="{FF2B5EF4-FFF2-40B4-BE49-F238E27FC236}">
                <a16:creationId xmlns:a16="http://schemas.microsoft.com/office/drawing/2014/main" id="{81685D07-4480-01EB-B251-BDC74901399F}"/>
              </a:ext>
            </a:extLst>
          </p:cNvPr>
          <p:cNvSpPr txBox="1"/>
          <p:nvPr/>
        </p:nvSpPr>
        <p:spPr>
          <a:xfrm>
            <a:off x="9753600" y="0"/>
            <a:ext cx="2209800" cy="461665"/>
          </a:xfrm>
          <a:prstGeom prst="rect">
            <a:avLst/>
          </a:prstGeom>
          <a:solidFill>
            <a:srgbClr val="FFFF00"/>
          </a:solidFill>
          <a:ln>
            <a:solidFill>
              <a:schemeClr val="tx1"/>
            </a:solidFill>
          </a:ln>
        </p:spPr>
        <p:txBody>
          <a:bodyPr wrap="square" rtlCol="0">
            <a:spAutoFit/>
          </a:bodyPr>
          <a:lstStyle/>
          <a:p>
            <a:pPr algn="ctr"/>
            <a:r>
              <a:rPr lang="en-BE" sz="2400" b="1" dirty="0"/>
              <a:t>Tiina</a:t>
            </a:r>
          </a:p>
        </p:txBody>
      </p:sp>
      <p:graphicFrame>
        <p:nvGraphicFramePr>
          <p:cNvPr id="8" name="Content Placeholder 7">
            <a:extLst>
              <a:ext uri="{FF2B5EF4-FFF2-40B4-BE49-F238E27FC236}">
                <a16:creationId xmlns:a16="http://schemas.microsoft.com/office/drawing/2014/main" id="{236AD6E5-B74C-482A-A117-A462F22F3191}"/>
              </a:ext>
            </a:extLst>
          </p:cNvPr>
          <p:cNvGraphicFramePr>
            <a:graphicFrameLocks noGrp="1"/>
          </p:cNvGraphicFramePr>
          <p:nvPr>
            <p:ph idx="1"/>
          </p:nvPr>
        </p:nvGraphicFramePr>
        <p:xfrm>
          <a:off x="375138" y="820615"/>
          <a:ext cx="11535508" cy="5852719"/>
        </p:xfrm>
        <a:graphic>
          <a:graphicData uri="http://schemas.openxmlformats.org/drawingml/2006/table">
            <a:tbl>
              <a:tblPr firstRow="1" firstCol="1" bandRow="1"/>
              <a:tblGrid>
                <a:gridCol w="11535508">
                  <a:extLst>
                    <a:ext uri="{9D8B030D-6E8A-4147-A177-3AD203B41FA5}">
                      <a16:colId xmlns:a16="http://schemas.microsoft.com/office/drawing/2014/main" val="2648308416"/>
                    </a:ext>
                  </a:extLst>
                </a:gridCol>
              </a:tblGrid>
              <a:tr h="882934">
                <a:tc>
                  <a:txBody>
                    <a:bodyPr/>
                    <a:lstStyle/>
                    <a:p>
                      <a:pPr marL="0" lvl="0" indent="0" rtl="0">
                        <a:lnSpc>
                          <a:spcPct val="105000"/>
                        </a:lnSpc>
                        <a:spcBef>
                          <a:spcPts val="600"/>
                        </a:spcBef>
                        <a:spcAft>
                          <a:spcPts val="0"/>
                        </a:spcAft>
                        <a:buFontTx/>
                        <a:buNone/>
                      </a:pPr>
                      <a:r>
                        <a:rPr lang="en-ZA" sz="1900" dirty="0">
                          <a:solidFill>
                            <a:srgbClr val="000000"/>
                          </a:solidFill>
                          <a:effectLst/>
                          <a:latin typeface="Calibri" panose="020F0502020204030204" pitchFamily="34" charset="0"/>
                          <a:ea typeface="Arial" panose="020B0604020202020204" pitchFamily="34" charset="0"/>
                          <a:cs typeface="Arial" panose="020B0604020202020204" pitchFamily="34" charset="0"/>
                        </a:rPr>
                        <a:t>6. The referencing process shall include the stated agreement of the relevant quality assurance bodies that the referencing report is consistent with the relevant national quality assurance arrangements, provisions, and practice.</a:t>
                      </a:r>
                      <a:endParaRPr lang="en-BE" sz="19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00465"/>
                  </a:ext>
                </a:extLst>
              </a:tr>
              <a:tr h="882934">
                <a:tc>
                  <a:txBody>
                    <a:bodyPr/>
                    <a:lstStyle/>
                    <a:p>
                      <a:pPr marL="0" lvl="0" indent="0" rtl="0">
                        <a:lnSpc>
                          <a:spcPct val="105000"/>
                        </a:lnSpc>
                        <a:spcBef>
                          <a:spcPts val="600"/>
                        </a:spcBef>
                        <a:spcAft>
                          <a:spcPts val="0"/>
                        </a:spcAft>
                        <a:buFontTx/>
                        <a:buNone/>
                      </a:pPr>
                      <a:r>
                        <a:rPr lang="en-ZA" sz="1900" dirty="0">
                          <a:solidFill>
                            <a:srgbClr val="000000"/>
                          </a:solidFill>
                          <a:effectLst/>
                          <a:latin typeface="Calibri" panose="020F0502020204030204" pitchFamily="34" charset="0"/>
                          <a:ea typeface="Arial" panose="020B0604020202020204" pitchFamily="34" charset="0"/>
                          <a:cs typeface="Arial" panose="020B0604020202020204" pitchFamily="34" charset="0"/>
                        </a:rPr>
                        <a:t>7. The referencing process shall involve international experts and the referencing reports shall contain the written statement of at least two international experts from two different countries on the referencing process.</a:t>
                      </a:r>
                      <a:endParaRPr lang="en-BE" sz="19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5857053"/>
                  </a:ext>
                </a:extLst>
              </a:tr>
              <a:tr h="1779865">
                <a:tc>
                  <a:txBody>
                    <a:bodyPr/>
                    <a:lstStyle/>
                    <a:p>
                      <a:pPr marL="0" lvl="0" indent="0" rtl="0">
                        <a:lnSpc>
                          <a:spcPct val="105000"/>
                        </a:lnSpc>
                        <a:spcBef>
                          <a:spcPts val="600"/>
                        </a:spcBef>
                        <a:spcAft>
                          <a:spcPts val="0"/>
                        </a:spcAft>
                        <a:buFontTx/>
                        <a:buNone/>
                      </a:pPr>
                      <a:r>
                        <a:rPr lang="en-ZA" sz="1900" dirty="0">
                          <a:solidFill>
                            <a:srgbClr val="000000"/>
                          </a:solidFill>
                          <a:effectLst/>
                          <a:latin typeface="Calibri" panose="020F0502020204030204" pitchFamily="34" charset="0"/>
                          <a:ea typeface="Arial" panose="020B0604020202020204" pitchFamily="34" charset="0"/>
                          <a:cs typeface="Arial" panose="020B0604020202020204" pitchFamily="34" charset="0"/>
                        </a:rPr>
                        <a:t>8. The competent authority or authorities shall certify the referencing of the national qualifications frameworks or systems with the EQF. One comprehensive report, setting out the referencing, and the evidence supporting it, shall be published by the competent authorities, including the EQF National Coordination Points, and shall address separately each of the criteria. The same report can be used for self-certification to the Qualifications Framework of the European Higher Education Area, in accordance with the self-certification criteria of the latter.</a:t>
                      </a:r>
                      <a:endParaRPr lang="en-BE" sz="19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5253106"/>
                  </a:ext>
                </a:extLst>
              </a:tr>
              <a:tr h="986486">
                <a:tc>
                  <a:txBody>
                    <a:bodyPr/>
                    <a:lstStyle/>
                    <a:p>
                      <a:pPr marL="0" lvl="0" indent="0" rtl="0">
                        <a:lnSpc>
                          <a:spcPct val="105000"/>
                        </a:lnSpc>
                        <a:spcBef>
                          <a:spcPts val="600"/>
                        </a:spcBef>
                        <a:spcAft>
                          <a:spcPts val="0"/>
                        </a:spcAft>
                        <a:buFontTx/>
                        <a:buNone/>
                      </a:pPr>
                      <a:r>
                        <a:rPr lang="en-ZA" sz="1900" dirty="0">
                          <a:solidFill>
                            <a:srgbClr val="000000"/>
                          </a:solidFill>
                          <a:effectLst/>
                          <a:latin typeface="Calibri" panose="020F0502020204030204" pitchFamily="34" charset="0"/>
                          <a:ea typeface="Arial" panose="020B0604020202020204" pitchFamily="34" charset="0"/>
                          <a:cs typeface="Arial" panose="020B0604020202020204" pitchFamily="34" charset="0"/>
                        </a:rPr>
                        <a:t>9. Within 6 months from having referenced or updated the referencing report, Member States and other participating countries shall publish the referencing report and provide relevant information for comparison purposes on the relevant European portal.</a:t>
                      </a:r>
                      <a:endParaRPr lang="en-BE" sz="19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5570875"/>
                  </a:ext>
                </a:extLst>
              </a:tr>
              <a:tr h="1320500">
                <a:tc>
                  <a:txBody>
                    <a:bodyPr/>
                    <a:lstStyle/>
                    <a:p>
                      <a:pPr marL="0" lvl="0" indent="0" rtl="0">
                        <a:lnSpc>
                          <a:spcPct val="105000"/>
                        </a:lnSpc>
                        <a:spcBef>
                          <a:spcPts val="600"/>
                        </a:spcBef>
                        <a:spcAft>
                          <a:spcPts val="0"/>
                        </a:spcAft>
                        <a:buFontTx/>
                        <a:buNone/>
                      </a:pPr>
                      <a:r>
                        <a:rPr lang="en-ZA" sz="1900" dirty="0">
                          <a:solidFill>
                            <a:srgbClr val="000000"/>
                          </a:solidFill>
                          <a:effectLst/>
                          <a:latin typeface="Calibri" panose="020F0502020204030204" pitchFamily="34" charset="0"/>
                          <a:ea typeface="Arial" panose="020B0604020202020204" pitchFamily="34" charset="0"/>
                          <a:cs typeface="Arial" panose="020B0604020202020204" pitchFamily="34" charset="0"/>
                        </a:rPr>
                        <a:t>10. Further to the referencing process, all newly issued documents related to qualifications that are part of the national qualifications frameworks or systems (e.g. certificates, diplomas, certificate supplements, diploma supplements) and/or qualification registers issued by the competent authorities should contain a clear reference, by way of national qualifications frameworks or systems, to the appropriate EQF level.</a:t>
                      </a:r>
                      <a:endParaRPr lang="en-BE" sz="19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8585378"/>
                  </a:ext>
                </a:extLst>
              </a:tr>
            </a:tbl>
          </a:graphicData>
        </a:graphic>
      </p:graphicFrame>
    </p:spTree>
    <p:extLst>
      <p:ext uri="{BB962C8B-B14F-4D97-AF65-F5344CB8AC3E}">
        <p14:creationId xmlns:p14="http://schemas.microsoft.com/office/powerpoint/2010/main" val="2600937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lur blurry blue and green background&#10;&#10;Description automatically generated">
            <a:extLst>
              <a:ext uri="{FF2B5EF4-FFF2-40B4-BE49-F238E27FC236}">
                <a16:creationId xmlns:a16="http://schemas.microsoft.com/office/drawing/2014/main" id="{5EFB7743-1D28-582B-B88E-861DCD24CA00}"/>
              </a:ext>
            </a:extLst>
          </p:cNvPr>
          <p:cNvPicPr>
            <a:picLocks noChangeAspect="1"/>
          </p:cNvPicPr>
          <p:nvPr/>
        </p:nvPicPr>
        <p:blipFill rotWithShape="1">
          <a:blip r:embed="rId2">
            <a:duotone>
              <a:schemeClr val="bg2">
                <a:shade val="45000"/>
                <a:satMod val="135000"/>
              </a:schemeClr>
              <a:prstClr val="white"/>
            </a:duotone>
          </a:blip>
          <a:srcRect t="1604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AD7B2-9E7C-0888-EA1B-01284C1E2AC5}"/>
              </a:ext>
            </a:extLst>
          </p:cNvPr>
          <p:cNvSpPr>
            <a:spLocks noGrp="1"/>
          </p:cNvSpPr>
          <p:nvPr>
            <p:ph type="title"/>
          </p:nvPr>
        </p:nvSpPr>
        <p:spPr>
          <a:xfrm>
            <a:off x="838200" y="365125"/>
            <a:ext cx="10515600" cy="1325563"/>
          </a:xfrm>
        </p:spPr>
        <p:txBody>
          <a:bodyPr>
            <a:normAutofit/>
          </a:bodyPr>
          <a:lstStyle/>
          <a:p>
            <a:r>
              <a:rPr lang="en-BE" b="1" dirty="0">
                <a:latin typeface="+mn-lt"/>
              </a:rPr>
              <a:t>Context</a:t>
            </a:r>
          </a:p>
        </p:txBody>
      </p:sp>
      <p:graphicFrame>
        <p:nvGraphicFramePr>
          <p:cNvPr id="11" name="Content Placeholder 2">
            <a:extLst>
              <a:ext uri="{FF2B5EF4-FFF2-40B4-BE49-F238E27FC236}">
                <a16:creationId xmlns:a16="http://schemas.microsoft.com/office/drawing/2014/main" id="{791CF22D-3685-4AD6-9E5E-3D540C758ADE}"/>
              </a:ext>
            </a:extLst>
          </p:cNvPr>
          <p:cNvGraphicFramePr>
            <a:graphicFrameLocks noGrp="1"/>
          </p:cNvGraphicFramePr>
          <p:nvPr>
            <p:ph idx="1"/>
            <p:extLst>
              <p:ext uri="{D42A27DB-BD31-4B8C-83A1-F6EECF244321}">
                <p14:modId xmlns:p14="http://schemas.microsoft.com/office/powerpoint/2010/main" val="3405795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70489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19B6-4787-9B4C-36B3-4C1A14A1519A}"/>
              </a:ext>
            </a:extLst>
          </p:cNvPr>
          <p:cNvSpPr>
            <a:spLocks noGrp="1"/>
          </p:cNvSpPr>
          <p:nvPr>
            <p:ph type="title"/>
          </p:nvPr>
        </p:nvSpPr>
        <p:spPr>
          <a:xfrm>
            <a:off x="375138" y="184666"/>
            <a:ext cx="10515600" cy="900967"/>
          </a:xfrm>
        </p:spPr>
        <p:txBody>
          <a:bodyPr/>
          <a:lstStyle/>
          <a:p>
            <a:r>
              <a:rPr lang="en-BE" b="1" dirty="0">
                <a:solidFill>
                  <a:srgbClr val="C00000"/>
                </a:solidFill>
                <a:latin typeface="+mn-lt"/>
              </a:rPr>
              <a:t>Alignment criteria (6-10 SADCQF)</a:t>
            </a:r>
          </a:p>
        </p:txBody>
      </p:sp>
      <p:graphicFrame>
        <p:nvGraphicFramePr>
          <p:cNvPr id="5" name="Content Placeholder 4">
            <a:extLst>
              <a:ext uri="{FF2B5EF4-FFF2-40B4-BE49-F238E27FC236}">
                <a16:creationId xmlns:a16="http://schemas.microsoft.com/office/drawing/2014/main" id="{5236D59E-7227-9FBE-AC64-DBCAC2566FE5}"/>
              </a:ext>
            </a:extLst>
          </p:cNvPr>
          <p:cNvGraphicFramePr>
            <a:graphicFrameLocks noGrp="1"/>
          </p:cNvGraphicFramePr>
          <p:nvPr>
            <p:ph idx="1"/>
          </p:nvPr>
        </p:nvGraphicFramePr>
        <p:xfrm>
          <a:off x="375138" y="914400"/>
          <a:ext cx="11588262" cy="5758934"/>
        </p:xfrm>
        <a:graphic>
          <a:graphicData uri="http://schemas.openxmlformats.org/drawingml/2006/table">
            <a:tbl>
              <a:tblPr bandRow="1">
                <a:tableStyleId>{5C22544A-7EE6-4342-B048-85BDC9FD1C3A}</a:tableStyleId>
              </a:tblPr>
              <a:tblGrid>
                <a:gridCol w="11588262">
                  <a:extLst>
                    <a:ext uri="{9D8B030D-6E8A-4147-A177-3AD203B41FA5}">
                      <a16:colId xmlns:a16="http://schemas.microsoft.com/office/drawing/2014/main" val="896595054"/>
                    </a:ext>
                  </a:extLst>
                </a:gridCol>
              </a:tblGrid>
              <a:tr h="1051519">
                <a:tc>
                  <a:txBody>
                    <a:bodyPr/>
                    <a:lstStyle/>
                    <a:p>
                      <a:pPr marL="0" lvl="0" indent="0" rtl="0">
                        <a:lnSpc>
                          <a:spcPct val="115000"/>
                        </a:lnSpc>
                        <a:buFontTx/>
                        <a:buNone/>
                      </a:pPr>
                      <a:r>
                        <a:rPr lang="en-GB" sz="2400" dirty="0">
                          <a:effectLst/>
                        </a:rPr>
                        <a:t>6. There is a clear indication of the relevant national authorities responsible for the verification of the qualifications obtained in the national system</a:t>
                      </a:r>
                      <a:endParaRPr lang="en-BE" sz="24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105103616"/>
                  </a:ext>
                </a:extLst>
              </a:tr>
              <a:tr h="818997">
                <a:tc>
                  <a:txBody>
                    <a:bodyPr/>
                    <a:lstStyle/>
                    <a:p>
                      <a:pPr marL="0" lvl="0" indent="0" rtl="0">
                        <a:lnSpc>
                          <a:spcPct val="115000"/>
                        </a:lnSpc>
                        <a:buFontTx/>
                        <a:buNone/>
                      </a:pPr>
                      <a:r>
                        <a:rPr lang="en-GB" sz="2400" dirty="0">
                          <a:effectLst/>
                        </a:rPr>
                        <a:t>7. The alignment process shall include a stated agreement of relevant quality assurance bodies</a:t>
                      </a:r>
                      <a:endParaRPr lang="en-BE" sz="24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40227399"/>
                  </a:ext>
                </a:extLst>
              </a:tr>
              <a:tr h="1242101">
                <a:tc>
                  <a:txBody>
                    <a:bodyPr/>
                    <a:lstStyle/>
                    <a:p>
                      <a:pPr marL="0" lvl="0" indent="0" rtl="0">
                        <a:lnSpc>
                          <a:spcPct val="115000"/>
                        </a:lnSpc>
                        <a:buFontTx/>
                        <a:buNone/>
                      </a:pPr>
                      <a:r>
                        <a:rPr lang="en-GB" sz="2400" dirty="0">
                          <a:effectLst/>
                        </a:rPr>
                        <a:t>8. Competent national bodies shall certify the alignment of the NQF/NQS with the SADCQF. A comprehensive report on alignment and its evidence must be published by competent national bodies</a:t>
                      </a:r>
                      <a:endParaRPr lang="en-BE" sz="24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20254549"/>
                  </a:ext>
                </a:extLst>
              </a:tr>
              <a:tr h="1051519">
                <a:tc>
                  <a:txBody>
                    <a:bodyPr/>
                    <a:lstStyle/>
                    <a:p>
                      <a:pPr marL="0" lvl="0" indent="0" rtl="0">
                        <a:lnSpc>
                          <a:spcPct val="115000"/>
                        </a:lnSpc>
                        <a:buFontTx/>
                        <a:buNone/>
                      </a:pPr>
                      <a:r>
                        <a:rPr lang="en-GB" sz="2400" dirty="0">
                          <a:effectLst/>
                        </a:rPr>
                        <a:t>9. The official platform of the country must provide for a public comment process for the alignment report</a:t>
                      </a:r>
                      <a:endParaRPr lang="en-BE" sz="24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76341747"/>
                  </a:ext>
                </a:extLst>
              </a:tr>
              <a:tr h="1594798">
                <a:tc>
                  <a:txBody>
                    <a:bodyPr/>
                    <a:lstStyle/>
                    <a:p>
                      <a:pPr marL="0" lvl="0" indent="0" rtl="0">
                        <a:lnSpc>
                          <a:spcPct val="115000"/>
                        </a:lnSpc>
                        <a:buFontTx/>
                        <a:buNone/>
                      </a:pPr>
                      <a:r>
                        <a:rPr lang="en-GB" sz="2400" dirty="0">
                          <a:effectLst/>
                        </a:rPr>
                        <a:t>10. Clear plans have been made to make changes to legislation and policy supporting alignment to SADCQF levels on new qualification certificates, diplomas and other documents issued by competent authorities </a:t>
                      </a:r>
                      <a:endParaRPr lang="en-BE" sz="24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80437172"/>
                  </a:ext>
                </a:extLst>
              </a:tr>
            </a:tbl>
          </a:graphicData>
        </a:graphic>
      </p:graphicFrame>
      <p:sp>
        <p:nvSpPr>
          <p:cNvPr id="4" name="TextBox 3">
            <a:extLst>
              <a:ext uri="{FF2B5EF4-FFF2-40B4-BE49-F238E27FC236}">
                <a16:creationId xmlns:a16="http://schemas.microsoft.com/office/drawing/2014/main" id="{81685D07-4480-01EB-B251-BDC74901399F}"/>
              </a:ext>
            </a:extLst>
          </p:cNvPr>
          <p:cNvSpPr txBox="1"/>
          <p:nvPr/>
        </p:nvSpPr>
        <p:spPr>
          <a:xfrm>
            <a:off x="9753600" y="0"/>
            <a:ext cx="2209800" cy="461665"/>
          </a:xfrm>
          <a:prstGeom prst="rect">
            <a:avLst/>
          </a:prstGeom>
          <a:solidFill>
            <a:srgbClr val="FFFF00"/>
          </a:solidFill>
          <a:ln>
            <a:solidFill>
              <a:schemeClr val="tx1"/>
            </a:solidFill>
          </a:ln>
        </p:spPr>
        <p:txBody>
          <a:bodyPr wrap="square" rtlCol="0">
            <a:spAutoFit/>
          </a:bodyPr>
          <a:lstStyle/>
          <a:p>
            <a:pPr algn="ctr"/>
            <a:r>
              <a:rPr lang="en-BE" sz="2400" b="1" dirty="0"/>
              <a:t>Fiona</a:t>
            </a:r>
          </a:p>
        </p:txBody>
      </p:sp>
    </p:spTree>
    <p:extLst>
      <p:ext uri="{BB962C8B-B14F-4D97-AF65-F5344CB8AC3E}">
        <p14:creationId xmlns:p14="http://schemas.microsoft.com/office/powerpoint/2010/main" val="26060758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69C0-139F-5636-E484-7AC4D735CFDB}"/>
              </a:ext>
            </a:extLst>
          </p:cNvPr>
          <p:cNvSpPr>
            <a:spLocks noGrp="1"/>
          </p:cNvSpPr>
          <p:nvPr>
            <p:ph type="title"/>
          </p:nvPr>
        </p:nvSpPr>
        <p:spPr>
          <a:xfrm>
            <a:off x="368290" y="699111"/>
            <a:ext cx="10909640" cy="831819"/>
          </a:xfrm>
        </p:spPr>
        <p:txBody>
          <a:bodyPr vert="horz" lIns="91440" tIns="45720" rIns="91440" bIns="45720" rtlCol="0" anchor="ctr">
            <a:noAutofit/>
          </a:bodyPr>
          <a:lstStyle/>
          <a:p>
            <a:r>
              <a:rPr lang="en-US" sz="4800" b="1" kern="1200" dirty="0">
                <a:solidFill>
                  <a:schemeClr val="tx1"/>
                </a:solidFill>
                <a:latin typeface="+mn-lt"/>
                <a:ea typeface="+mj-ea"/>
                <a:cs typeface="+mj-cs"/>
              </a:rPr>
              <a:t>Referencing achieveme</a:t>
            </a:r>
            <a:r>
              <a:rPr lang="en-US" sz="4800" b="1" dirty="0">
                <a:latin typeface="+mn-lt"/>
              </a:rPr>
              <a:t>nts</a:t>
            </a:r>
            <a:r>
              <a:rPr lang="en-US" sz="4800" b="1" kern="1200" dirty="0">
                <a:solidFill>
                  <a:schemeClr val="tx1"/>
                </a:solidFill>
                <a:latin typeface="+mj-lt"/>
                <a:ea typeface="+mj-ea"/>
                <a:cs typeface="+mj-cs"/>
              </a:rPr>
              <a:t> (EQF context) – </a:t>
            </a:r>
            <a:r>
              <a:rPr lang="en-US" sz="4000" b="1" kern="1200" dirty="0">
                <a:solidFill>
                  <a:schemeClr val="tx1"/>
                </a:solidFill>
                <a:latin typeface="+mj-lt"/>
                <a:ea typeface="+mj-ea"/>
                <a:cs typeface="+mj-cs"/>
              </a:rPr>
              <a:t>date: 05/03/2024</a:t>
            </a:r>
          </a:p>
        </p:txBody>
      </p:sp>
      <p:sp>
        <p:nvSpPr>
          <p:cNvPr id="4" name="TextBox 3">
            <a:extLst>
              <a:ext uri="{FF2B5EF4-FFF2-40B4-BE49-F238E27FC236}">
                <a16:creationId xmlns:a16="http://schemas.microsoft.com/office/drawing/2014/main" id="{38042746-4D8B-FBD5-51A6-7393575380F4}"/>
              </a:ext>
            </a:extLst>
          </p:cNvPr>
          <p:cNvSpPr txBox="1"/>
          <p:nvPr/>
        </p:nvSpPr>
        <p:spPr>
          <a:xfrm>
            <a:off x="9120554" y="102489"/>
            <a:ext cx="2828476" cy="369332"/>
          </a:xfrm>
          <a:prstGeom prst="rect">
            <a:avLst/>
          </a:prstGeom>
          <a:solidFill>
            <a:srgbClr val="FFFF00"/>
          </a:solidFill>
          <a:ln>
            <a:solidFill>
              <a:schemeClr val="tx1"/>
            </a:solidFill>
          </a:ln>
        </p:spPr>
        <p:txBody>
          <a:bodyPr vert="horz" lIns="91440" tIns="45720" rIns="91440" bIns="45720" rtlCol="0" anchor="ctr">
            <a:normAutofit fontScale="92500" lnSpcReduction="10000"/>
          </a:bodyPr>
          <a:lstStyle/>
          <a:p>
            <a:pPr algn="ctr">
              <a:lnSpc>
                <a:spcPct val="90000"/>
              </a:lnSpc>
              <a:spcBef>
                <a:spcPts val="1000"/>
              </a:spcBef>
            </a:pPr>
            <a:r>
              <a:rPr lang="en-US" sz="2400" b="1" kern="1200" dirty="0" err="1">
                <a:solidFill>
                  <a:schemeClr val="tx1"/>
                </a:solidFill>
                <a:latin typeface="+mn-lt"/>
                <a:ea typeface="+mn-ea"/>
                <a:cs typeface="+mn-cs"/>
              </a:rPr>
              <a:t>Tiina</a:t>
            </a:r>
            <a:endParaRPr lang="en-US" sz="2400" b="1"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71A1340F-9621-7A63-665A-EE88241F0798}"/>
              </a:ext>
            </a:extLst>
          </p:cNvPr>
          <p:cNvSpPr txBox="1"/>
          <p:nvPr/>
        </p:nvSpPr>
        <p:spPr>
          <a:xfrm>
            <a:off x="8042031" y="117231"/>
            <a:ext cx="184731" cy="369332"/>
          </a:xfrm>
          <a:prstGeom prst="rect">
            <a:avLst/>
          </a:prstGeom>
          <a:noFill/>
        </p:spPr>
        <p:txBody>
          <a:bodyPr wrap="none" rtlCol="0">
            <a:spAutoFit/>
          </a:bodyPr>
          <a:lstStyle/>
          <a:p>
            <a:endParaRPr lang="en-BE" dirty="0"/>
          </a:p>
        </p:txBody>
      </p:sp>
      <p:graphicFrame>
        <p:nvGraphicFramePr>
          <p:cNvPr id="17" name="Content Placeholder 16">
            <a:extLst>
              <a:ext uri="{FF2B5EF4-FFF2-40B4-BE49-F238E27FC236}">
                <a16:creationId xmlns:a16="http://schemas.microsoft.com/office/drawing/2014/main" id="{86FE48A8-F6DE-937B-D40B-0291F1372EA5}"/>
              </a:ext>
            </a:extLst>
          </p:cNvPr>
          <p:cNvGraphicFramePr>
            <a:graphicFrameLocks noGrp="1"/>
          </p:cNvGraphicFramePr>
          <p:nvPr>
            <p:ph idx="1"/>
          </p:nvPr>
        </p:nvGraphicFramePr>
        <p:xfrm>
          <a:off x="238374" y="1954266"/>
          <a:ext cx="11310148" cy="4776439"/>
        </p:xfrm>
        <a:graphic>
          <a:graphicData uri="http://schemas.openxmlformats.org/drawingml/2006/table">
            <a:tbl>
              <a:tblPr firstRow="1" firstCol="1" bandRow="1"/>
              <a:tblGrid>
                <a:gridCol w="6932214">
                  <a:extLst>
                    <a:ext uri="{9D8B030D-6E8A-4147-A177-3AD203B41FA5}">
                      <a16:colId xmlns:a16="http://schemas.microsoft.com/office/drawing/2014/main" val="1857365829"/>
                    </a:ext>
                  </a:extLst>
                </a:gridCol>
                <a:gridCol w="4377934">
                  <a:extLst>
                    <a:ext uri="{9D8B030D-6E8A-4147-A177-3AD203B41FA5}">
                      <a16:colId xmlns:a16="http://schemas.microsoft.com/office/drawing/2014/main" val="1224944744"/>
                    </a:ext>
                  </a:extLst>
                </a:gridCol>
              </a:tblGrid>
              <a:tr h="560681">
                <a:tc>
                  <a:txBody>
                    <a:bodyPr/>
                    <a:lstStyle/>
                    <a:p>
                      <a:pPr algn="ctr">
                        <a:lnSpc>
                          <a:spcPct val="115000"/>
                        </a:lnSpc>
                        <a:spcBef>
                          <a:spcPts val="600"/>
                        </a:spcBef>
                      </a:pPr>
                      <a:r>
                        <a:rPr lang="en-GB" sz="2400" b="1" dirty="0">
                          <a:solidFill>
                            <a:srgbClr val="FFFFFF"/>
                          </a:solidFill>
                          <a:effectLst/>
                          <a:highlight>
                            <a:srgbClr val="4472C4"/>
                          </a:highlight>
                          <a:latin typeface="Calibri" panose="020F0502020204030204" pitchFamily="34" charset="0"/>
                          <a:ea typeface="DengXian" panose="02010600030101010101" pitchFamily="2" charset="-122"/>
                          <a:cs typeface="Calibri" panose="020F0502020204030204" pitchFamily="34" charset="0"/>
                        </a:rPr>
                        <a:t>Objective</a:t>
                      </a:r>
                      <a:endParaRPr lang="en-BE" sz="2400" dirty="0">
                        <a:effectLst/>
                        <a:highlight>
                          <a:srgbClr val="4472C4"/>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15000"/>
                        </a:lnSpc>
                        <a:spcBef>
                          <a:spcPts val="600"/>
                        </a:spcBef>
                      </a:pPr>
                      <a:r>
                        <a:rPr lang="en-GB" sz="2400" b="1">
                          <a:solidFill>
                            <a:srgbClr val="FFFFFF"/>
                          </a:solidFill>
                          <a:effectLst/>
                          <a:highlight>
                            <a:srgbClr val="4472C4"/>
                          </a:highlight>
                          <a:latin typeface="Calibri" panose="020F0502020204030204" pitchFamily="34" charset="0"/>
                          <a:ea typeface="DengXian" panose="02010600030101010101" pitchFamily="2" charset="-122"/>
                          <a:cs typeface="Calibri" panose="020F0502020204030204" pitchFamily="34" charset="0"/>
                        </a:rPr>
                        <a:t>Reached by countries (number)</a:t>
                      </a:r>
                      <a:endParaRPr lang="en-BE" sz="2400">
                        <a:effectLst/>
                        <a:highlight>
                          <a:srgbClr val="4472C4"/>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833554461"/>
                  </a:ext>
                </a:extLst>
              </a:tr>
              <a:tr h="560681">
                <a:tc>
                  <a:txBody>
                    <a:bodyPr/>
                    <a:lstStyle/>
                    <a:p>
                      <a:pPr algn="just">
                        <a:lnSpc>
                          <a:spcPct val="115000"/>
                        </a:lnSpc>
                        <a:spcBef>
                          <a:spcPts val="600"/>
                        </a:spcBef>
                      </a:pPr>
                      <a:r>
                        <a:rPr lang="en-GB" sz="2400" b="1" dirty="0">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rPr>
                        <a:t>Referencing to EQF</a:t>
                      </a:r>
                      <a:endParaRPr lang="en-BE" sz="2400" dirty="0">
                        <a:effectLst/>
                        <a:highlight>
                          <a:srgbClr val="D9E2F3"/>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15000"/>
                        </a:lnSpc>
                        <a:spcBef>
                          <a:spcPts val="600"/>
                        </a:spcBef>
                      </a:pPr>
                      <a:r>
                        <a:rPr lang="en-GB" sz="2400">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rPr>
                        <a:t>36 (87% of all involved countries)</a:t>
                      </a:r>
                      <a:endParaRPr lang="en-BE" sz="2400">
                        <a:effectLst/>
                        <a:highlight>
                          <a:srgbClr val="D9E2F3"/>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86984232"/>
                  </a:ext>
                </a:extLst>
              </a:tr>
              <a:tr h="560681">
                <a:tc>
                  <a:txBody>
                    <a:bodyPr/>
                    <a:lstStyle/>
                    <a:p>
                      <a:pPr algn="just">
                        <a:lnSpc>
                          <a:spcPct val="115000"/>
                        </a:lnSpc>
                        <a:spcBef>
                          <a:spcPts val="600"/>
                        </a:spcBef>
                      </a:pPr>
                      <a:r>
                        <a:rPr lang="en-GB" sz="2400" b="1" dirty="0">
                          <a:effectLst/>
                          <a:latin typeface="Calibri" panose="020F0502020204030204" pitchFamily="34" charset="0"/>
                          <a:ea typeface="DengXian" panose="02010600030101010101" pitchFamily="2" charset="-122"/>
                          <a:cs typeface="Calibri" panose="020F0502020204030204" pitchFamily="34" charset="0"/>
                        </a:rPr>
                        <a:t>Renewed referencing to EQF</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r">
                        <a:lnSpc>
                          <a:spcPct val="115000"/>
                        </a:lnSpc>
                        <a:spcBef>
                          <a:spcPts val="600"/>
                        </a:spcBef>
                      </a:pPr>
                      <a:r>
                        <a:rPr lang="en-GB" sz="2400">
                          <a:effectLst/>
                          <a:latin typeface="Calibri" panose="020F0502020204030204" pitchFamily="34" charset="0"/>
                          <a:ea typeface="DengXian" panose="02010600030101010101" pitchFamily="2" charset="-122"/>
                          <a:cs typeface="Calibri" panose="020F0502020204030204" pitchFamily="34" charset="0"/>
                        </a:rPr>
                        <a:t>8 countries</a:t>
                      </a:r>
                      <a:endParaRPr lang="en-BE" sz="2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1608893580"/>
                  </a:ext>
                </a:extLst>
              </a:tr>
              <a:tr h="560681">
                <a:tc>
                  <a:txBody>
                    <a:bodyPr/>
                    <a:lstStyle/>
                    <a:p>
                      <a:pPr algn="just">
                        <a:lnSpc>
                          <a:spcPct val="115000"/>
                        </a:lnSpc>
                        <a:spcBef>
                          <a:spcPts val="600"/>
                        </a:spcBef>
                      </a:pPr>
                      <a:r>
                        <a:rPr lang="en-GB" sz="2400" b="1" dirty="0">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rPr>
                        <a:t>EQF levels on certificates, diplomas, and supplements</a:t>
                      </a:r>
                      <a:endParaRPr lang="en-BE" sz="2400" dirty="0">
                        <a:effectLst/>
                        <a:highlight>
                          <a:srgbClr val="D9E2F3"/>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15000"/>
                        </a:lnSpc>
                        <a:spcBef>
                          <a:spcPts val="600"/>
                        </a:spcBef>
                      </a:pPr>
                      <a:r>
                        <a:rPr lang="en-GB" sz="2400">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rPr>
                        <a:t>34 (87%)</a:t>
                      </a:r>
                      <a:endParaRPr lang="en-BE" sz="2400">
                        <a:effectLst/>
                        <a:highlight>
                          <a:srgbClr val="D9E2F3"/>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90236203"/>
                  </a:ext>
                </a:extLst>
              </a:tr>
              <a:tr h="560681">
                <a:tc>
                  <a:txBody>
                    <a:bodyPr/>
                    <a:lstStyle/>
                    <a:p>
                      <a:pPr algn="just">
                        <a:lnSpc>
                          <a:spcPct val="115000"/>
                        </a:lnSpc>
                        <a:spcBef>
                          <a:spcPts val="600"/>
                        </a:spcBef>
                      </a:pPr>
                      <a:r>
                        <a:rPr lang="en-GB" sz="2400" b="1" dirty="0">
                          <a:effectLst/>
                          <a:latin typeface="Calibri" panose="020F0502020204030204" pitchFamily="34" charset="0"/>
                          <a:ea typeface="DengXian" panose="02010600030101010101" pitchFamily="2" charset="-122"/>
                          <a:cs typeface="Calibri" panose="020F0502020204030204" pitchFamily="34" charset="0"/>
                        </a:rPr>
                        <a:t>EQF levels on databases or registers of qualifications</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r">
                        <a:lnSpc>
                          <a:spcPct val="115000"/>
                        </a:lnSpc>
                        <a:spcBef>
                          <a:spcPts val="600"/>
                        </a:spcBef>
                      </a:pPr>
                      <a:r>
                        <a:rPr lang="en-GB" sz="2400" dirty="0">
                          <a:effectLst/>
                          <a:latin typeface="Calibri" panose="020F0502020204030204" pitchFamily="34" charset="0"/>
                          <a:ea typeface="DengXian" panose="02010600030101010101" pitchFamily="2" charset="-122"/>
                          <a:cs typeface="Calibri" panose="020F0502020204030204" pitchFamily="34" charset="0"/>
                        </a:rPr>
                        <a:t>25 (60%)</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1122199422"/>
                  </a:ext>
                </a:extLst>
              </a:tr>
              <a:tr h="560681">
                <a:tc>
                  <a:txBody>
                    <a:bodyPr/>
                    <a:lstStyle/>
                    <a:p>
                      <a:pPr algn="just">
                        <a:lnSpc>
                          <a:spcPct val="115000"/>
                        </a:lnSpc>
                        <a:spcBef>
                          <a:spcPts val="600"/>
                        </a:spcBef>
                      </a:pPr>
                      <a:r>
                        <a:rPr lang="en-GB" sz="2400" b="1">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rPr>
                        <a:t>Transparency of information: </a:t>
                      </a:r>
                      <a:r>
                        <a:rPr lang="en-GB" sz="2400" b="0" u="sng">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hlinkClick r:id="rId2"/>
                        </a:rPr>
                        <a:t>Publication of referencing reports</a:t>
                      </a:r>
                      <a:endParaRPr lang="en-BE" sz="2400">
                        <a:effectLst/>
                        <a:highlight>
                          <a:srgbClr val="D9E2F3"/>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15000"/>
                        </a:lnSpc>
                        <a:spcBef>
                          <a:spcPts val="600"/>
                        </a:spcBef>
                      </a:pPr>
                      <a:r>
                        <a:rPr lang="en-GB" sz="2400" dirty="0">
                          <a:solidFill>
                            <a:srgbClr val="000000"/>
                          </a:solidFill>
                          <a:effectLst/>
                          <a:highlight>
                            <a:srgbClr val="D9E2F3"/>
                          </a:highlight>
                          <a:latin typeface="Calibri" panose="020F0502020204030204" pitchFamily="34" charset="0"/>
                          <a:ea typeface="DengXian" panose="02010600030101010101" pitchFamily="2" charset="-122"/>
                          <a:cs typeface="Calibri" panose="020F0502020204030204" pitchFamily="34" charset="0"/>
                        </a:rPr>
                        <a:t>32 (78%)</a:t>
                      </a:r>
                      <a:endParaRPr lang="en-BE" sz="2400" dirty="0">
                        <a:effectLst/>
                        <a:highlight>
                          <a:srgbClr val="D9E2F3"/>
                        </a:highligh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18466956"/>
                  </a:ext>
                </a:extLst>
              </a:tr>
              <a:tr h="1156487">
                <a:tc>
                  <a:txBody>
                    <a:bodyPr/>
                    <a:lstStyle/>
                    <a:p>
                      <a:pPr algn="just">
                        <a:lnSpc>
                          <a:spcPct val="115000"/>
                        </a:lnSpc>
                        <a:spcBef>
                          <a:spcPts val="600"/>
                        </a:spcBef>
                      </a:pPr>
                      <a:r>
                        <a:rPr lang="en-GB" sz="2400" b="1" dirty="0">
                          <a:effectLst/>
                          <a:latin typeface="Calibri" panose="020F0502020204030204" pitchFamily="34" charset="0"/>
                          <a:ea typeface="DengXian" panose="02010600030101010101" pitchFamily="2" charset="-122"/>
                          <a:cs typeface="Calibri" panose="020F0502020204030204" pitchFamily="34" charset="0"/>
                        </a:rPr>
                        <a:t>Transparency of information – inclusion in the </a:t>
                      </a:r>
                      <a:r>
                        <a:rPr lang="en-GB" sz="2400" b="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3"/>
                        </a:rPr>
                        <a:t>Tool to compare NQFs on Europass portal</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tc>
                  <a:txBody>
                    <a:bodyPr/>
                    <a:lstStyle/>
                    <a:p>
                      <a:pPr algn="r">
                        <a:lnSpc>
                          <a:spcPct val="115000"/>
                        </a:lnSpc>
                        <a:spcBef>
                          <a:spcPts val="600"/>
                        </a:spcBef>
                      </a:pPr>
                      <a:r>
                        <a:rPr lang="en-GB" sz="2400" dirty="0">
                          <a:effectLst/>
                          <a:latin typeface="Calibri" panose="020F0502020204030204" pitchFamily="34" charset="0"/>
                          <a:ea typeface="DengXian" panose="02010600030101010101" pitchFamily="2" charset="-122"/>
                          <a:cs typeface="Calibri" panose="020F0502020204030204" pitchFamily="34" charset="0"/>
                        </a:rPr>
                        <a:t>29 (70%)</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525916760"/>
                  </a:ext>
                </a:extLst>
              </a:tr>
            </a:tbl>
          </a:graphicData>
        </a:graphic>
      </p:graphicFrame>
    </p:spTree>
    <p:extLst>
      <p:ext uri="{BB962C8B-B14F-4D97-AF65-F5344CB8AC3E}">
        <p14:creationId xmlns:p14="http://schemas.microsoft.com/office/powerpoint/2010/main" val="15952909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D4A1F-32AB-AEB1-C01B-FE8EDC3C24AE}"/>
              </a:ext>
            </a:extLst>
          </p:cNvPr>
          <p:cNvSpPr>
            <a:spLocks noGrp="1"/>
          </p:cNvSpPr>
          <p:nvPr>
            <p:ph type="title"/>
          </p:nvPr>
        </p:nvSpPr>
        <p:spPr>
          <a:xfrm>
            <a:off x="304801" y="1070800"/>
            <a:ext cx="3585046" cy="5583126"/>
          </a:xfrm>
        </p:spPr>
        <p:txBody>
          <a:bodyPr>
            <a:normAutofit/>
          </a:bodyPr>
          <a:lstStyle/>
          <a:p>
            <a:r>
              <a:rPr lang="en-BE" sz="4500" b="1" dirty="0">
                <a:latin typeface="+mn-lt"/>
              </a:rPr>
              <a:t>Alignment achievements SADCQF</a:t>
            </a:r>
          </a:p>
        </p:txBody>
      </p:sp>
      <p:graphicFrame>
        <p:nvGraphicFramePr>
          <p:cNvPr id="5" name="Content Placeholder 2">
            <a:extLst>
              <a:ext uri="{FF2B5EF4-FFF2-40B4-BE49-F238E27FC236}">
                <a16:creationId xmlns:a16="http://schemas.microsoft.com/office/drawing/2014/main" id="{C3614A52-A0EE-902D-53A7-5C864B02FB9D}"/>
              </a:ext>
            </a:extLst>
          </p:cNvPr>
          <p:cNvGraphicFramePr>
            <a:graphicFrameLocks noGrp="1"/>
          </p:cNvGraphicFramePr>
          <p:nvPr>
            <p:ph idx="1"/>
          </p:nvPr>
        </p:nvGraphicFramePr>
        <p:xfrm>
          <a:off x="4923708" y="328246"/>
          <a:ext cx="6963481" cy="6331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6502F4B-996E-B210-6360-21496A31953C}"/>
              </a:ext>
            </a:extLst>
          </p:cNvPr>
          <p:cNvSpPr txBox="1"/>
          <p:nvPr/>
        </p:nvSpPr>
        <p:spPr>
          <a:xfrm>
            <a:off x="9058713" y="83501"/>
            <a:ext cx="2828476" cy="369332"/>
          </a:xfrm>
          <a:prstGeom prst="rect">
            <a:avLst/>
          </a:prstGeom>
          <a:solidFill>
            <a:srgbClr val="FFFF00"/>
          </a:solidFill>
          <a:ln>
            <a:solidFill>
              <a:schemeClr val="tx1"/>
            </a:solidFill>
          </a:ln>
        </p:spPr>
        <p:txBody>
          <a:bodyPr vert="horz" lIns="91440" tIns="45720" rIns="91440" bIns="45720" rtlCol="0" anchor="ctr">
            <a:normAutofit fontScale="92500" lnSpcReduction="10000"/>
          </a:bodyPr>
          <a:lstStyle/>
          <a:p>
            <a:pPr algn="ctr">
              <a:lnSpc>
                <a:spcPct val="90000"/>
              </a:lnSpc>
              <a:spcBef>
                <a:spcPts val="1000"/>
              </a:spcBef>
            </a:pPr>
            <a:r>
              <a:rPr lang="en-US" sz="2400" b="1" kern="1200" dirty="0">
                <a:solidFill>
                  <a:schemeClr val="tx1"/>
                </a:solidFill>
                <a:latin typeface="+mn-lt"/>
                <a:ea typeface="+mn-ea"/>
                <a:cs typeface="+mn-cs"/>
              </a:rPr>
              <a:t>Fiona</a:t>
            </a:r>
          </a:p>
        </p:txBody>
      </p:sp>
    </p:spTree>
    <p:extLst>
      <p:ext uri="{BB962C8B-B14F-4D97-AF65-F5344CB8AC3E}">
        <p14:creationId xmlns:p14="http://schemas.microsoft.com/office/powerpoint/2010/main" val="40664170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56C1-E3D6-3824-BBC8-B39BCCC4132F}"/>
              </a:ext>
            </a:extLst>
          </p:cNvPr>
          <p:cNvSpPr>
            <a:spLocks noGrp="1"/>
          </p:cNvSpPr>
          <p:nvPr>
            <p:ph type="title"/>
          </p:nvPr>
        </p:nvSpPr>
        <p:spPr>
          <a:xfrm>
            <a:off x="838200" y="365126"/>
            <a:ext cx="10515600" cy="643060"/>
          </a:xfrm>
        </p:spPr>
        <p:txBody>
          <a:bodyPr>
            <a:normAutofit fontScale="90000"/>
          </a:bodyPr>
          <a:lstStyle/>
          <a:p>
            <a:pPr algn="just">
              <a:lnSpc>
                <a:spcPct val="105000"/>
              </a:lnSpc>
              <a:spcBef>
                <a:spcPts val="600"/>
              </a:spcBef>
              <a:spcAft>
                <a:spcPts val="600"/>
              </a:spcAft>
            </a:pPr>
            <a:r>
              <a:rPr lang="en-BE" sz="4400" b="1" dirty="0">
                <a:effectLst/>
                <a:latin typeface="Calibri" panose="020F0502020204030204" pitchFamily="34" charset="0"/>
                <a:ea typeface="Times New Roman" panose="02020603050405020304" pitchFamily="18" charset="0"/>
              </a:rPr>
              <a:t>Conclusion on Topic 10</a:t>
            </a:r>
            <a:endParaRPr lang="en-BE" sz="4400" dirty="0">
              <a:effectLst/>
              <a:latin typeface="Times New Roman" panose="02020603050405020304" pitchFamily="18"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2628D308-4EA0-9AFB-492B-39A6EB84F652}"/>
              </a:ext>
            </a:extLst>
          </p:cNvPr>
          <p:cNvSpPr>
            <a:spLocks noGrp="1"/>
          </p:cNvSpPr>
          <p:nvPr>
            <p:ph idx="1"/>
          </p:nvPr>
        </p:nvSpPr>
        <p:spPr>
          <a:xfrm>
            <a:off x="140677" y="1126671"/>
            <a:ext cx="11910646" cy="5366203"/>
          </a:xfrm>
          <a:ln>
            <a:solidFill>
              <a:schemeClr val="tx1"/>
            </a:solidFill>
          </a:ln>
        </p:spPr>
        <p:txBody>
          <a:bodyPr>
            <a:normAutofit lnSpcReduction="10000"/>
          </a:bodyPr>
          <a:lstStyle/>
          <a:p>
            <a:pPr marL="342900" lvl="0" indent="-342900" algn="just">
              <a:lnSpc>
                <a:spcPct val="105000"/>
              </a:lnSpc>
              <a:spcBef>
                <a:spcPts val="600"/>
              </a:spcBef>
              <a:spcAft>
                <a:spcPts val="600"/>
              </a:spcAft>
              <a:buFont typeface="Calibri" panose="020F0502020204030204" pitchFamily="34" charset="0"/>
              <a:buChar char="-"/>
            </a:pPr>
            <a:r>
              <a:rPr lang="en-GB" sz="3200" dirty="0">
                <a:effectLst/>
                <a:latin typeface="Calibri" panose="020F0502020204030204" pitchFamily="34" charset="0"/>
                <a:ea typeface="Times New Roman" panose="02020603050405020304" pitchFamily="18" charset="0"/>
              </a:rPr>
              <a:t>The concepts underpinning “referencing” in the EQF context and “alignment” in the SADCQF context are comparable and compatible, albeit the higher emphasis given to harmonisation in the later.</a:t>
            </a:r>
            <a:endParaRPr lang="en-BE" sz="32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spcAft>
                <a:spcPts val="600"/>
              </a:spcAft>
              <a:buFont typeface="Calibri" panose="020F0502020204030204" pitchFamily="34" charset="0"/>
              <a:buChar char="-"/>
            </a:pPr>
            <a:r>
              <a:rPr lang="en-GB" sz="3200" dirty="0">
                <a:effectLst/>
                <a:latin typeface="Calibri" panose="020F0502020204030204" pitchFamily="34" charset="0"/>
                <a:ea typeface="Times New Roman" panose="02020603050405020304" pitchFamily="18" charset="0"/>
              </a:rPr>
              <a:t>The EQF referencing criteria and procedures are identical to the alignment criteria and procedures used in the SADCQF.</a:t>
            </a:r>
            <a:endParaRPr lang="en-BE" sz="32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spcAft>
                <a:spcPts val="600"/>
              </a:spcAft>
              <a:buFont typeface="Calibri" panose="020F0502020204030204" pitchFamily="34" charset="0"/>
              <a:buChar char="-"/>
            </a:pPr>
            <a:r>
              <a:rPr lang="en-BE" sz="3200" dirty="0">
                <a:effectLst/>
                <a:latin typeface="Calibri" panose="020F0502020204030204" pitchFamily="34" charset="0"/>
                <a:ea typeface="Times New Roman" panose="02020603050405020304" pitchFamily="18" charset="0"/>
              </a:rPr>
              <a:t>The status of implementation of referencing and of the follow-up steps is more advanced and tangible in the context of the EQF. This can be illustrated by (i) the larger share of EQF countries having completed referencing; and (ii) the use of EQF levels on newly issued qualifications documents of the referenced NQFs. </a:t>
            </a:r>
            <a:endParaRPr lang="en-BE" sz="3200" dirty="0">
              <a:effectLst/>
              <a:latin typeface="Times New Roman" panose="02020603050405020304" pitchFamily="18" charset="0"/>
              <a:ea typeface="Times New Roman" panose="02020603050405020304" pitchFamily="18" charset="0"/>
            </a:endParaRPr>
          </a:p>
          <a:p>
            <a:pPr marL="0" indent="0">
              <a:buNone/>
            </a:pPr>
            <a:endParaRPr lang="en-BE" dirty="0"/>
          </a:p>
        </p:txBody>
      </p:sp>
    </p:spTree>
    <p:extLst>
      <p:ext uri="{BB962C8B-B14F-4D97-AF65-F5344CB8AC3E}">
        <p14:creationId xmlns:p14="http://schemas.microsoft.com/office/powerpoint/2010/main" val="1345720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12369E-5C05-F78B-0E9D-0DD53C2C60FA}"/>
              </a:ext>
            </a:extLst>
          </p:cNvPr>
          <p:cNvSpPr>
            <a:spLocks noGrp="1"/>
          </p:cNvSpPr>
          <p:nvPr>
            <p:ph type="title"/>
          </p:nvPr>
        </p:nvSpPr>
        <p:spPr>
          <a:xfrm>
            <a:off x="640080" y="325369"/>
            <a:ext cx="4368602" cy="1956841"/>
          </a:xfrm>
        </p:spPr>
        <p:txBody>
          <a:bodyPr anchor="b">
            <a:normAutofit/>
          </a:bodyPr>
          <a:lstStyle/>
          <a:p>
            <a:r>
              <a:rPr lang="en-BE" sz="5400" b="1" dirty="0">
                <a:latin typeface="+mn-lt"/>
              </a:rPr>
              <a:t>ANNEXES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F3C465-1EE9-9A2F-FF3E-DDE68D30CFEB}"/>
              </a:ext>
            </a:extLst>
          </p:cNvPr>
          <p:cNvSpPr>
            <a:spLocks noGrp="1"/>
          </p:cNvSpPr>
          <p:nvPr>
            <p:ph idx="1"/>
          </p:nvPr>
        </p:nvSpPr>
        <p:spPr>
          <a:xfrm>
            <a:off x="640080" y="2872899"/>
            <a:ext cx="4243589" cy="3320668"/>
          </a:xfrm>
        </p:spPr>
        <p:txBody>
          <a:bodyPr>
            <a:normAutofit/>
          </a:bodyPr>
          <a:lstStyle/>
          <a:p>
            <a:r>
              <a:rPr lang="en-BE" sz="3600" dirty="0"/>
              <a:t>For reference</a:t>
            </a:r>
          </a:p>
          <a:p>
            <a:r>
              <a:rPr lang="en-BE" sz="3600"/>
              <a:t>Memory of the comparison process</a:t>
            </a:r>
            <a:endParaRPr lang="en-BE" sz="3600" dirty="0"/>
          </a:p>
        </p:txBody>
      </p:sp>
      <p:pic>
        <p:nvPicPr>
          <p:cNvPr id="5" name="Picture 4" descr="Calendar on table">
            <a:extLst>
              <a:ext uri="{FF2B5EF4-FFF2-40B4-BE49-F238E27FC236}">
                <a16:creationId xmlns:a16="http://schemas.microsoft.com/office/drawing/2014/main" id="{53A67E27-F146-10FA-665F-E6901B119422}"/>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073951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A4CB9-34EA-B386-4EFD-DE9FB33F0A6F}"/>
              </a:ext>
            </a:extLst>
          </p:cNvPr>
          <p:cNvSpPr>
            <a:spLocks noGrp="1"/>
          </p:cNvSpPr>
          <p:nvPr>
            <p:ph type="title"/>
          </p:nvPr>
        </p:nvSpPr>
        <p:spPr>
          <a:xfrm>
            <a:off x="1053040" y="-13356"/>
            <a:ext cx="10173010" cy="1554480"/>
          </a:xfrm>
        </p:spPr>
        <p:txBody>
          <a:bodyPr anchor="ctr">
            <a:normAutofit/>
          </a:bodyPr>
          <a:lstStyle/>
          <a:p>
            <a:r>
              <a:rPr lang="en-BE" sz="4800" b="1" dirty="0">
                <a:latin typeface="Arial" panose="020B0604020202020204" pitchFamily="34" charset="0"/>
                <a:cs typeface="Arial" panose="020B0604020202020204" pitchFamily="34" charset="0"/>
              </a:rPr>
              <a:t>Congratulations</a:t>
            </a:r>
            <a:r>
              <a:rPr lang="en-BE" sz="4800" dirty="0"/>
              <a:t>!</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D1F73BB-22AA-3D91-C8B3-2E457B9889E9}"/>
              </a:ext>
            </a:extLst>
          </p:cNvPr>
          <p:cNvGraphicFramePr>
            <a:graphicFrameLocks noGrp="1"/>
          </p:cNvGraphicFramePr>
          <p:nvPr>
            <p:ph idx="1"/>
            <p:extLst>
              <p:ext uri="{D42A27DB-BD31-4B8C-83A1-F6EECF244321}">
                <p14:modId xmlns:p14="http://schemas.microsoft.com/office/powerpoint/2010/main" val="137071041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flag of south africa&#10;&#10;Description automatically generated">
            <a:extLst>
              <a:ext uri="{FF2B5EF4-FFF2-40B4-BE49-F238E27FC236}">
                <a16:creationId xmlns:a16="http://schemas.microsoft.com/office/drawing/2014/main" id="{CA84F572-262A-C81C-D983-137101DA75CE}"/>
              </a:ext>
            </a:extLst>
          </p:cNvPr>
          <p:cNvPicPr>
            <a:picLocks noChangeAspect="1"/>
          </p:cNvPicPr>
          <p:nvPr/>
        </p:nvPicPr>
        <p:blipFill>
          <a:blip r:embed="rId7"/>
          <a:stretch>
            <a:fillRect/>
          </a:stretch>
        </p:blipFill>
        <p:spPr>
          <a:xfrm>
            <a:off x="1966576" y="1658252"/>
            <a:ext cx="2846891" cy="1699636"/>
          </a:xfrm>
          <a:prstGeom prst="rect">
            <a:avLst/>
          </a:prstGeom>
        </p:spPr>
      </p:pic>
      <p:pic>
        <p:nvPicPr>
          <p:cNvPr id="8" name="Picture 7" descr="A blue and red flag with a yellow star&#10;&#10;Description automatically generated">
            <a:extLst>
              <a:ext uri="{FF2B5EF4-FFF2-40B4-BE49-F238E27FC236}">
                <a16:creationId xmlns:a16="http://schemas.microsoft.com/office/drawing/2014/main" id="{F4EED7BA-589D-1B29-ABD9-16BEAEE4F970}"/>
              </a:ext>
            </a:extLst>
          </p:cNvPr>
          <p:cNvPicPr>
            <a:picLocks noChangeAspect="1"/>
          </p:cNvPicPr>
          <p:nvPr/>
        </p:nvPicPr>
        <p:blipFill>
          <a:blip r:embed="rId8"/>
          <a:stretch>
            <a:fillRect/>
          </a:stretch>
        </p:blipFill>
        <p:spPr>
          <a:xfrm>
            <a:off x="7535060" y="1493798"/>
            <a:ext cx="2846891" cy="1805111"/>
          </a:xfrm>
          <a:prstGeom prst="rect">
            <a:avLst/>
          </a:prstGeom>
        </p:spPr>
      </p:pic>
    </p:spTree>
    <p:extLst>
      <p:ext uri="{BB962C8B-B14F-4D97-AF65-F5344CB8AC3E}">
        <p14:creationId xmlns:p14="http://schemas.microsoft.com/office/powerpoint/2010/main" val="17030150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5D35EF-9417-BB16-81F5-BBA538478937}"/>
              </a:ext>
            </a:extLst>
          </p:cNvPr>
          <p:cNvSpPr>
            <a:spLocks noGrp="1"/>
          </p:cNvSpPr>
          <p:nvPr>
            <p:ph type="title"/>
          </p:nvPr>
        </p:nvSpPr>
        <p:spPr>
          <a:xfrm>
            <a:off x="1371597" y="348865"/>
            <a:ext cx="10044023" cy="877729"/>
          </a:xfrm>
        </p:spPr>
        <p:txBody>
          <a:bodyPr anchor="ctr">
            <a:normAutofit fontScale="90000"/>
          </a:bodyPr>
          <a:lstStyle/>
          <a:p>
            <a:r>
              <a:rPr lang="en-BE" sz="3700" b="1" dirty="0">
                <a:solidFill>
                  <a:srgbClr val="FFFFFF"/>
                </a:solidFill>
                <a:latin typeface="+mn-lt"/>
              </a:rPr>
              <a:t>Agenda of 7th meeting of comparison EQF-SACDQF</a:t>
            </a:r>
          </a:p>
        </p:txBody>
      </p:sp>
      <p:graphicFrame>
        <p:nvGraphicFramePr>
          <p:cNvPr id="4" name="Content Placeholder 3">
            <a:extLst>
              <a:ext uri="{FF2B5EF4-FFF2-40B4-BE49-F238E27FC236}">
                <a16:creationId xmlns:a16="http://schemas.microsoft.com/office/drawing/2014/main" id="{4A681685-29D8-7746-8EC0-1F22CD3CC929}"/>
              </a:ext>
            </a:extLst>
          </p:cNvPr>
          <p:cNvGraphicFramePr>
            <a:graphicFrameLocks noGrp="1"/>
          </p:cNvGraphicFramePr>
          <p:nvPr>
            <p:ph idx="1"/>
            <p:extLst>
              <p:ext uri="{D42A27DB-BD31-4B8C-83A1-F6EECF244321}">
                <p14:modId xmlns:p14="http://schemas.microsoft.com/office/powerpoint/2010/main" val="3594687605"/>
              </p:ext>
            </p:extLst>
          </p:nvPr>
        </p:nvGraphicFramePr>
        <p:xfrm>
          <a:off x="644056" y="2141140"/>
          <a:ext cx="10927830" cy="4135686"/>
        </p:xfrm>
        <a:graphic>
          <a:graphicData uri="http://schemas.openxmlformats.org/drawingml/2006/table">
            <a:tbl>
              <a:tblPr firstRow="1" firstCol="1" bandRow="1"/>
              <a:tblGrid>
                <a:gridCol w="2014797">
                  <a:extLst>
                    <a:ext uri="{9D8B030D-6E8A-4147-A177-3AD203B41FA5}">
                      <a16:colId xmlns:a16="http://schemas.microsoft.com/office/drawing/2014/main" val="757660703"/>
                    </a:ext>
                  </a:extLst>
                </a:gridCol>
                <a:gridCol w="8913033">
                  <a:extLst>
                    <a:ext uri="{9D8B030D-6E8A-4147-A177-3AD203B41FA5}">
                      <a16:colId xmlns:a16="http://schemas.microsoft.com/office/drawing/2014/main" val="3347511834"/>
                    </a:ext>
                  </a:extLst>
                </a:gridCol>
              </a:tblGrid>
              <a:tr h="931553">
                <a:tc>
                  <a:txBody>
                    <a:bodyPr/>
                    <a:lstStyle/>
                    <a:p>
                      <a:pPr algn="l" fontAlgn="t">
                        <a:spcBef>
                          <a:spcPts val="0"/>
                        </a:spcBef>
                        <a:spcAft>
                          <a:spcPts val="0"/>
                        </a:spcAft>
                      </a:pPr>
                      <a:r>
                        <a:rPr lang="en-US" sz="2700" b="1" i="0" u="none" strike="noStrike">
                          <a:solidFill>
                            <a:srgbClr val="000000"/>
                          </a:solidFill>
                          <a:effectLst/>
                          <a:highlight>
                            <a:srgbClr val="FABF8F"/>
                          </a:highlight>
                          <a:latin typeface="Calibri" panose="020F0502020204030204" pitchFamily="34" charset="0"/>
                          <a:ea typeface="Times New Roman" panose="02020603050405020304" pitchFamily="18" charset="0"/>
                          <a:cs typeface="Arial" panose="020B0604020202020204" pitchFamily="34" charset="0"/>
                        </a:rPr>
                        <a:t>Time (CET-SAST)</a:t>
                      </a:r>
                      <a:endParaRPr lang="en-US" sz="4400" b="0" i="0" u="none" strike="noStrike">
                        <a:effectLst/>
                        <a:highlight>
                          <a:srgbClr val="FABF8F"/>
                        </a:highligh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l" fontAlgn="t">
                        <a:spcBef>
                          <a:spcPts val="0"/>
                        </a:spcBef>
                        <a:spcAft>
                          <a:spcPts val="0"/>
                        </a:spcAft>
                      </a:pPr>
                      <a:r>
                        <a:rPr lang="en-US" sz="2700" b="1" i="0" u="none" strike="noStrike">
                          <a:solidFill>
                            <a:srgbClr val="000000"/>
                          </a:solidFill>
                          <a:effectLst/>
                          <a:highlight>
                            <a:srgbClr val="FABF8F"/>
                          </a:highlight>
                          <a:latin typeface="Calibri" panose="020F0502020204030204" pitchFamily="34" charset="0"/>
                          <a:ea typeface="Times New Roman" panose="02020603050405020304" pitchFamily="18" charset="0"/>
                          <a:cs typeface="Arial" panose="020B0604020202020204" pitchFamily="34" charset="0"/>
                        </a:rPr>
                        <a:t>Topics / speakers</a:t>
                      </a:r>
                      <a:endParaRPr lang="en-US" sz="4400" b="0" i="0" u="none" strike="noStrike">
                        <a:effectLst/>
                        <a:highlight>
                          <a:srgbClr val="FABF8F"/>
                        </a:highligh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3771069478"/>
                  </a:ext>
                </a:extLst>
              </a:tr>
              <a:tr h="1341027">
                <a:tc>
                  <a:txBody>
                    <a:bodyPr/>
                    <a:lstStyle/>
                    <a:p>
                      <a:pPr algn="l" fontAlgn="t">
                        <a:spcBef>
                          <a:spcPts val="0"/>
                        </a:spcBef>
                        <a:spcAft>
                          <a:spcPts val="0"/>
                        </a:spcAft>
                      </a:pPr>
                      <a:r>
                        <a:rPr lang="en-GB" sz="2700" b="0" i="0" u="none" strike="noStrike">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14.00-14.15</a:t>
                      </a:r>
                      <a:endParaRPr lang="en-GB" sz="4400" b="0" i="0" u="none" strike="noStrike">
                        <a:effectLs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2700" b="0" i="0" u="none" strike="noStrike">
                          <a:solidFill>
                            <a:srgbClr val="000000"/>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Opening, participants, agenda. </a:t>
                      </a:r>
                      <a:endParaRPr lang="en-GB" sz="4400" b="0" i="0" u="none" strike="noStrike">
                        <a:effectLst/>
                        <a:latin typeface="Arial" panose="020B0604020202020204" pitchFamily="34" charset="0"/>
                      </a:endParaRPr>
                    </a:p>
                    <a:p>
                      <a:pPr algn="l" fontAlgn="t">
                        <a:spcBef>
                          <a:spcPts val="0"/>
                        </a:spcBef>
                        <a:spcAft>
                          <a:spcPts val="0"/>
                        </a:spcAft>
                      </a:pPr>
                      <a:r>
                        <a:rPr lang="en-GB" sz="2700" b="0" i="1" u="none" strike="noStrike">
                          <a:solidFill>
                            <a:srgbClr val="000000"/>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European Commission (DG EMPL – Tiina Polo) and SADC Secretariat</a:t>
                      </a:r>
                      <a:endParaRPr lang="en-GB" sz="4400" b="0" i="0" u="none" strike="noStrike">
                        <a:effectLs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726045"/>
                  </a:ext>
                </a:extLst>
              </a:tr>
              <a:tr h="931553">
                <a:tc>
                  <a:txBody>
                    <a:bodyPr/>
                    <a:lstStyle/>
                    <a:p>
                      <a:pPr algn="l" fontAlgn="t">
                        <a:spcBef>
                          <a:spcPts val="0"/>
                        </a:spcBef>
                        <a:spcAft>
                          <a:spcPts val="0"/>
                        </a:spcAft>
                      </a:pPr>
                      <a:r>
                        <a:rPr lang="en-GB" sz="2700" b="0" i="0" u="none" strike="noStrike">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14.15-16.00</a:t>
                      </a:r>
                      <a:endParaRPr lang="en-GB" sz="4400" b="0" i="0" u="none" strike="noStrike">
                        <a:effectLs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2700" b="0" i="0" u="none" strike="noStrike">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Comparison report EQF-SADCQF: overview. Comments from participants</a:t>
                      </a:r>
                      <a:endParaRPr lang="en-GB" sz="4400" b="0" i="0" u="none" strike="noStrike">
                        <a:effectLs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2863907"/>
                  </a:ext>
                </a:extLst>
              </a:tr>
              <a:tr h="931553">
                <a:tc>
                  <a:txBody>
                    <a:bodyPr/>
                    <a:lstStyle/>
                    <a:p>
                      <a:pPr algn="l" fontAlgn="t">
                        <a:spcBef>
                          <a:spcPts val="0"/>
                        </a:spcBef>
                        <a:spcAft>
                          <a:spcPts val="0"/>
                        </a:spcAft>
                      </a:pPr>
                      <a:r>
                        <a:rPr lang="en-GB" sz="2700" b="0" i="0" u="none" strike="noStrike">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16.00-16.30</a:t>
                      </a:r>
                      <a:endParaRPr lang="en-GB" sz="4400" b="0" i="0" u="none" strike="noStrike">
                        <a:effectLs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2700" b="0" i="0" u="none" strike="noStrike"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Orientations concerning the presentation to EQF Advisory Group 65, Brussels; and TCCA. Closure</a:t>
                      </a:r>
                      <a:endParaRPr lang="en-GB" sz="4400" b="0" i="0" u="none" strike="noStrike" dirty="0">
                        <a:effectLst/>
                        <a:latin typeface="Arial" panose="020B0604020202020204" pitchFamily="34" charset="0"/>
                      </a:endParaRPr>
                    </a:p>
                  </a:txBody>
                  <a:tcPr marL="167512" marR="167512" marT="2326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6754866"/>
                  </a:ext>
                </a:extLst>
              </a:tr>
            </a:tbl>
          </a:graphicData>
        </a:graphic>
      </p:graphicFrame>
    </p:spTree>
    <p:extLst>
      <p:ext uri="{BB962C8B-B14F-4D97-AF65-F5344CB8AC3E}">
        <p14:creationId xmlns:p14="http://schemas.microsoft.com/office/powerpoint/2010/main" val="10254136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7CDF2-FFD7-C0C5-EB41-FADFCBD84DA3}"/>
              </a:ext>
            </a:extLst>
          </p:cNvPr>
          <p:cNvSpPr>
            <a:spLocks noGrp="1"/>
          </p:cNvSpPr>
          <p:nvPr>
            <p:ph type="title"/>
          </p:nvPr>
        </p:nvSpPr>
        <p:spPr>
          <a:xfrm>
            <a:off x="1285240" y="858689"/>
            <a:ext cx="8074815" cy="1618489"/>
          </a:xfrm>
        </p:spPr>
        <p:txBody>
          <a:bodyPr anchor="ctr">
            <a:normAutofit/>
          </a:bodyPr>
          <a:lstStyle/>
          <a:p>
            <a:r>
              <a:rPr lang="en-BE" sz="3600" b="1" dirty="0">
                <a:latin typeface="+mn-lt"/>
              </a:rPr>
              <a:t>Survey – your views and recommendations for chapter Conclusions and Recommendations</a:t>
            </a:r>
          </a:p>
        </p:txBody>
      </p:sp>
      <p:sp>
        <p:nvSpPr>
          <p:cNvPr id="3" name="Content Placeholder 2">
            <a:extLst>
              <a:ext uri="{FF2B5EF4-FFF2-40B4-BE49-F238E27FC236}">
                <a16:creationId xmlns:a16="http://schemas.microsoft.com/office/drawing/2014/main" id="{725AD595-7CA6-900D-40D5-C28F48596EA5}"/>
              </a:ext>
            </a:extLst>
          </p:cNvPr>
          <p:cNvSpPr>
            <a:spLocks noGrp="1"/>
          </p:cNvSpPr>
          <p:nvPr>
            <p:ph idx="1"/>
          </p:nvPr>
        </p:nvSpPr>
        <p:spPr>
          <a:xfrm>
            <a:off x="1285240" y="2969469"/>
            <a:ext cx="8074815" cy="2800395"/>
          </a:xfrm>
        </p:spPr>
        <p:txBody>
          <a:bodyPr anchor="t">
            <a:noAutofit/>
          </a:bodyPr>
          <a:lstStyle/>
          <a:p>
            <a:r>
              <a:rPr lang="en-BE" sz="3200" dirty="0"/>
              <a:t>Thanks for the very pertinent submissions from 6 countries</a:t>
            </a:r>
          </a:p>
          <a:p>
            <a:r>
              <a:rPr lang="en-BE" sz="3200" dirty="0"/>
              <a:t>Large majority of proposals – incorporated in the report</a:t>
            </a:r>
          </a:p>
          <a:p>
            <a:r>
              <a:rPr lang="en-BE" sz="3200" dirty="0"/>
              <a:t>We will still finetune the integration of submissions</a:t>
            </a:r>
          </a:p>
        </p:txBody>
      </p:sp>
    </p:spTree>
    <p:extLst>
      <p:ext uri="{BB962C8B-B14F-4D97-AF65-F5344CB8AC3E}">
        <p14:creationId xmlns:p14="http://schemas.microsoft.com/office/powerpoint/2010/main" val="5853843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67C5-ED4A-9E10-53FE-5C13318556CF}"/>
              </a:ext>
            </a:extLst>
          </p:cNvPr>
          <p:cNvSpPr>
            <a:spLocks noGrp="1"/>
          </p:cNvSpPr>
          <p:nvPr>
            <p:ph type="title"/>
          </p:nvPr>
        </p:nvSpPr>
        <p:spPr>
          <a:xfrm>
            <a:off x="565265" y="365125"/>
            <a:ext cx="10389524" cy="1325563"/>
          </a:xfrm>
        </p:spPr>
        <p:txBody>
          <a:bodyPr/>
          <a:lstStyle/>
          <a:p>
            <a:r>
              <a:rPr lang="en-BE" b="1" dirty="0">
                <a:latin typeface="+mn-lt"/>
              </a:rPr>
              <a:t>Objective of meeting 6</a:t>
            </a:r>
          </a:p>
        </p:txBody>
      </p:sp>
      <p:sp>
        <p:nvSpPr>
          <p:cNvPr id="3" name="Content Placeholder 2">
            <a:extLst>
              <a:ext uri="{FF2B5EF4-FFF2-40B4-BE49-F238E27FC236}">
                <a16:creationId xmlns:a16="http://schemas.microsoft.com/office/drawing/2014/main" id="{B2EC80B4-7C71-038A-EB21-A049E3D9C5E8}"/>
              </a:ext>
            </a:extLst>
          </p:cNvPr>
          <p:cNvSpPr>
            <a:spLocks noGrp="1"/>
          </p:cNvSpPr>
          <p:nvPr>
            <p:ph idx="1"/>
          </p:nvPr>
        </p:nvSpPr>
        <p:spPr>
          <a:xfrm>
            <a:off x="565265" y="1825625"/>
            <a:ext cx="11122429" cy="4667250"/>
          </a:xfrm>
          <a:solidFill>
            <a:schemeClr val="accent6">
              <a:lumMod val="20000"/>
              <a:lumOff val="80000"/>
            </a:schemeClr>
          </a:solidFill>
          <a:ln>
            <a:solidFill>
              <a:srgbClr val="00B050"/>
            </a:solidFill>
          </a:ln>
        </p:spPr>
        <p:txBody>
          <a:bodyPr/>
          <a:lstStyle/>
          <a:p>
            <a:r>
              <a:rPr lang="en-BE" sz="3000" b="1" dirty="0"/>
              <a:t>Discuss draft 1 of the comparison report</a:t>
            </a:r>
          </a:p>
          <a:p>
            <a:r>
              <a:rPr lang="en-BE" sz="3000" b="1" dirty="0"/>
              <a:t>Collect all comments and suggestions so far concerning: </a:t>
            </a:r>
          </a:p>
          <a:p>
            <a:pPr lvl="1">
              <a:buFont typeface="Wingdings" pitchFamily="2" charset="2"/>
              <a:buChar char="Ø"/>
            </a:pPr>
            <a:r>
              <a:rPr lang="en-BE" sz="2800" dirty="0"/>
              <a:t> Structure</a:t>
            </a:r>
          </a:p>
          <a:p>
            <a:pPr lvl="1">
              <a:buFont typeface="Wingdings" pitchFamily="2" charset="2"/>
              <a:buChar char="Ø"/>
            </a:pPr>
            <a:r>
              <a:rPr lang="en-BE" sz="2800" dirty="0"/>
              <a:t> Executive Summary</a:t>
            </a:r>
          </a:p>
          <a:p>
            <a:pPr lvl="1">
              <a:buFont typeface="Wingdings" pitchFamily="2" charset="2"/>
              <a:buChar char="Ø"/>
            </a:pPr>
            <a:r>
              <a:rPr lang="en-BE" sz="2800" dirty="0"/>
              <a:t> Main conclusions by comparison topic</a:t>
            </a:r>
          </a:p>
          <a:p>
            <a:pPr lvl="1">
              <a:buFont typeface="Wingdings" pitchFamily="2" charset="2"/>
              <a:buChar char="Ø"/>
            </a:pPr>
            <a:r>
              <a:rPr lang="en-BE" sz="2800" dirty="0"/>
              <a:t> Conclusions and recommendations</a:t>
            </a:r>
          </a:p>
          <a:p>
            <a:pPr lvl="1">
              <a:buFont typeface="Wingdings" pitchFamily="2" charset="2"/>
              <a:buChar char="Ø"/>
            </a:pPr>
            <a:r>
              <a:rPr lang="en-BE" sz="2800" dirty="0"/>
              <a:t> Annexes</a:t>
            </a:r>
          </a:p>
          <a:p>
            <a:pPr lvl="1">
              <a:buFont typeface="Wingdings" pitchFamily="2" charset="2"/>
              <a:buChar char="Ø"/>
            </a:pPr>
            <a:r>
              <a:rPr lang="en-BE" sz="2800" dirty="0"/>
              <a:t> Any additions, corrections to main text, sources</a:t>
            </a:r>
          </a:p>
          <a:p>
            <a:pPr>
              <a:buFont typeface="Wingdings" pitchFamily="2" charset="2"/>
              <a:buChar char="Ø"/>
            </a:pPr>
            <a:endParaRPr lang="en-BE" dirty="0"/>
          </a:p>
          <a:p>
            <a:endParaRPr lang="en-BE" dirty="0"/>
          </a:p>
        </p:txBody>
      </p:sp>
    </p:spTree>
    <p:extLst>
      <p:ext uri="{BB962C8B-B14F-4D97-AF65-F5344CB8AC3E}">
        <p14:creationId xmlns:p14="http://schemas.microsoft.com/office/powerpoint/2010/main" val="25204179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576C-91F9-30DC-E5C5-8EC1E422358E}"/>
              </a:ext>
            </a:extLst>
          </p:cNvPr>
          <p:cNvSpPr>
            <a:spLocks noGrp="1"/>
          </p:cNvSpPr>
          <p:nvPr>
            <p:ph type="title"/>
          </p:nvPr>
        </p:nvSpPr>
        <p:spPr>
          <a:xfrm>
            <a:off x="838200" y="215495"/>
            <a:ext cx="10932622" cy="1325563"/>
          </a:xfrm>
        </p:spPr>
        <p:txBody>
          <a:bodyPr>
            <a:normAutofit fontScale="90000"/>
          </a:bodyPr>
          <a:lstStyle/>
          <a:p>
            <a:r>
              <a:rPr lang="en-BE" b="1" dirty="0">
                <a:solidFill>
                  <a:srgbClr val="0070C0"/>
                </a:solidFill>
                <a:latin typeface="+mn-lt"/>
              </a:rPr>
              <a:t>Table of content: was discussed, validated at Meeting 5. Aligned with 2 first comparison reports</a:t>
            </a:r>
          </a:p>
        </p:txBody>
      </p:sp>
      <p:sp>
        <p:nvSpPr>
          <p:cNvPr id="3" name="Content Placeholder 2">
            <a:extLst>
              <a:ext uri="{FF2B5EF4-FFF2-40B4-BE49-F238E27FC236}">
                <a16:creationId xmlns:a16="http://schemas.microsoft.com/office/drawing/2014/main" id="{A059A22E-C2B0-9E31-F390-669B66D25AAA}"/>
              </a:ext>
            </a:extLst>
          </p:cNvPr>
          <p:cNvSpPr>
            <a:spLocks noGrp="1"/>
          </p:cNvSpPr>
          <p:nvPr>
            <p:ph idx="1"/>
          </p:nvPr>
        </p:nvSpPr>
        <p:spPr>
          <a:xfrm>
            <a:off x="838200" y="1745673"/>
            <a:ext cx="10515600" cy="4896832"/>
          </a:xfrm>
          <a:ln>
            <a:solidFill>
              <a:srgbClr val="00B050"/>
            </a:solidFill>
          </a:ln>
        </p:spPr>
        <p:txBody>
          <a:bodyPr>
            <a:normAutofit/>
          </a:bodyPr>
          <a:lstStyle/>
          <a:p>
            <a:r>
              <a:rPr lang="en-BE" dirty="0"/>
              <a:t>1. Executive Summary</a:t>
            </a:r>
          </a:p>
          <a:p>
            <a:r>
              <a:rPr lang="en-BE" dirty="0"/>
              <a:t>2. Introduction to the comparison</a:t>
            </a:r>
          </a:p>
          <a:p>
            <a:r>
              <a:rPr lang="en-BE" dirty="0"/>
              <a:t>3. Brief overview on SADC and EU: SADC, EU, SADC-EU relations</a:t>
            </a:r>
          </a:p>
          <a:p>
            <a:r>
              <a:rPr lang="en-BE" dirty="0"/>
              <a:t>4. Overview of the SADCQF and the EQF</a:t>
            </a:r>
          </a:p>
          <a:p>
            <a:r>
              <a:rPr lang="en-BE" dirty="0"/>
              <a:t>5. Comparison of EQF and SADCQF: report – 11 topics / sub-chapters. Each topic: a) in EQF context; b) in SADC context (regional and country cases -~10); c) Conclusions on comparison </a:t>
            </a:r>
          </a:p>
          <a:p>
            <a:r>
              <a:rPr lang="en-BE" dirty="0"/>
              <a:t>6. Glossary</a:t>
            </a:r>
          </a:p>
          <a:p>
            <a:r>
              <a:rPr lang="en-BE" dirty="0"/>
              <a:t>7. Sources</a:t>
            </a:r>
          </a:p>
          <a:p>
            <a:r>
              <a:rPr lang="en-BE" dirty="0"/>
              <a:t>8. Annexes</a:t>
            </a:r>
          </a:p>
        </p:txBody>
      </p:sp>
    </p:spTree>
    <p:extLst>
      <p:ext uri="{BB962C8B-B14F-4D97-AF65-F5344CB8AC3E}">
        <p14:creationId xmlns:p14="http://schemas.microsoft.com/office/powerpoint/2010/main" val="137786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se-up of a metal bar&#10;&#10;Description automatically generated">
            <a:extLst>
              <a:ext uri="{FF2B5EF4-FFF2-40B4-BE49-F238E27FC236}">
                <a16:creationId xmlns:a16="http://schemas.microsoft.com/office/drawing/2014/main" id="{3FB19698-EBB3-E219-DB5B-67351DD08124}"/>
              </a:ext>
            </a:extLst>
          </p:cNvPr>
          <p:cNvPicPr>
            <a:picLocks noChangeAspect="1"/>
          </p:cNvPicPr>
          <p:nvPr/>
        </p:nvPicPr>
        <p:blipFill rotWithShape="1">
          <a:blip r:embed="rId2">
            <a:duotone>
              <a:schemeClr val="bg2">
                <a:shade val="45000"/>
                <a:satMod val="135000"/>
              </a:schemeClr>
              <a:prstClr val="white"/>
            </a:duotone>
          </a:blip>
          <a:srcRect t="8607" b="712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2BE41-64E1-A51C-5ED2-A25FDBEB8AB6}"/>
              </a:ext>
            </a:extLst>
          </p:cNvPr>
          <p:cNvSpPr>
            <a:spLocks noGrp="1"/>
          </p:cNvSpPr>
          <p:nvPr>
            <p:ph type="title"/>
          </p:nvPr>
        </p:nvSpPr>
        <p:spPr>
          <a:xfrm>
            <a:off x="838200" y="198782"/>
            <a:ext cx="10515600" cy="761310"/>
          </a:xfrm>
        </p:spPr>
        <p:txBody>
          <a:bodyPr>
            <a:normAutofit/>
          </a:bodyPr>
          <a:lstStyle/>
          <a:p>
            <a:r>
              <a:rPr lang="en-BE" b="1" dirty="0">
                <a:latin typeface="+mn-lt"/>
              </a:rPr>
              <a:t>Objectives and value-added of comparison</a:t>
            </a:r>
          </a:p>
        </p:txBody>
      </p:sp>
      <p:graphicFrame>
        <p:nvGraphicFramePr>
          <p:cNvPr id="5" name="Content Placeholder 2">
            <a:extLst>
              <a:ext uri="{FF2B5EF4-FFF2-40B4-BE49-F238E27FC236}">
                <a16:creationId xmlns:a16="http://schemas.microsoft.com/office/drawing/2014/main" id="{26C17295-E2B0-B56D-9519-8405401ED463}"/>
              </a:ext>
            </a:extLst>
          </p:cNvPr>
          <p:cNvGraphicFramePr>
            <a:graphicFrameLocks noGrp="1"/>
          </p:cNvGraphicFramePr>
          <p:nvPr>
            <p:ph idx="1"/>
            <p:extLst>
              <p:ext uri="{D42A27DB-BD31-4B8C-83A1-F6EECF244321}">
                <p14:modId xmlns:p14="http://schemas.microsoft.com/office/powerpoint/2010/main" val="4100435950"/>
              </p:ext>
            </p:extLst>
          </p:nvPr>
        </p:nvGraphicFramePr>
        <p:xfrm>
          <a:off x="742122" y="960092"/>
          <a:ext cx="10611678" cy="5699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028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D014-A76C-D428-5FEC-30181D03E17D}"/>
              </a:ext>
            </a:extLst>
          </p:cNvPr>
          <p:cNvSpPr>
            <a:spLocks noGrp="1"/>
          </p:cNvSpPr>
          <p:nvPr>
            <p:ph type="title"/>
          </p:nvPr>
        </p:nvSpPr>
        <p:spPr/>
        <p:txBody>
          <a:bodyPr/>
          <a:lstStyle/>
          <a:p>
            <a:r>
              <a:rPr lang="en-BE" b="1" dirty="0">
                <a:solidFill>
                  <a:srgbClr val="0070C0"/>
                </a:solidFill>
                <a:latin typeface="+mn-lt"/>
              </a:rPr>
              <a:t>Additional themes – upon requests of WG members at meeting 2</a:t>
            </a:r>
          </a:p>
        </p:txBody>
      </p:sp>
      <p:sp>
        <p:nvSpPr>
          <p:cNvPr id="3" name="Content Placeholder 2">
            <a:extLst>
              <a:ext uri="{FF2B5EF4-FFF2-40B4-BE49-F238E27FC236}">
                <a16:creationId xmlns:a16="http://schemas.microsoft.com/office/drawing/2014/main" id="{2C8169DE-7237-1A05-0242-B0A3251D1492}"/>
              </a:ext>
            </a:extLst>
          </p:cNvPr>
          <p:cNvSpPr>
            <a:spLocks noGrp="1"/>
          </p:cNvSpPr>
          <p:nvPr>
            <p:ph idx="1"/>
          </p:nvPr>
        </p:nvSpPr>
        <p:spPr>
          <a:xfrm>
            <a:off x="838200" y="1895302"/>
            <a:ext cx="10515600" cy="4597573"/>
          </a:xfrm>
          <a:solidFill>
            <a:schemeClr val="bg2"/>
          </a:solidFill>
          <a:ln>
            <a:solidFill>
              <a:srgbClr val="C00000"/>
            </a:solidFill>
          </a:ln>
        </p:spPr>
        <p:txBody>
          <a:bodyPr>
            <a:normAutofit/>
          </a:bodyPr>
          <a:lstStyle/>
          <a:p>
            <a:r>
              <a:rPr lang="en-BE" sz="3400" dirty="0"/>
              <a:t>In Topic 2 (scope): </a:t>
            </a:r>
          </a:p>
          <a:p>
            <a:pPr lvl="1">
              <a:buFont typeface="Wingdings" pitchFamily="2" charset="2"/>
              <a:buChar char="Ø"/>
            </a:pPr>
            <a:r>
              <a:rPr lang="en-BE" sz="3400" dirty="0"/>
              <a:t> Bologna process and EHEA</a:t>
            </a:r>
          </a:p>
          <a:p>
            <a:pPr lvl="1">
              <a:buFont typeface="Wingdings" pitchFamily="2" charset="2"/>
              <a:buChar char="Ø"/>
            </a:pPr>
            <a:r>
              <a:rPr lang="en-BE" sz="3400" dirty="0"/>
              <a:t> Micro-credentials</a:t>
            </a:r>
          </a:p>
          <a:p>
            <a:r>
              <a:rPr lang="en-BE" sz="3400" dirty="0"/>
              <a:t>In Topic 3 (levels and descriptors): concept of “non-substantial differences” adapted from domain of recognition of qualifications</a:t>
            </a:r>
          </a:p>
          <a:p>
            <a:r>
              <a:rPr lang="en-BE" sz="3400" dirty="0"/>
              <a:t>In Topic 4 (learning outcomes): Credit accumulation and transfer systems </a:t>
            </a:r>
          </a:p>
          <a:p>
            <a:endParaRPr lang="en-BE" sz="3000" dirty="0"/>
          </a:p>
          <a:p>
            <a:pPr marL="0" indent="0">
              <a:buNone/>
            </a:pPr>
            <a:endParaRPr lang="en-BE" dirty="0"/>
          </a:p>
        </p:txBody>
      </p:sp>
    </p:spTree>
    <p:extLst>
      <p:ext uri="{BB962C8B-B14F-4D97-AF65-F5344CB8AC3E}">
        <p14:creationId xmlns:p14="http://schemas.microsoft.com/office/powerpoint/2010/main" val="16959900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D13E34-B481-CE9A-A16A-209159446EA2}"/>
              </a:ext>
            </a:extLst>
          </p:cNvPr>
          <p:cNvSpPr>
            <a:spLocks noGrp="1"/>
          </p:cNvSpPr>
          <p:nvPr>
            <p:ph type="title"/>
          </p:nvPr>
        </p:nvSpPr>
        <p:spPr>
          <a:xfrm>
            <a:off x="838200" y="556995"/>
            <a:ext cx="10515600" cy="1133693"/>
          </a:xfrm>
        </p:spPr>
        <p:txBody>
          <a:bodyPr>
            <a:normAutofit/>
          </a:bodyPr>
          <a:lstStyle/>
          <a:p>
            <a:r>
              <a:rPr lang="en-BE" sz="5200" b="1" dirty="0">
                <a:latin typeface="+mn-lt"/>
              </a:rPr>
              <a:t>Main conclusion</a:t>
            </a:r>
          </a:p>
        </p:txBody>
      </p:sp>
      <p:graphicFrame>
        <p:nvGraphicFramePr>
          <p:cNvPr id="5" name="Content Placeholder 2">
            <a:extLst>
              <a:ext uri="{FF2B5EF4-FFF2-40B4-BE49-F238E27FC236}">
                <a16:creationId xmlns:a16="http://schemas.microsoft.com/office/drawing/2014/main" id="{149312D4-6E59-8C95-362D-6A0FB10DD387}"/>
              </a:ext>
            </a:extLst>
          </p:cNvPr>
          <p:cNvGraphicFramePr>
            <a:graphicFrameLocks noGrp="1"/>
          </p:cNvGraphicFramePr>
          <p:nvPr>
            <p:ph idx="1"/>
            <p:extLst>
              <p:ext uri="{D42A27DB-BD31-4B8C-83A1-F6EECF244321}">
                <p14:modId xmlns:p14="http://schemas.microsoft.com/office/powerpoint/2010/main" val="37809998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59044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6C09-09FC-3479-0B69-144932E942CF}"/>
              </a:ext>
            </a:extLst>
          </p:cNvPr>
          <p:cNvSpPr>
            <a:spLocks noGrp="1"/>
          </p:cNvSpPr>
          <p:nvPr>
            <p:ph type="title"/>
          </p:nvPr>
        </p:nvSpPr>
        <p:spPr>
          <a:xfrm>
            <a:off x="688571" y="364492"/>
            <a:ext cx="10515600" cy="1014788"/>
          </a:xfrm>
        </p:spPr>
        <p:txBody>
          <a:bodyPr/>
          <a:lstStyle/>
          <a:p>
            <a:r>
              <a:rPr lang="en-BE" b="1" dirty="0">
                <a:solidFill>
                  <a:srgbClr val="0070C0"/>
                </a:solidFill>
                <a:latin typeface="+mn-lt"/>
              </a:rPr>
              <a:t>Next steps</a:t>
            </a:r>
          </a:p>
        </p:txBody>
      </p:sp>
      <p:sp>
        <p:nvSpPr>
          <p:cNvPr id="3" name="Content Placeholder 2">
            <a:extLst>
              <a:ext uri="{FF2B5EF4-FFF2-40B4-BE49-F238E27FC236}">
                <a16:creationId xmlns:a16="http://schemas.microsoft.com/office/drawing/2014/main" id="{9FA02864-6397-4377-6544-42D138C0C88D}"/>
              </a:ext>
            </a:extLst>
          </p:cNvPr>
          <p:cNvSpPr>
            <a:spLocks noGrp="1"/>
          </p:cNvSpPr>
          <p:nvPr>
            <p:ph idx="1"/>
          </p:nvPr>
        </p:nvSpPr>
        <p:spPr>
          <a:xfrm>
            <a:off x="565265" y="1579418"/>
            <a:ext cx="11072553" cy="4913456"/>
          </a:xfrm>
        </p:spPr>
        <p:txBody>
          <a:bodyPr>
            <a:normAutofit fontScale="92500" lnSpcReduction="10000"/>
          </a:bodyPr>
          <a:lstStyle/>
          <a:p>
            <a:r>
              <a:rPr lang="en-GB" dirty="0"/>
              <a:t>Forewords: EU Commissioner and Executive Secretary SADC (15 April, if possible)</a:t>
            </a:r>
          </a:p>
          <a:p>
            <a:r>
              <a:rPr lang="en-GB" dirty="0"/>
              <a:t>Version 1.2 of the report will be sent on 9 April for your further comments. It will incorporate the comments agreed at the 6</a:t>
            </a:r>
            <a:r>
              <a:rPr lang="en-GB" baseline="30000" dirty="0"/>
              <a:t>th</a:t>
            </a:r>
            <a:r>
              <a:rPr lang="en-GB" dirty="0"/>
              <a:t> meeting</a:t>
            </a:r>
          </a:p>
          <a:p>
            <a:r>
              <a:rPr lang="en-GB" dirty="0"/>
              <a:t>Your comments and suggestions ion Version 1.2 : until 18 April (8 working days)</a:t>
            </a:r>
          </a:p>
          <a:p>
            <a:r>
              <a:rPr lang="en-GB" dirty="0"/>
              <a:t>Draft 2: to be sent to you on 24 April</a:t>
            </a:r>
          </a:p>
          <a:p>
            <a:r>
              <a:rPr lang="en-GB" dirty="0"/>
              <a:t>Next meeting for final discussion of draft 2: 29 April, 14.00 CET / SAST</a:t>
            </a:r>
          </a:p>
          <a:p>
            <a:r>
              <a:rPr lang="en-GB" dirty="0"/>
              <a:t>Report completed: 01 May</a:t>
            </a:r>
          </a:p>
          <a:p>
            <a:r>
              <a:rPr lang="en-GB" dirty="0"/>
              <a:t>Edit, translation </a:t>
            </a:r>
          </a:p>
          <a:p>
            <a:r>
              <a:rPr lang="en-GB" dirty="0"/>
              <a:t>EQF AG-65, 10-11 June / SADCQF TCCA on 09-10 May</a:t>
            </a:r>
          </a:p>
          <a:p>
            <a:r>
              <a:rPr lang="en-GB" dirty="0"/>
              <a:t>After these meetings: more comments to be processed</a:t>
            </a:r>
          </a:p>
          <a:p>
            <a:endParaRPr lang="en-BE" dirty="0"/>
          </a:p>
        </p:txBody>
      </p:sp>
    </p:spTree>
    <p:extLst>
      <p:ext uri="{BB962C8B-B14F-4D97-AF65-F5344CB8AC3E}">
        <p14:creationId xmlns:p14="http://schemas.microsoft.com/office/powerpoint/2010/main" val="35655211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C8D5A-EE7D-C0A8-79EA-B5BF6AF52661}"/>
              </a:ext>
            </a:extLst>
          </p:cNvPr>
          <p:cNvSpPr>
            <a:spLocks noGrp="1"/>
          </p:cNvSpPr>
          <p:nvPr>
            <p:ph type="title"/>
          </p:nvPr>
        </p:nvSpPr>
        <p:spPr>
          <a:xfrm>
            <a:off x="882072" y="2031921"/>
            <a:ext cx="5925989" cy="3167510"/>
          </a:xfrm>
        </p:spPr>
        <p:txBody>
          <a:bodyPr vert="horz" lIns="91440" tIns="45720" rIns="91440" bIns="45720" rtlCol="0" anchor="b">
            <a:normAutofit fontScale="90000"/>
          </a:bodyPr>
          <a:lstStyle/>
          <a:p>
            <a:r>
              <a:rPr lang="en-US" sz="9600" kern="1200" dirty="0">
                <a:solidFill>
                  <a:schemeClr val="tx1"/>
                </a:solidFill>
                <a:latin typeface="+mj-lt"/>
                <a:ea typeface="+mj-ea"/>
                <a:cs typeface="+mj-cs"/>
              </a:rPr>
              <a:t>Reference: Meetings 1 to 5</a:t>
            </a:r>
          </a:p>
        </p:txBody>
      </p:sp>
      <p:pic>
        <p:nvPicPr>
          <p:cNvPr id="7" name="Graphic 6" descr="Meeting">
            <a:extLst>
              <a:ext uri="{FF2B5EF4-FFF2-40B4-BE49-F238E27FC236}">
                <a16:creationId xmlns:a16="http://schemas.microsoft.com/office/drawing/2014/main" id="{E788052F-66AC-3BE8-470B-830FB94374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7220314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AC611F-690A-C245-95A5-DDA9AC7BF13D}"/>
              </a:ext>
            </a:extLst>
          </p:cNvPr>
          <p:cNvSpPr>
            <a:spLocks noGrp="1"/>
          </p:cNvSpPr>
          <p:nvPr>
            <p:ph type="title"/>
          </p:nvPr>
        </p:nvSpPr>
        <p:spPr>
          <a:xfrm>
            <a:off x="212272" y="1070800"/>
            <a:ext cx="3559628" cy="5583126"/>
          </a:xfrm>
        </p:spPr>
        <p:txBody>
          <a:bodyPr>
            <a:normAutofit/>
          </a:bodyPr>
          <a:lstStyle/>
          <a:p>
            <a:r>
              <a:rPr lang="en-BE" sz="7000" b="1" dirty="0">
                <a:latin typeface="Calibri" panose="020F0502020204030204" pitchFamily="34" charset="0"/>
                <a:cs typeface="Calibri" panose="020F0502020204030204" pitchFamily="34" charset="0"/>
              </a:rPr>
              <a:t>Recap of meeting 4</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B85DF1A-A0FD-17AF-D8E2-99BAFC9F9FB6}"/>
              </a:ext>
            </a:extLst>
          </p:cNvPr>
          <p:cNvGraphicFramePr>
            <a:graphicFrameLocks noGrp="1"/>
          </p:cNvGraphicFramePr>
          <p:nvPr>
            <p:ph idx="1"/>
            <p:extLst>
              <p:ext uri="{D42A27DB-BD31-4B8C-83A1-F6EECF244321}">
                <p14:modId xmlns:p14="http://schemas.microsoft.com/office/powerpoint/2010/main" val="492754422"/>
              </p:ext>
            </p:extLst>
          </p:nvPr>
        </p:nvGraphicFramePr>
        <p:xfrm>
          <a:off x="5108535" y="555172"/>
          <a:ext cx="6871192" cy="6104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8112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3F4B309E-05A4-3EF7-48EE-D88E6B443A1E}"/>
              </a:ext>
            </a:extLst>
          </p:cNvPr>
          <p:cNvSpPr>
            <a:spLocks noGrp="1"/>
          </p:cNvSpPr>
          <p:nvPr>
            <p:ph type="title"/>
          </p:nvPr>
        </p:nvSpPr>
        <p:spPr>
          <a:xfrm>
            <a:off x="838200" y="365126"/>
            <a:ext cx="10515600" cy="581506"/>
          </a:xfrm>
          <a:prstGeom prst="ellipse">
            <a:avLst/>
          </a:prstGeom>
        </p:spPr>
        <p:txBody>
          <a:bodyPr vert="horz" lIns="91440" tIns="45720" rIns="91440" bIns="45720" rtlCol="0">
            <a:normAutofit fontScale="90000"/>
          </a:bodyPr>
          <a:lstStyle/>
          <a:p>
            <a:r>
              <a:rPr lang="en-US" sz="4100" b="1" kern="1200" dirty="0">
                <a:latin typeface="+mn-lt"/>
                <a:ea typeface="+mj-ea"/>
                <a:cs typeface="+mj-cs"/>
              </a:rPr>
              <a:t>Agenda of comparison meeting 5</a:t>
            </a:r>
          </a:p>
        </p:txBody>
      </p:sp>
      <p:graphicFrame>
        <p:nvGraphicFramePr>
          <p:cNvPr id="4" name="Content Placeholder 3">
            <a:extLst>
              <a:ext uri="{FF2B5EF4-FFF2-40B4-BE49-F238E27FC236}">
                <a16:creationId xmlns:a16="http://schemas.microsoft.com/office/drawing/2014/main" id="{173DF1BE-D5CD-155C-4D81-3C3519C3FBA8}"/>
              </a:ext>
            </a:extLst>
          </p:cNvPr>
          <p:cNvGraphicFramePr>
            <a:graphicFrameLocks noGrp="1"/>
          </p:cNvGraphicFramePr>
          <p:nvPr>
            <p:ph idx="1"/>
            <p:extLst>
              <p:ext uri="{D42A27DB-BD31-4B8C-83A1-F6EECF244321}">
                <p14:modId xmlns:p14="http://schemas.microsoft.com/office/powerpoint/2010/main" val="550060324"/>
              </p:ext>
            </p:extLst>
          </p:nvPr>
        </p:nvGraphicFramePr>
        <p:xfrm>
          <a:off x="220435" y="1150058"/>
          <a:ext cx="11748081" cy="5634084"/>
        </p:xfrm>
        <a:graphic>
          <a:graphicData uri="http://schemas.openxmlformats.org/drawingml/2006/table">
            <a:tbl>
              <a:tblPr firstRow="1" firstCol="1" bandRow="1">
                <a:solidFill>
                  <a:schemeClr val="bg1">
                    <a:lumMod val="95000"/>
                  </a:schemeClr>
                </a:solidFill>
                <a:tableStyleId>{5C22544A-7EE6-4342-B048-85BDC9FD1C3A}</a:tableStyleId>
              </a:tblPr>
              <a:tblGrid>
                <a:gridCol w="2443858">
                  <a:extLst>
                    <a:ext uri="{9D8B030D-6E8A-4147-A177-3AD203B41FA5}">
                      <a16:colId xmlns:a16="http://schemas.microsoft.com/office/drawing/2014/main" val="3968600101"/>
                    </a:ext>
                  </a:extLst>
                </a:gridCol>
                <a:gridCol w="9304223">
                  <a:extLst>
                    <a:ext uri="{9D8B030D-6E8A-4147-A177-3AD203B41FA5}">
                      <a16:colId xmlns:a16="http://schemas.microsoft.com/office/drawing/2014/main" val="2261922311"/>
                    </a:ext>
                  </a:extLst>
                </a:gridCol>
              </a:tblGrid>
              <a:tr h="439411">
                <a:tc>
                  <a:txBody>
                    <a:bodyPr/>
                    <a:lstStyle/>
                    <a:p>
                      <a:r>
                        <a:rPr lang="en-US" sz="2100" b="1" cap="none" spc="0">
                          <a:solidFill>
                            <a:schemeClr val="bg1"/>
                          </a:solidFill>
                          <a:effectLst/>
                        </a:rPr>
                        <a:t>Time (CET)</a:t>
                      </a:r>
                      <a:endParaRPr lang="en-BE" sz="2100" b="1" cap="none" spc="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9565" marR="69565" marT="92753" marB="0"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100" b="1" cap="none" spc="0" dirty="0">
                          <a:solidFill>
                            <a:schemeClr val="bg1"/>
                          </a:solidFill>
                          <a:effectLst/>
                        </a:rPr>
                        <a:t>Topics / speakers</a:t>
                      </a:r>
                      <a:endParaRPr lang="en-BE" sz="2100" b="1" cap="none" spc="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9565" marR="69565" marT="92753"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817652006"/>
                  </a:ext>
                </a:extLst>
              </a:tr>
              <a:tr h="764352">
                <a:tc>
                  <a:txBody>
                    <a:bodyPr/>
                    <a:lstStyle/>
                    <a:p>
                      <a:r>
                        <a:rPr lang="en-GB" sz="2100" b="1" cap="none" spc="0">
                          <a:solidFill>
                            <a:schemeClr val="tx1"/>
                          </a:solidFill>
                          <a:effectLst/>
                          <a:latin typeface="+mn-lt"/>
                        </a:rPr>
                        <a:t>14.00-14.15</a:t>
                      </a:r>
                      <a:endParaRPr lang="en-BE" sz="2100" b="1" cap="none" spc="0">
                        <a:solidFill>
                          <a:schemeClr val="tx1"/>
                        </a:solidFill>
                        <a:effectLst/>
                        <a:latin typeface="+mn-lt"/>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100" cap="none" spc="0">
                          <a:solidFill>
                            <a:schemeClr val="tx1"/>
                          </a:solidFill>
                          <a:effectLst/>
                        </a:rPr>
                        <a:t>Opening, participants, agenda. </a:t>
                      </a:r>
                      <a:endParaRPr lang="en-BE" sz="2100" cap="none" spc="0">
                        <a:solidFill>
                          <a:schemeClr val="tx1"/>
                        </a:solidFill>
                        <a:effectLst/>
                      </a:endParaRPr>
                    </a:p>
                    <a:p>
                      <a:r>
                        <a:rPr lang="it-IT" sz="2100" cap="none" spc="0">
                          <a:solidFill>
                            <a:schemeClr val="tx1"/>
                          </a:solidFill>
                          <a:effectLst/>
                        </a:rPr>
                        <a:t>European Commission (DG EMPL – Tiina Polo) and SADC Secretariat</a:t>
                      </a:r>
                      <a:endParaRPr lang="en-BE" sz="21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464483136"/>
                  </a:ext>
                </a:extLst>
              </a:tr>
              <a:tr h="764352">
                <a:tc>
                  <a:txBody>
                    <a:bodyPr/>
                    <a:lstStyle/>
                    <a:p>
                      <a:r>
                        <a:rPr lang="en-GB" sz="2100" b="1" cap="none" spc="0">
                          <a:solidFill>
                            <a:schemeClr val="tx1"/>
                          </a:solidFill>
                          <a:effectLst/>
                          <a:latin typeface="+mn-lt"/>
                        </a:rPr>
                        <a:t>14.15-15.30</a:t>
                      </a:r>
                    </a:p>
                    <a:p>
                      <a:r>
                        <a:rPr lang="en-GB" sz="2100" b="1" cap="none" spc="0">
                          <a:solidFill>
                            <a:schemeClr val="tx1"/>
                          </a:solidFill>
                          <a:effectLst/>
                          <a:latin typeface="+mn-lt"/>
                          <a:ea typeface="Times New Roman" panose="02020603050405020304" pitchFamily="18" charset="0"/>
                          <a:cs typeface="Arial" panose="020B0604020202020204" pitchFamily="34" charset="0"/>
                        </a:rPr>
                        <a:t>Session 1</a:t>
                      </a:r>
                      <a:endParaRPr lang="en-BE" sz="2100" b="1" cap="none" spc="0">
                        <a:solidFill>
                          <a:schemeClr val="tx1"/>
                        </a:solidFill>
                        <a:effectLst/>
                        <a:latin typeface="+mn-lt"/>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100" cap="none" spc="0">
                          <a:solidFill>
                            <a:schemeClr val="tx1"/>
                          </a:solidFill>
                          <a:effectLst/>
                        </a:rPr>
                        <a:t>Completion of q</a:t>
                      </a:r>
                      <a:r>
                        <a:rPr lang="en-US" sz="2100" cap="none" spc="0">
                          <a:solidFill>
                            <a:schemeClr val="tx1"/>
                          </a:solidFill>
                          <a:effectLst/>
                        </a:rPr>
                        <a:t>uestions from previous meeting: Learning outcomes; RPL; Harmonisation</a:t>
                      </a:r>
                      <a:endParaRPr lang="en-BE" sz="21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75903085"/>
                  </a:ext>
                </a:extLst>
              </a:tr>
              <a:tr h="1039746">
                <a:tc>
                  <a:txBody>
                    <a:bodyPr/>
                    <a:lstStyle/>
                    <a:p>
                      <a:r>
                        <a:rPr lang="en-GB" sz="2100" b="1" cap="none" spc="0">
                          <a:solidFill>
                            <a:schemeClr val="tx1"/>
                          </a:solidFill>
                          <a:effectLst/>
                          <a:latin typeface="+mn-lt"/>
                        </a:rPr>
                        <a:t>14.45-15.45</a:t>
                      </a:r>
                    </a:p>
                    <a:p>
                      <a:r>
                        <a:rPr lang="en-GB" sz="2100" b="1" cap="none" spc="0">
                          <a:solidFill>
                            <a:schemeClr val="tx1"/>
                          </a:solidFill>
                          <a:effectLst/>
                          <a:latin typeface="+mn-lt"/>
                          <a:ea typeface="Times New Roman" panose="02020603050405020304" pitchFamily="18" charset="0"/>
                          <a:cs typeface="Arial" panose="020B0604020202020204" pitchFamily="34" charset="0"/>
                        </a:rPr>
                        <a:t>Session 2</a:t>
                      </a:r>
                      <a:endParaRPr lang="en-BE" sz="2100" b="1" cap="none" spc="0">
                        <a:solidFill>
                          <a:schemeClr val="tx1"/>
                        </a:solidFill>
                        <a:effectLst/>
                        <a:latin typeface="+mn-lt"/>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100" kern="1200">
                          <a:solidFill>
                            <a:schemeClr val="dk1"/>
                          </a:solidFill>
                          <a:effectLst/>
                          <a:latin typeface="+mn-lt"/>
                          <a:ea typeface="+mn-ea"/>
                          <a:cs typeface="+mn-cs"/>
                        </a:rPr>
                        <a:t>Comparison Topics 8, 10 and 11: synthesis from the working note.</a:t>
                      </a:r>
                    </a:p>
                    <a:p>
                      <a:r>
                        <a:rPr lang="en-GB" sz="2100" kern="1200">
                          <a:solidFill>
                            <a:schemeClr val="dk1"/>
                          </a:solidFill>
                          <a:effectLst/>
                          <a:latin typeface="+mn-lt"/>
                          <a:ea typeface="+mn-ea"/>
                          <a:cs typeface="+mn-cs"/>
                        </a:rPr>
                        <a:t>Topic 8: Recognition processes; Topic 10: Referencing / alignment (NQFs – RQF); Topic</a:t>
                      </a:r>
                    </a:p>
                    <a:p>
                      <a:r>
                        <a:rPr lang="en-GB" sz="2100" kern="1200">
                          <a:solidFill>
                            <a:schemeClr val="dk1"/>
                          </a:solidFill>
                          <a:effectLst/>
                          <a:latin typeface="+mn-lt"/>
                          <a:ea typeface="+mn-ea"/>
                          <a:cs typeface="+mn-cs"/>
                        </a:rPr>
                        <a:t>11: Transparency and quality of the comparison process</a:t>
                      </a: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74211842"/>
                  </a:ext>
                </a:extLst>
              </a:tr>
              <a:tr h="764352">
                <a:tc>
                  <a:txBody>
                    <a:bodyPr/>
                    <a:lstStyle/>
                    <a:p>
                      <a:r>
                        <a:rPr lang="en-GB" sz="2100" b="1" cap="none" spc="0">
                          <a:solidFill>
                            <a:schemeClr val="tx1"/>
                          </a:solidFill>
                          <a:effectLst/>
                          <a:latin typeface="+mn-lt"/>
                        </a:rPr>
                        <a:t>15.30-16.00</a:t>
                      </a:r>
                    </a:p>
                    <a:p>
                      <a:r>
                        <a:rPr lang="en-GB" sz="2100" b="1" cap="none" spc="0">
                          <a:solidFill>
                            <a:schemeClr val="tx1"/>
                          </a:solidFill>
                          <a:effectLst/>
                          <a:latin typeface="+mn-lt"/>
                          <a:ea typeface="Times New Roman" panose="02020603050405020304" pitchFamily="18" charset="0"/>
                          <a:cs typeface="Arial" panose="020B0604020202020204" pitchFamily="34" charset="0"/>
                        </a:rPr>
                        <a:t>Session 3</a:t>
                      </a:r>
                      <a:endParaRPr lang="en-BE" sz="2100" b="1" cap="none" spc="0">
                        <a:solidFill>
                          <a:schemeClr val="tx1"/>
                        </a:solidFill>
                        <a:effectLst/>
                        <a:latin typeface="+mn-lt"/>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100" kern="1200" dirty="0">
                          <a:solidFill>
                            <a:schemeClr val="dk1"/>
                          </a:solidFill>
                          <a:effectLst/>
                          <a:latin typeface="+mn-lt"/>
                          <a:ea typeface="+mn-ea"/>
                          <a:cs typeface="+mn-cs"/>
                        </a:rPr>
                        <a:t>Draft main conclusions and recommendations: discussion and agreement on main points.</a:t>
                      </a: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669972729"/>
                  </a:ext>
                </a:extLst>
              </a:tr>
              <a:tr h="764352">
                <a:tc>
                  <a:txBody>
                    <a:bodyPr/>
                    <a:lstStyle/>
                    <a:p>
                      <a:r>
                        <a:rPr lang="en-GB" sz="2100" b="1" cap="none" spc="0">
                          <a:solidFill>
                            <a:schemeClr val="tx1"/>
                          </a:solidFill>
                          <a:effectLst/>
                          <a:latin typeface="+mn-lt"/>
                        </a:rPr>
                        <a:t>16.15-16.20</a:t>
                      </a:r>
                    </a:p>
                    <a:p>
                      <a:r>
                        <a:rPr lang="en-GB" sz="2100" b="1" cap="none" spc="0">
                          <a:solidFill>
                            <a:schemeClr val="tx1"/>
                          </a:solidFill>
                          <a:effectLst/>
                          <a:latin typeface="+mn-lt"/>
                          <a:ea typeface="Times New Roman" panose="02020603050405020304" pitchFamily="18" charset="0"/>
                          <a:cs typeface="Arial" panose="020B0604020202020204" pitchFamily="34" charset="0"/>
                        </a:rPr>
                        <a:t>Session 4</a:t>
                      </a:r>
                      <a:endParaRPr lang="en-BE" sz="2100" b="1" cap="none" spc="0">
                        <a:solidFill>
                          <a:schemeClr val="tx1"/>
                        </a:solidFill>
                        <a:effectLst/>
                        <a:latin typeface="+mn-lt"/>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100" cap="none" spc="0">
                          <a:solidFill>
                            <a:schemeClr val="tx1"/>
                          </a:solidFill>
                          <a:effectLst/>
                        </a:rPr>
                        <a:t>Action points and complementary information for report – draft 1</a:t>
                      </a:r>
                      <a:endParaRPr lang="en-BE" sz="21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156064693"/>
                  </a:ext>
                </a:extLst>
              </a:tr>
              <a:tr h="764352">
                <a:tc>
                  <a:txBody>
                    <a:bodyPr/>
                    <a:lstStyle/>
                    <a:p>
                      <a:r>
                        <a:rPr lang="en-GB" sz="2100" b="1" cap="none" spc="0">
                          <a:solidFill>
                            <a:schemeClr val="tx1"/>
                          </a:solidFill>
                          <a:effectLst/>
                          <a:latin typeface="+mn-lt"/>
                        </a:rPr>
                        <a:t>16.25-16.30</a:t>
                      </a:r>
                    </a:p>
                    <a:p>
                      <a:r>
                        <a:rPr lang="en-GB" sz="2100" b="1" cap="none" spc="0">
                          <a:solidFill>
                            <a:schemeClr val="tx1"/>
                          </a:solidFill>
                          <a:effectLst/>
                          <a:latin typeface="+mn-lt"/>
                          <a:ea typeface="Times New Roman" panose="02020603050405020304" pitchFamily="18" charset="0"/>
                          <a:cs typeface="Arial" panose="020B0604020202020204" pitchFamily="34" charset="0"/>
                        </a:rPr>
                        <a:t>Session 5</a:t>
                      </a:r>
                      <a:endParaRPr lang="en-BE" sz="2100" b="1" cap="none" spc="0">
                        <a:solidFill>
                          <a:schemeClr val="tx1"/>
                        </a:solidFill>
                        <a:effectLst/>
                        <a:latin typeface="+mn-lt"/>
                        <a:ea typeface="Times New Roman" panose="02020603050405020304" pitchFamily="18" charset="0"/>
                        <a:cs typeface="Arial" panose="020B0604020202020204" pitchFamily="34" charset="0"/>
                      </a:endParaRP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GB" sz="2100" kern="1200" dirty="0">
                          <a:solidFill>
                            <a:schemeClr val="dk1"/>
                          </a:solidFill>
                          <a:effectLst/>
                          <a:latin typeface="+mn-lt"/>
                          <a:ea typeface="+mn-ea"/>
                          <a:cs typeface="+mn-cs"/>
                        </a:rPr>
                        <a:t>Orientations concerning consultation on report draft 1. Next meeting. Closure</a:t>
                      </a:r>
                    </a:p>
                  </a:txBody>
                  <a:tcPr marL="69565" marR="69565" marT="92753"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432312442"/>
                  </a:ext>
                </a:extLst>
              </a:tr>
            </a:tbl>
          </a:graphicData>
        </a:graphic>
      </p:graphicFrame>
    </p:spTree>
    <p:extLst>
      <p:ext uri="{BB962C8B-B14F-4D97-AF65-F5344CB8AC3E}">
        <p14:creationId xmlns:p14="http://schemas.microsoft.com/office/powerpoint/2010/main" val="14105231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94FA216-C5B2-A414-7C09-C98DEA1620FB}"/>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8500" b="1" kern="1200" dirty="0">
                <a:solidFill>
                  <a:srgbClr val="FFFFFF"/>
                </a:solidFill>
                <a:latin typeface="+mn-lt"/>
                <a:ea typeface="+mj-ea"/>
                <a:cs typeface="+mj-cs"/>
              </a:rPr>
              <a:t>Topic 11</a:t>
            </a:r>
          </a:p>
        </p:txBody>
      </p:sp>
      <p:pic>
        <p:nvPicPr>
          <p:cNvPr id="7" name="Graphic 6" descr="Tick">
            <a:extLst>
              <a:ext uri="{FF2B5EF4-FFF2-40B4-BE49-F238E27FC236}">
                <a16:creationId xmlns:a16="http://schemas.microsoft.com/office/drawing/2014/main" id="{D72348CD-21EB-03EF-898B-498039F905F9}"/>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9375" y="814999"/>
            <a:ext cx="4912619" cy="4912619"/>
          </a:xfrm>
          <a:prstGeom prst="rect">
            <a:avLst/>
          </a:prstGeom>
        </p:spPr>
      </p:pic>
      <p:grpSp>
        <p:nvGrpSpPr>
          <p:cNvPr id="14" name="Group 13">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147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AD61-D19C-9E9A-9D10-3EB0EEB6B449}"/>
              </a:ext>
            </a:extLst>
          </p:cNvPr>
          <p:cNvSpPr>
            <a:spLocks noGrp="1"/>
          </p:cNvSpPr>
          <p:nvPr>
            <p:ph type="title"/>
          </p:nvPr>
        </p:nvSpPr>
        <p:spPr>
          <a:xfrm>
            <a:off x="480646" y="224449"/>
            <a:ext cx="11002108" cy="1325563"/>
          </a:xfrm>
        </p:spPr>
        <p:txBody>
          <a:bodyPr>
            <a:normAutofit/>
          </a:bodyPr>
          <a:lstStyle/>
          <a:p>
            <a:r>
              <a:rPr lang="en-BE" sz="4000" b="1" dirty="0">
                <a:solidFill>
                  <a:srgbClr val="C00000"/>
                </a:solidFill>
                <a:latin typeface="+mn-lt"/>
              </a:rPr>
              <a:t>Topic 11: transparency of the comparison process</a:t>
            </a:r>
          </a:p>
        </p:txBody>
      </p:sp>
      <p:sp>
        <p:nvSpPr>
          <p:cNvPr id="3" name="Content Placeholder 2">
            <a:extLst>
              <a:ext uri="{FF2B5EF4-FFF2-40B4-BE49-F238E27FC236}">
                <a16:creationId xmlns:a16="http://schemas.microsoft.com/office/drawing/2014/main" id="{355E0D8C-EA10-507D-21C7-9D295D7776DE}"/>
              </a:ext>
            </a:extLst>
          </p:cNvPr>
          <p:cNvSpPr>
            <a:spLocks noGrp="1"/>
          </p:cNvSpPr>
          <p:nvPr>
            <p:ph idx="1"/>
          </p:nvPr>
        </p:nvSpPr>
        <p:spPr>
          <a:xfrm>
            <a:off x="609600" y="1312984"/>
            <a:ext cx="10744200" cy="5134707"/>
          </a:xfrm>
          <a:ln>
            <a:solidFill>
              <a:schemeClr val="tx1"/>
            </a:solidFill>
          </a:ln>
        </p:spPr>
        <p:txBody>
          <a:bodyPr>
            <a:normAutofit fontScale="92500" lnSpcReduction="10000"/>
          </a:bodyPr>
          <a:lstStyle/>
          <a:p>
            <a:pPr algn="just">
              <a:lnSpc>
                <a:spcPct val="115000"/>
              </a:lnSpc>
              <a:spcBef>
                <a:spcPts val="600"/>
              </a:spcBef>
              <a:spcAft>
                <a:spcPts val="600"/>
              </a:spcAft>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process and the comparison report are built based on the exchange of information between the parties, discussion of key points on the concepts, objectives, functioning and visibility of qualifications frameworks, collection, and analysis from various sources on the most relevant policies, approaches, practices, and tools considering the 11 themes of comparison.</a:t>
            </a:r>
            <a:endParaRPr lang="en-BE" sz="24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report focuses firstly on the comparison of two meta-frameworks (EQF and SADCQF) but extends the scope of discovery and analysis to the state of play and developments in the participating countries. This attention to the country level is especially explicit in SADC specific sections of the 10 comparison topics.</a:t>
            </a:r>
            <a:endParaRPr lang="en-BE" sz="24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comparison process was structured in five essential technical dialogue meetings, held between 28 November 2023 and 19 March 2024. These meetings are complemented by two meetings (in April 2024) focused on the discussion of the two draft versions of the comparison report.</a:t>
            </a:r>
            <a:endParaRPr lang="en-BE" sz="24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4FDFF02E-38DA-BEBD-4FED-5BC442E9CD7D}"/>
              </a:ext>
            </a:extLst>
          </p:cNvPr>
          <p:cNvSpPr txBox="1"/>
          <p:nvPr/>
        </p:nvSpPr>
        <p:spPr>
          <a:xfrm>
            <a:off x="9026768" y="224448"/>
            <a:ext cx="2327031" cy="400110"/>
          </a:xfrm>
          <a:prstGeom prst="rect">
            <a:avLst/>
          </a:prstGeom>
          <a:solidFill>
            <a:srgbClr val="FFFF00"/>
          </a:solidFill>
          <a:ln>
            <a:solidFill>
              <a:schemeClr val="tx1"/>
            </a:solidFill>
          </a:ln>
        </p:spPr>
        <p:txBody>
          <a:bodyPr wrap="square" rtlCol="0">
            <a:spAutoFit/>
          </a:bodyPr>
          <a:lstStyle/>
          <a:p>
            <a:pPr algn="ctr"/>
            <a:r>
              <a:rPr lang="en-BE" sz="2000" b="1" dirty="0"/>
              <a:t>Tiina</a:t>
            </a:r>
          </a:p>
        </p:txBody>
      </p:sp>
    </p:spTree>
    <p:extLst>
      <p:ext uri="{BB962C8B-B14F-4D97-AF65-F5344CB8AC3E}">
        <p14:creationId xmlns:p14="http://schemas.microsoft.com/office/powerpoint/2010/main" val="29896416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AD61-D19C-9E9A-9D10-3EB0EEB6B449}"/>
              </a:ext>
            </a:extLst>
          </p:cNvPr>
          <p:cNvSpPr>
            <a:spLocks noGrp="1"/>
          </p:cNvSpPr>
          <p:nvPr>
            <p:ph type="title"/>
          </p:nvPr>
        </p:nvSpPr>
        <p:spPr>
          <a:xfrm>
            <a:off x="480646" y="224449"/>
            <a:ext cx="11383108" cy="783737"/>
          </a:xfrm>
        </p:spPr>
        <p:txBody>
          <a:bodyPr>
            <a:normAutofit fontScale="90000"/>
          </a:bodyPr>
          <a:lstStyle/>
          <a:p>
            <a:r>
              <a:rPr lang="en-BE" sz="4000" b="1" dirty="0">
                <a:solidFill>
                  <a:srgbClr val="C00000"/>
                </a:solidFill>
                <a:latin typeface="+mn-lt"/>
              </a:rPr>
              <a:t>Tema 11: transparência do processo de comparação (2)</a:t>
            </a:r>
          </a:p>
        </p:txBody>
      </p:sp>
      <p:sp>
        <p:nvSpPr>
          <p:cNvPr id="3" name="Content Placeholder 2">
            <a:extLst>
              <a:ext uri="{FF2B5EF4-FFF2-40B4-BE49-F238E27FC236}">
                <a16:creationId xmlns:a16="http://schemas.microsoft.com/office/drawing/2014/main" id="{355E0D8C-EA10-507D-21C7-9D295D7776DE}"/>
              </a:ext>
            </a:extLst>
          </p:cNvPr>
          <p:cNvSpPr>
            <a:spLocks noGrp="1"/>
          </p:cNvSpPr>
          <p:nvPr>
            <p:ph idx="1"/>
          </p:nvPr>
        </p:nvSpPr>
        <p:spPr>
          <a:xfrm>
            <a:off x="328246" y="1008186"/>
            <a:ext cx="11535508" cy="5820228"/>
          </a:xfrm>
          <a:ln>
            <a:solidFill>
              <a:schemeClr val="tx1"/>
            </a:solidFill>
          </a:ln>
        </p:spPr>
        <p:txBody>
          <a:bodyPr>
            <a:normAutofit fontScale="62500" lnSpcReduction="20000"/>
          </a:bodyPr>
          <a:lstStyle/>
          <a:p>
            <a:pPr algn="just">
              <a:lnSpc>
                <a:spcPct val="115000"/>
              </a:lnSpc>
              <a:spcBef>
                <a:spcPts val="600"/>
              </a:spcBef>
              <a:spcAft>
                <a:spcPts val="600"/>
              </a:spcAft>
            </a:pPr>
            <a:r>
              <a:rPr lang="pt-BR"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Ambas as partes realizaram várias reuniões de sensibilização e informação técnica (2021 a 2023) antes de iniciarem as reuniões de comparação propriamente ditas. Estas reuniões preparatórias foram inseridas na ordem do dia das reuniões regulares do TCCA (novembro de 2021 e abril de 2022) e chegaram a um acordo consensual entre os Estados-Membros da SADC para participarem no projeto-piloto de comparação com o QEQ.</a:t>
            </a:r>
            <a:endParaRPr lang="en-BE" sz="30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pt-BR"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grupo de trabalho sobre comparação demonstrou um empenhamento e uma coesão substanciais durante o processo de comparação. Os peritos de ambas as partes envolveram-se em discussão e reflexão abertas sobre todos os tópicos de comparação, procurando pontos de convergência e esclarecendo as diferenças de conceitos e práticas. Este intercâmbio aberto de informações e de práticas entre os peritos cresceu rapidamente após a segunda reunião de comparação. A participação foi estável e representativa da maioria dos Estados-Membros da SADC, independentemente do estado de desenvolvimento e implementação do QNQ. Os delegados da SADC participaram plenamente na apresentação dos resultados da comparação de todos os tópicos, demonstrando uma notável apropriação do processo. </a:t>
            </a:r>
            <a:r>
              <a:rPr lang="pt-BR" sz="3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Os Estados-Membros da SADC </a:t>
            </a:r>
            <a:r>
              <a:rPr lang="pt-BR" sz="3000" b="1" dirty="0">
                <a:solidFill>
                  <a:srgbClr val="000000"/>
                </a:solidFill>
                <a:latin typeface="Calibri" panose="020F0502020204030204" pitchFamily="34" charset="0"/>
                <a:ea typeface="Calibri" panose="020F0502020204030204" pitchFamily="34" charset="0"/>
                <a:cs typeface="Calibri" panose="020F0502020204030204" pitchFamily="34" charset="0"/>
              </a:rPr>
              <a:t>representaram plenamente a região neste processo.</a:t>
            </a:r>
            <a:endParaRPr lang="en-BE" sz="3000" b="1"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pt-BR"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atmosfera de confiança mútua foi apoiada por evidências e discussões sobre as questões e diferenças. A utilização do conceito de "</a:t>
            </a:r>
            <a:r>
              <a:rPr lang="pt-BR" sz="3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diferença substancial</a:t>
            </a:r>
            <a:r>
              <a:rPr lang="pt-BR"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adaptado à comparação dos descritores de nível (tópico 2) foi sugerida pelo perito da Letónia e aceite por todo o grupo de trabalho. A aplicação do conceito gerou uma interpretação matizada das diferenças identificadas ao longo de todos os tópicos de comparação, concentrando-se na aceitação da diversidade de questões, abordagens e contextos, em vez de na incompatibilidade emanada da "diferença substancial".</a:t>
            </a:r>
            <a:endParaRPr lang="en-BE" sz="30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45A8ABE5-CBA6-97AA-EC88-D578888DAAAA}"/>
              </a:ext>
            </a:extLst>
          </p:cNvPr>
          <p:cNvSpPr txBox="1"/>
          <p:nvPr/>
        </p:nvSpPr>
        <p:spPr>
          <a:xfrm>
            <a:off x="9214337" y="29586"/>
            <a:ext cx="2327031" cy="400110"/>
          </a:xfrm>
          <a:prstGeom prst="rect">
            <a:avLst/>
          </a:prstGeom>
          <a:solidFill>
            <a:srgbClr val="FFFF00"/>
          </a:solidFill>
          <a:ln>
            <a:solidFill>
              <a:schemeClr val="tx1"/>
            </a:solidFill>
          </a:ln>
        </p:spPr>
        <p:txBody>
          <a:bodyPr wrap="square" rtlCol="0">
            <a:spAutoFit/>
          </a:bodyPr>
          <a:lstStyle/>
          <a:p>
            <a:pPr algn="ctr"/>
            <a:r>
              <a:rPr lang="en-BE" sz="2000" b="1" dirty="0"/>
              <a:t>Angola - INQ</a:t>
            </a:r>
          </a:p>
        </p:txBody>
      </p:sp>
    </p:spTree>
    <p:extLst>
      <p:ext uri="{BB962C8B-B14F-4D97-AF65-F5344CB8AC3E}">
        <p14:creationId xmlns:p14="http://schemas.microsoft.com/office/powerpoint/2010/main" val="33574897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92B2-4819-9840-CED9-F410EE9FC5A8}"/>
              </a:ext>
            </a:extLst>
          </p:cNvPr>
          <p:cNvSpPr>
            <a:spLocks noGrp="1"/>
          </p:cNvSpPr>
          <p:nvPr>
            <p:ph type="title"/>
          </p:nvPr>
        </p:nvSpPr>
        <p:spPr/>
        <p:txBody>
          <a:bodyPr/>
          <a:lstStyle/>
          <a:p>
            <a:r>
              <a:rPr lang="en-BE" sz="4400" b="1" dirty="0">
                <a:solidFill>
                  <a:srgbClr val="C00000"/>
                </a:solidFill>
                <a:effectLst/>
                <a:latin typeface="Calibri" panose="020F0502020204030204" pitchFamily="34" charset="0"/>
                <a:ea typeface="Times New Roman" panose="02020603050405020304" pitchFamily="18" charset="0"/>
              </a:rPr>
              <a:t>Conclusion on Topic 11</a:t>
            </a:r>
            <a:br>
              <a:rPr lang="en-BE" sz="4400" dirty="0">
                <a:solidFill>
                  <a:srgbClr val="C00000"/>
                </a:solidFill>
                <a:effectLst/>
                <a:latin typeface="Times New Roman" panose="02020603050405020304" pitchFamily="18" charset="0"/>
                <a:ea typeface="Times New Roman" panose="02020603050405020304" pitchFamily="18" charset="0"/>
              </a:rPr>
            </a:br>
            <a:endParaRPr lang="en-BE" dirty="0">
              <a:solidFill>
                <a:srgbClr val="C00000"/>
              </a:solidFill>
            </a:endParaRPr>
          </a:p>
        </p:txBody>
      </p:sp>
      <p:sp>
        <p:nvSpPr>
          <p:cNvPr id="3" name="Content Placeholder 2">
            <a:extLst>
              <a:ext uri="{FF2B5EF4-FFF2-40B4-BE49-F238E27FC236}">
                <a16:creationId xmlns:a16="http://schemas.microsoft.com/office/drawing/2014/main" id="{D0E34810-6C1D-2B26-40ED-AF99F7371304}"/>
              </a:ext>
            </a:extLst>
          </p:cNvPr>
          <p:cNvSpPr>
            <a:spLocks noGrp="1"/>
          </p:cNvSpPr>
          <p:nvPr>
            <p:ph idx="1"/>
          </p:nvPr>
        </p:nvSpPr>
        <p:spPr>
          <a:xfrm>
            <a:off x="234462" y="1125415"/>
            <a:ext cx="11538438" cy="5533293"/>
          </a:xfrm>
        </p:spPr>
        <p:txBody>
          <a:bodyPr>
            <a:normAutofit lnSpcReduction="10000"/>
          </a:bodyPr>
          <a:lstStyle/>
          <a:p>
            <a:pPr algn="just">
              <a:lnSpc>
                <a:spcPct val="105000"/>
              </a:lnSpc>
              <a:spcBef>
                <a:spcPts val="600"/>
              </a:spcBef>
              <a:spcAft>
                <a:spcPts val="600"/>
              </a:spcAft>
            </a:pPr>
            <a:r>
              <a:rPr lang="en-BE" sz="2200" dirty="0">
                <a:effectLst/>
                <a:latin typeface="Calibri" panose="020F0502020204030204" pitchFamily="34" charset="0"/>
                <a:ea typeface="Times New Roman" panose="02020603050405020304" pitchFamily="18" charset="0"/>
              </a:rPr>
              <a:t>The comparison process was initiated and conducted based on shared objectives and expectations. The involved national institutions and EQF experts actively engaged in dialogue on all topics of comparison, seeking mutual understanding on similarities and distinctive features between the two frameworks. The openness of the exchanges through the series of five comparison meetings contributed to a higher-level mutual trust, which is a key aspiration of the comparison between meta-qualifications frameworks.</a:t>
            </a:r>
            <a:endParaRPr lang="en-BE" sz="2200" dirty="0">
              <a:effectLst/>
              <a:latin typeface="Times New Roman" panose="02020603050405020304" pitchFamily="18" charset="0"/>
              <a:ea typeface="Times New Roman" panose="02020603050405020304" pitchFamily="18" charset="0"/>
            </a:endParaRPr>
          </a:p>
          <a:p>
            <a:pPr algn="just">
              <a:lnSpc>
                <a:spcPct val="105000"/>
              </a:lnSpc>
              <a:spcBef>
                <a:spcPts val="600"/>
              </a:spcBef>
              <a:spcAft>
                <a:spcPts val="600"/>
              </a:spcAft>
            </a:pPr>
            <a:r>
              <a:rPr lang="en-BE" sz="2200" dirty="0">
                <a:effectLst/>
                <a:latin typeface="Calibri" panose="020F0502020204030204" pitchFamily="34" charset="0"/>
                <a:ea typeface="Times New Roman" panose="02020603050405020304" pitchFamily="18" charset="0"/>
              </a:rPr>
              <a:t>The comparison showed the importance of context and historical background in understanding the two frameworks. </a:t>
            </a:r>
            <a:endParaRPr lang="en-BE" sz="2200" dirty="0">
              <a:effectLst/>
              <a:latin typeface="Times New Roman" panose="02020603050405020304" pitchFamily="18" charset="0"/>
              <a:ea typeface="Times New Roman" panose="02020603050405020304" pitchFamily="18" charset="0"/>
            </a:endParaRPr>
          </a:p>
          <a:p>
            <a:pPr algn="just">
              <a:lnSpc>
                <a:spcPct val="105000"/>
              </a:lnSpc>
              <a:spcBef>
                <a:spcPts val="600"/>
              </a:spcBef>
              <a:spcAft>
                <a:spcPts val="600"/>
              </a:spcAft>
            </a:pPr>
            <a:r>
              <a:rPr lang="en-BE" sz="2200" dirty="0">
                <a:effectLst/>
                <a:latin typeface="Calibri" panose="020F0502020204030204" pitchFamily="34" charset="0"/>
                <a:ea typeface="Times New Roman" panose="02020603050405020304" pitchFamily="18" charset="0"/>
              </a:rPr>
              <a:t>The report is based on an extensive and updated inventory and analysis of national policies, legal acts, and methodological frameworks, and provided concrete examples and application cases in all topics. The report is comprehensive, detailed, and updated. It can be used as a trusted information source on related national qualifications frameworks, and disseminated to different networks interested in recognition, referencing, and mobility.</a:t>
            </a:r>
          </a:p>
          <a:p>
            <a:pPr algn="just">
              <a:lnSpc>
                <a:spcPct val="105000"/>
              </a:lnSpc>
              <a:spcBef>
                <a:spcPts val="600"/>
              </a:spcBef>
              <a:spcAft>
                <a:spcPts val="600"/>
              </a:spcAft>
            </a:pPr>
            <a:r>
              <a:rPr lang="en-BE" sz="2200" dirty="0">
                <a:latin typeface="Calibri" panose="020F0502020204030204" pitchFamily="34" charset="0"/>
                <a:ea typeface="Times New Roman" panose="02020603050405020304" pitchFamily="18" charset="0"/>
              </a:rPr>
              <a:t>This comparison report will contribute to implement the new roadmap 2023-2026 of SADCQF, to CESA-25 and to ACQF.</a:t>
            </a:r>
            <a:endParaRPr lang="en-BE" sz="2200" dirty="0">
              <a:effectLst/>
              <a:latin typeface="Times New Roman" panose="02020603050405020304" pitchFamily="18" charset="0"/>
              <a:ea typeface="Times New Roman" panose="02020603050405020304" pitchFamily="18" charset="0"/>
            </a:endParaRPr>
          </a:p>
          <a:p>
            <a:endParaRPr lang="en-BE" dirty="0"/>
          </a:p>
        </p:txBody>
      </p:sp>
      <p:sp>
        <p:nvSpPr>
          <p:cNvPr id="4" name="TextBox 3">
            <a:extLst>
              <a:ext uri="{FF2B5EF4-FFF2-40B4-BE49-F238E27FC236}">
                <a16:creationId xmlns:a16="http://schemas.microsoft.com/office/drawing/2014/main" id="{ECE21F9A-8628-00A4-14A6-02105239C92D}"/>
              </a:ext>
            </a:extLst>
          </p:cNvPr>
          <p:cNvSpPr txBox="1"/>
          <p:nvPr/>
        </p:nvSpPr>
        <p:spPr>
          <a:xfrm>
            <a:off x="9214337" y="29586"/>
            <a:ext cx="2327031" cy="400110"/>
          </a:xfrm>
          <a:prstGeom prst="rect">
            <a:avLst/>
          </a:prstGeom>
          <a:solidFill>
            <a:srgbClr val="FFFF00"/>
          </a:solidFill>
          <a:ln>
            <a:solidFill>
              <a:schemeClr val="tx1"/>
            </a:solidFill>
          </a:ln>
        </p:spPr>
        <p:txBody>
          <a:bodyPr wrap="square" rtlCol="0">
            <a:spAutoFit/>
          </a:bodyPr>
          <a:lstStyle/>
          <a:p>
            <a:pPr algn="ctr"/>
            <a:r>
              <a:rPr lang="en-BE" sz="2000" b="1" dirty="0"/>
              <a:t>Eduarda</a:t>
            </a:r>
          </a:p>
        </p:txBody>
      </p:sp>
    </p:spTree>
    <p:extLst>
      <p:ext uri="{BB962C8B-B14F-4D97-AF65-F5344CB8AC3E}">
        <p14:creationId xmlns:p14="http://schemas.microsoft.com/office/powerpoint/2010/main" val="227817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12BE41-64E1-A51C-5ED2-A25FDBEB8AB6}"/>
              </a:ext>
            </a:extLst>
          </p:cNvPr>
          <p:cNvSpPr>
            <a:spLocks noGrp="1"/>
          </p:cNvSpPr>
          <p:nvPr>
            <p:ph type="title"/>
          </p:nvPr>
        </p:nvSpPr>
        <p:spPr>
          <a:xfrm>
            <a:off x="838200" y="365125"/>
            <a:ext cx="10515600" cy="1325563"/>
          </a:xfrm>
        </p:spPr>
        <p:txBody>
          <a:bodyPr>
            <a:normAutofit/>
          </a:bodyPr>
          <a:lstStyle/>
          <a:p>
            <a:r>
              <a:rPr lang="en-BE" sz="4600" b="1">
                <a:latin typeface="+mn-lt"/>
              </a:rPr>
              <a:t>Objectives and value-added of comparison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D6EEC4-754E-258C-100C-D4421337E9D5}"/>
              </a:ext>
            </a:extLst>
          </p:cNvPr>
          <p:cNvSpPr>
            <a:spLocks noGrp="1"/>
          </p:cNvSpPr>
          <p:nvPr>
            <p:ph idx="1"/>
          </p:nvPr>
        </p:nvSpPr>
        <p:spPr>
          <a:xfrm>
            <a:off x="838200" y="1929384"/>
            <a:ext cx="10515600" cy="4251960"/>
          </a:xfrm>
        </p:spPr>
        <p:txBody>
          <a:bodyPr>
            <a:normAutofit/>
          </a:bodyPr>
          <a:lstStyle/>
          <a:p>
            <a:pPr>
              <a:spcBef>
                <a:spcPts val="600"/>
              </a:spcBef>
            </a:pPr>
            <a:r>
              <a:rPr lang="en-US" sz="2400" dirty="0">
                <a:effectLst/>
                <a:latin typeface="Calibri" panose="020F0502020204030204" pitchFamily="34" charset="0"/>
                <a:ea typeface="Times New Roman" panose="02020603050405020304" pitchFamily="18" charset="0"/>
              </a:rPr>
              <a:t>Comparison of qualifications frameworks is a remarkable space for mutual discovery and mutual confidence. </a:t>
            </a:r>
          </a:p>
          <a:p>
            <a:pPr lvl="1">
              <a:spcBef>
                <a:spcPts val="600"/>
              </a:spcBef>
            </a:pPr>
            <a:r>
              <a:rPr lang="en-US" dirty="0">
                <a:effectLst/>
                <a:latin typeface="Calibri" panose="020F0502020204030204" pitchFamily="34" charset="0"/>
                <a:ea typeface="Times New Roman" panose="02020603050405020304" pitchFamily="18" charset="0"/>
              </a:rPr>
              <a:t>Comparison contributes to strengthen links between education and qualifications systems of different contexts / countries. </a:t>
            </a:r>
          </a:p>
          <a:p>
            <a:pPr lvl="1">
              <a:spcBef>
                <a:spcPts val="600"/>
              </a:spcBef>
            </a:pPr>
            <a:r>
              <a:rPr lang="en-US" dirty="0">
                <a:effectLst/>
                <a:latin typeface="Calibri" panose="020F0502020204030204" pitchFamily="34" charset="0"/>
                <a:ea typeface="Times New Roman" panose="02020603050405020304" pitchFamily="18" charset="0"/>
              </a:rPr>
              <a:t>Comparison creates knowledge and evidence on systems and policies, which would otherwise be poorly known outside their regions, and can inspire other countries and systems. </a:t>
            </a:r>
          </a:p>
          <a:p>
            <a:pPr lvl="1">
              <a:spcBef>
                <a:spcPts val="600"/>
              </a:spcBef>
            </a:pPr>
            <a:r>
              <a:rPr lang="en-US" dirty="0">
                <a:effectLst/>
                <a:latin typeface="Calibri" panose="020F0502020204030204" pitchFamily="34" charset="0"/>
                <a:ea typeface="Times New Roman" panose="02020603050405020304" pitchFamily="18" charset="0"/>
              </a:rPr>
              <a:t>This mutual discovery motivates and prompts self-evaluation and self-awareness, and helps rethinking own achievements, new dilemmas, and the longstanding issues. </a:t>
            </a:r>
            <a:endParaRPr lang="en-B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6694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D78716C-1863-D678-949B-7713F4FA44A4}"/>
              </a:ext>
            </a:extLst>
          </p:cNvPr>
          <p:cNvSpPr>
            <a:spLocks noGrp="1"/>
          </p:cNvSpPr>
          <p:nvPr>
            <p:ph type="title"/>
          </p:nvPr>
        </p:nvSpPr>
        <p:spPr>
          <a:xfrm>
            <a:off x="540006" y="1377146"/>
            <a:ext cx="4329613" cy="3626217"/>
          </a:xfrm>
        </p:spPr>
        <p:txBody>
          <a:bodyPr vert="horz" lIns="91440" tIns="45720" rIns="91440" bIns="45720" rtlCol="0" anchor="b">
            <a:normAutofit/>
          </a:bodyPr>
          <a:lstStyle/>
          <a:p>
            <a:pPr algn="r"/>
            <a:r>
              <a:rPr lang="en-US" sz="6200" b="1" kern="1200" dirty="0">
                <a:solidFill>
                  <a:srgbClr val="FFFFFF"/>
                </a:solidFill>
                <a:latin typeface="+mn-lt"/>
                <a:ea typeface="+mj-ea"/>
                <a:cs typeface="+mj-cs"/>
              </a:rPr>
              <a:t>Towards the  comparison report</a:t>
            </a:r>
          </a:p>
        </p:txBody>
      </p:sp>
      <p:pic>
        <p:nvPicPr>
          <p:cNvPr id="5" name="Picture 4" descr="Angled shot of pen on a graph">
            <a:extLst>
              <a:ext uri="{FF2B5EF4-FFF2-40B4-BE49-F238E27FC236}">
                <a16:creationId xmlns:a16="http://schemas.microsoft.com/office/drawing/2014/main" id="{DC696695-0685-AEDA-6F0D-169F4F6F3238}"/>
              </a:ext>
            </a:extLst>
          </p:cNvPr>
          <p:cNvPicPr>
            <a:picLocks noChangeAspect="1"/>
          </p:cNvPicPr>
          <p:nvPr/>
        </p:nvPicPr>
        <p:blipFill rotWithShape="1">
          <a:blip r:embed="rId2">
            <a:alphaModFix/>
          </a:blip>
          <a:srcRect r="15627" b="-1"/>
          <a:stretch/>
        </p:blipFill>
        <p:spPr>
          <a:xfrm>
            <a:off x="5457027" y="826545"/>
            <a:ext cx="6194967" cy="4901072"/>
          </a:xfrm>
          <a:prstGeom prst="rect">
            <a:avLst/>
          </a:prstGeom>
        </p:spPr>
      </p:pic>
      <p:grpSp>
        <p:nvGrpSpPr>
          <p:cNvPr id="24" name="Group 23">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2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26"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2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264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ACA9-2305-7A5D-D119-03DEAE52DE46}"/>
              </a:ext>
            </a:extLst>
          </p:cNvPr>
          <p:cNvSpPr>
            <a:spLocks noGrp="1"/>
          </p:cNvSpPr>
          <p:nvPr>
            <p:ph type="title"/>
          </p:nvPr>
        </p:nvSpPr>
        <p:spPr/>
        <p:txBody>
          <a:bodyPr/>
          <a:lstStyle/>
          <a:p>
            <a:r>
              <a:rPr lang="en-BE" b="1" dirty="0">
                <a:solidFill>
                  <a:srgbClr val="C00000"/>
                </a:solidFill>
                <a:latin typeface="+mn-lt"/>
              </a:rPr>
              <a:t>Report Outline</a:t>
            </a:r>
          </a:p>
        </p:txBody>
      </p:sp>
      <p:sp>
        <p:nvSpPr>
          <p:cNvPr id="3" name="Content Placeholder 2">
            <a:extLst>
              <a:ext uri="{FF2B5EF4-FFF2-40B4-BE49-F238E27FC236}">
                <a16:creationId xmlns:a16="http://schemas.microsoft.com/office/drawing/2014/main" id="{6863717A-FE4F-5E4B-3DAA-9310DCE52932}"/>
              </a:ext>
            </a:extLst>
          </p:cNvPr>
          <p:cNvSpPr>
            <a:spLocks noGrp="1"/>
          </p:cNvSpPr>
          <p:nvPr>
            <p:ph idx="1"/>
          </p:nvPr>
        </p:nvSpPr>
        <p:spPr>
          <a:xfrm>
            <a:off x="486508" y="1690688"/>
            <a:ext cx="10515600" cy="4351338"/>
          </a:xfrm>
        </p:spPr>
        <p:txBody>
          <a:bodyPr>
            <a:normAutofit lnSpcReduction="10000"/>
          </a:bodyPr>
          <a:lstStyle/>
          <a:p>
            <a:r>
              <a:rPr lang="en-BE" dirty="0"/>
              <a:t>Preambles: EU Commissioner; SADC / Presidency</a:t>
            </a:r>
          </a:p>
          <a:p>
            <a:r>
              <a:rPr lang="en-BE" dirty="0"/>
              <a:t>Executive Summary</a:t>
            </a:r>
          </a:p>
          <a:p>
            <a:r>
              <a:rPr lang="en-BE" dirty="0"/>
              <a:t>Introduction to the comparison</a:t>
            </a:r>
          </a:p>
          <a:p>
            <a:r>
              <a:rPr lang="en-BE" dirty="0"/>
              <a:t>Overview of t</a:t>
            </a:r>
            <a:r>
              <a:rPr lang="en-GB" dirty="0"/>
              <a:t>he </a:t>
            </a:r>
            <a:r>
              <a:rPr lang="en-BE" dirty="0"/>
              <a:t>SADCQF and the EQF</a:t>
            </a:r>
          </a:p>
          <a:p>
            <a:r>
              <a:rPr lang="en-BE" dirty="0"/>
              <a:t>Comparison report: by topic</a:t>
            </a:r>
          </a:p>
          <a:p>
            <a:r>
              <a:rPr lang="en-BE" dirty="0"/>
              <a:t>Conclusions and recommendations</a:t>
            </a:r>
          </a:p>
          <a:p>
            <a:r>
              <a:rPr lang="en-BE" dirty="0"/>
              <a:t>Glossary</a:t>
            </a:r>
          </a:p>
          <a:p>
            <a:r>
              <a:rPr lang="en-BE" dirty="0"/>
              <a:t>Sources</a:t>
            </a:r>
          </a:p>
          <a:p>
            <a:r>
              <a:rPr lang="en-BE" dirty="0"/>
              <a:t>Annexes</a:t>
            </a:r>
          </a:p>
          <a:p>
            <a:endParaRPr lang="en-BE" dirty="0"/>
          </a:p>
        </p:txBody>
      </p:sp>
    </p:spTree>
    <p:extLst>
      <p:ext uri="{BB962C8B-B14F-4D97-AF65-F5344CB8AC3E}">
        <p14:creationId xmlns:p14="http://schemas.microsoft.com/office/powerpoint/2010/main" val="20662984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11AA-27D0-A6D6-3C70-AAAFAB8CC71B}"/>
              </a:ext>
            </a:extLst>
          </p:cNvPr>
          <p:cNvSpPr>
            <a:spLocks noGrp="1"/>
          </p:cNvSpPr>
          <p:nvPr>
            <p:ph type="title"/>
          </p:nvPr>
        </p:nvSpPr>
        <p:spPr/>
        <p:txBody>
          <a:bodyPr/>
          <a:lstStyle/>
          <a:p>
            <a:r>
              <a:rPr lang="en-BE" b="1" dirty="0">
                <a:solidFill>
                  <a:srgbClr val="C00000"/>
                </a:solidFill>
                <a:latin typeface="+mn-lt"/>
              </a:rPr>
              <a:t>Conclusions</a:t>
            </a:r>
          </a:p>
        </p:txBody>
      </p:sp>
      <p:sp>
        <p:nvSpPr>
          <p:cNvPr id="3" name="Content Placeholder 2">
            <a:extLst>
              <a:ext uri="{FF2B5EF4-FFF2-40B4-BE49-F238E27FC236}">
                <a16:creationId xmlns:a16="http://schemas.microsoft.com/office/drawing/2014/main" id="{0BFC2A2C-8C50-FE23-C28D-0E19E7D2EF6D}"/>
              </a:ext>
            </a:extLst>
          </p:cNvPr>
          <p:cNvSpPr>
            <a:spLocks noGrp="1"/>
          </p:cNvSpPr>
          <p:nvPr>
            <p:ph idx="1"/>
          </p:nvPr>
        </p:nvSpPr>
        <p:spPr/>
        <p:txBody>
          <a:bodyPr/>
          <a:lstStyle/>
          <a:p>
            <a:pPr marL="342900" lvl="0" indent="-342900" rtl="0">
              <a:lnSpc>
                <a:spcPct val="115000"/>
              </a:lnSpc>
              <a:buFont typeface="Symbol" pitchFamily="2" charset="2"/>
              <a:buChar char=""/>
            </a:pPr>
            <a:r>
              <a:rPr lang="en-GB"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On comparability by topics</a:t>
            </a:r>
            <a:endParaRPr lang="en-BE" sz="3200" dirty="0">
              <a:effectLst/>
              <a:latin typeface="Arial" panose="020B0604020202020204" pitchFamily="34" charset="0"/>
              <a:ea typeface="Arial" panose="020B0604020202020204" pitchFamily="34" charset="0"/>
            </a:endParaRPr>
          </a:p>
          <a:p>
            <a:pPr marL="342900" lvl="0" indent="-342900">
              <a:lnSpc>
                <a:spcPct val="115000"/>
              </a:lnSpc>
              <a:buFont typeface="Symbol" pitchFamily="2" charset="2"/>
              <a:buChar char=""/>
            </a:pPr>
            <a:r>
              <a:rPr lang="en-GB"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On mutual trust</a:t>
            </a:r>
            <a:endParaRPr lang="en-BE" sz="3200" dirty="0">
              <a:effectLst/>
              <a:latin typeface="Arial" panose="020B0604020202020204" pitchFamily="34" charset="0"/>
              <a:ea typeface="Arial" panose="020B0604020202020204" pitchFamily="34" charset="0"/>
            </a:endParaRPr>
          </a:p>
          <a:p>
            <a:pPr marL="342900" lvl="0" indent="-342900">
              <a:lnSpc>
                <a:spcPct val="115000"/>
              </a:lnSpc>
              <a:buFont typeface="Symbol" pitchFamily="2" charset="2"/>
              <a:buChar char=""/>
            </a:pPr>
            <a:r>
              <a:rPr lang="en-GB"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On transparency</a:t>
            </a:r>
            <a:endParaRPr lang="en-BE" sz="3200" dirty="0">
              <a:effectLst/>
              <a:latin typeface="Arial" panose="020B0604020202020204" pitchFamily="34" charset="0"/>
              <a:ea typeface="Arial" panose="020B0604020202020204" pitchFamily="34" charset="0"/>
            </a:endParaRPr>
          </a:p>
          <a:p>
            <a:pPr marL="342900" lvl="0" indent="-342900">
              <a:lnSpc>
                <a:spcPct val="115000"/>
              </a:lnSpc>
              <a:buFont typeface="Symbol" pitchFamily="2" charset="2"/>
              <a:buChar char=""/>
            </a:pPr>
            <a:r>
              <a:rPr lang="en-GB"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On outstanding issues</a:t>
            </a:r>
            <a:endParaRPr lang="en-BE" sz="3200" dirty="0">
              <a:effectLst/>
              <a:latin typeface="Arial" panose="020B0604020202020204" pitchFamily="34" charset="0"/>
              <a:ea typeface="Arial" panose="020B0604020202020204" pitchFamily="34" charset="0"/>
            </a:endParaRPr>
          </a:p>
          <a:p>
            <a:pPr marL="0" indent="0">
              <a:buNone/>
            </a:pPr>
            <a:endParaRPr lang="en-BE" dirty="0"/>
          </a:p>
        </p:txBody>
      </p:sp>
    </p:spTree>
    <p:extLst>
      <p:ext uri="{BB962C8B-B14F-4D97-AF65-F5344CB8AC3E}">
        <p14:creationId xmlns:p14="http://schemas.microsoft.com/office/powerpoint/2010/main" val="1922062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66F6-00E1-EB4C-E34F-7811593D7DF3}"/>
              </a:ext>
            </a:extLst>
          </p:cNvPr>
          <p:cNvSpPr>
            <a:spLocks noGrp="1"/>
          </p:cNvSpPr>
          <p:nvPr>
            <p:ph type="title"/>
          </p:nvPr>
        </p:nvSpPr>
        <p:spPr/>
        <p:txBody>
          <a:bodyPr/>
          <a:lstStyle/>
          <a:p>
            <a:r>
              <a:rPr lang="en-BE" b="1" dirty="0">
                <a:solidFill>
                  <a:srgbClr val="C00000"/>
                </a:solidFill>
                <a:latin typeface="+mn-lt"/>
              </a:rPr>
              <a:t>Recommendations</a:t>
            </a:r>
          </a:p>
        </p:txBody>
      </p:sp>
      <p:sp>
        <p:nvSpPr>
          <p:cNvPr id="3" name="Content Placeholder 2">
            <a:extLst>
              <a:ext uri="{FF2B5EF4-FFF2-40B4-BE49-F238E27FC236}">
                <a16:creationId xmlns:a16="http://schemas.microsoft.com/office/drawing/2014/main" id="{5661F715-2110-B955-23DC-7F69A5AE817A}"/>
              </a:ext>
            </a:extLst>
          </p:cNvPr>
          <p:cNvSpPr>
            <a:spLocks noGrp="1"/>
          </p:cNvSpPr>
          <p:nvPr>
            <p:ph idx="1"/>
          </p:nvPr>
        </p:nvSpPr>
        <p:spPr/>
        <p:txBody>
          <a:bodyPr/>
          <a:lstStyle/>
          <a:p>
            <a:pPr marL="342900" lvl="0" indent="-342900" rtl="0">
              <a:lnSpc>
                <a:spcPct val="115000"/>
              </a:lnSpc>
              <a:buFont typeface="Symbol" pitchFamily="2" charset="2"/>
              <a:buChar char=""/>
            </a:pPr>
            <a:r>
              <a:rPr lang="en-GB" sz="36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Concerning the outstanding issues</a:t>
            </a:r>
            <a:endParaRPr lang="en-BE" sz="3600" dirty="0">
              <a:effectLst/>
              <a:latin typeface="Arial" panose="020B0604020202020204" pitchFamily="34" charset="0"/>
              <a:ea typeface="Arial" panose="020B0604020202020204" pitchFamily="34" charset="0"/>
            </a:endParaRPr>
          </a:p>
          <a:p>
            <a:pPr marL="342900" lvl="0" indent="-342900">
              <a:lnSpc>
                <a:spcPct val="115000"/>
              </a:lnSpc>
              <a:buFont typeface="Symbol" pitchFamily="2" charset="2"/>
              <a:buChar char=""/>
            </a:pPr>
            <a:r>
              <a:rPr lang="en-GB" sz="36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Concerning further cooperation and synergy with the ACQF</a:t>
            </a:r>
          </a:p>
          <a:p>
            <a:pPr marL="342900" lvl="0" indent="-342900">
              <a:lnSpc>
                <a:spcPct val="115000"/>
              </a:lnSpc>
              <a:buFont typeface="Symbol" pitchFamily="2" charset="2"/>
              <a:buChar char=""/>
            </a:pPr>
            <a:r>
              <a:rPr lang="en-GB" sz="3600" dirty="0">
                <a:solidFill>
                  <a:srgbClr val="000000"/>
                </a:solidFill>
                <a:effectLst/>
                <a:latin typeface="Arial" panose="020B0604020202020204" pitchFamily="34" charset="0"/>
                <a:ea typeface="Arial" panose="020B0604020202020204" pitchFamily="34" charset="0"/>
                <a:cs typeface="Calibri" panose="020F0502020204030204" pitchFamily="34" charset="0"/>
              </a:rPr>
              <a:t>For EQF</a:t>
            </a:r>
          </a:p>
          <a:p>
            <a:pPr marL="342900" lvl="0" indent="-342900">
              <a:lnSpc>
                <a:spcPct val="115000"/>
              </a:lnSpc>
              <a:buFont typeface="Symbol" pitchFamily="2" charset="2"/>
              <a:buChar char=""/>
            </a:pPr>
            <a:r>
              <a:rPr lang="en-GB" sz="3600" dirty="0">
                <a:solidFill>
                  <a:srgbClr val="000000"/>
                </a:solidFill>
                <a:latin typeface="Arial" panose="020B0604020202020204" pitchFamily="34" charset="0"/>
                <a:ea typeface="Arial" panose="020B0604020202020204" pitchFamily="34" charset="0"/>
                <a:cs typeface="Calibri" panose="020F0502020204030204" pitchFamily="34" charset="0"/>
              </a:rPr>
              <a:t>For SADC</a:t>
            </a:r>
            <a:endParaRPr lang="en-BE" sz="3600" dirty="0">
              <a:effectLst/>
              <a:latin typeface="Arial" panose="020B0604020202020204" pitchFamily="34" charset="0"/>
              <a:ea typeface="Arial" panose="020B0604020202020204" pitchFamily="34" charset="0"/>
            </a:endParaRPr>
          </a:p>
          <a:p>
            <a:pPr marL="0" indent="0">
              <a:buNone/>
            </a:pPr>
            <a:endParaRPr lang="en-BE" dirty="0"/>
          </a:p>
        </p:txBody>
      </p:sp>
    </p:spTree>
    <p:extLst>
      <p:ext uri="{BB962C8B-B14F-4D97-AF65-F5344CB8AC3E}">
        <p14:creationId xmlns:p14="http://schemas.microsoft.com/office/powerpoint/2010/main" val="21144774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AD311-B29C-9B63-92DC-4B847D7C33E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dirty="0">
                <a:solidFill>
                  <a:srgbClr val="00B0F0"/>
                </a:solidFill>
                <a:latin typeface="+mn-lt"/>
              </a:rPr>
              <a:t>Thank you!!</a:t>
            </a:r>
            <a:br>
              <a:rPr lang="en-US" sz="5400" b="1" dirty="0">
                <a:solidFill>
                  <a:srgbClr val="00B0F0"/>
                </a:solidFill>
                <a:latin typeface="+mn-lt"/>
              </a:rPr>
            </a:br>
            <a:r>
              <a:rPr lang="en-US" sz="5400" b="1" dirty="0">
                <a:solidFill>
                  <a:srgbClr val="00B0F0"/>
                </a:solidFill>
                <a:latin typeface="+mn-lt"/>
              </a:rPr>
              <a:t>Merci!</a:t>
            </a:r>
            <a:br>
              <a:rPr lang="en-US" sz="5400" b="1" dirty="0">
                <a:solidFill>
                  <a:srgbClr val="00B0F0"/>
                </a:solidFill>
                <a:latin typeface="+mn-lt"/>
              </a:rPr>
            </a:br>
            <a:r>
              <a:rPr lang="en-US" sz="5400" b="1" dirty="0" err="1">
                <a:solidFill>
                  <a:srgbClr val="00B0F0"/>
                </a:solidFill>
                <a:latin typeface="+mn-lt"/>
              </a:rPr>
              <a:t>Obrigada</a:t>
            </a:r>
            <a:r>
              <a:rPr lang="en-US" sz="5400" b="1" dirty="0">
                <a:solidFill>
                  <a:srgbClr val="00B0F0"/>
                </a:solidFill>
                <a:latin typeface="+mn-lt"/>
              </a:rPr>
              <a:t>!</a:t>
            </a:r>
            <a:br>
              <a:rPr lang="en-US" sz="5400" b="1" dirty="0">
                <a:solidFill>
                  <a:srgbClr val="00B0F0"/>
                </a:solidFill>
                <a:latin typeface="+mn-lt"/>
              </a:rPr>
            </a:br>
            <a:r>
              <a:rPr lang="en-US" sz="5400" b="1" dirty="0">
                <a:solidFill>
                  <a:srgbClr val="00B0F0"/>
                </a:solidFill>
                <a:latin typeface="+mn-lt"/>
              </a:rPr>
              <a:t>Assante!</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olorful eggs&#10;&#10;Description automatically generated">
            <a:extLst>
              <a:ext uri="{FF2B5EF4-FFF2-40B4-BE49-F238E27FC236}">
                <a16:creationId xmlns:a16="http://schemas.microsoft.com/office/drawing/2014/main" id="{B8020EF1-15C8-2541-5780-A300256C48CD}"/>
              </a:ext>
            </a:extLst>
          </p:cNvPr>
          <p:cNvPicPr>
            <a:picLocks noGrp="1" noChangeAspect="1"/>
          </p:cNvPicPr>
          <p:nvPr>
            <p:ph idx="1"/>
          </p:nvPr>
        </p:nvPicPr>
        <p:blipFill rotWithShape="1">
          <a:blip r:embed="rId2"/>
          <a:srcRect r="1" b="17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381804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3F615-5099-7AF4-29BB-10D791AB6C8B}"/>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b="1" dirty="0">
                <a:latin typeface="+mn-lt"/>
              </a:rPr>
              <a:t>Meeting 4 – 20/02/2024</a:t>
            </a:r>
          </a:p>
        </p:txBody>
      </p:sp>
      <p:pic>
        <p:nvPicPr>
          <p:cNvPr id="5" name="Picture 4" descr="Calendar">
            <a:extLst>
              <a:ext uri="{FF2B5EF4-FFF2-40B4-BE49-F238E27FC236}">
                <a16:creationId xmlns:a16="http://schemas.microsoft.com/office/drawing/2014/main" id="{15E8D1C5-5A3A-4308-6C5B-CAF036B41B4E}"/>
              </a:ext>
            </a:extLst>
          </p:cNvPr>
          <p:cNvPicPr>
            <a:picLocks noChangeAspect="1"/>
          </p:cNvPicPr>
          <p:nvPr/>
        </p:nvPicPr>
        <p:blipFill rotWithShape="1">
          <a:blip r:embed="rId2"/>
          <a:srcRect l="29305" r="2536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065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B309E-05A4-3EF7-48EE-D88E6B443A1E}"/>
              </a:ext>
            </a:extLst>
          </p:cNvPr>
          <p:cNvSpPr>
            <a:spLocks noGrp="1"/>
          </p:cNvSpPr>
          <p:nvPr>
            <p:ph type="title"/>
          </p:nvPr>
        </p:nvSpPr>
        <p:spPr>
          <a:xfrm>
            <a:off x="148668" y="2034074"/>
            <a:ext cx="2389259" cy="2407298"/>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700" b="1" kern="1200" dirty="0">
                <a:solidFill>
                  <a:srgbClr val="FFFFFF"/>
                </a:solidFill>
                <a:latin typeface="+mn-lt"/>
                <a:ea typeface="+mj-ea"/>
                <a:cs typeface="+mj-cs"/>
              </a:rPr>
              <a:t>Agenda meeting 4</a:t>
            </a:r>
          </a:p>
        </p:txBody>
      </p:sp>
      <p:graphicFrame>
        <p:nvGraphicFramePr>
          <p:cNvPr id="4" name="Content Placeholder 3">
            <a:extLst>
              <a:ext uri="{FF2B5EF4-FFF2-40B4-BE49-F238E27FC236}">
                <a16:creationId xmlns:a16="http://schemas.microsoft.com/office/drawing/2014/main" id="{173DF1BE-D5CD-155C-4D81-3C3519C3FBA8}"/>
              </a:ext>
            </a:extLst>
          </p:cNvPr>
          <p:cNvGraphicFramePr>
            <a:graphicFrameLocks noGrp="1"/>
          </p:cNvGraphicFramePr>
          <p:nvPr>
            <p:ph idx="1"/>
            <p:extLst>
              <p:ext uri="{D42A27DB-BD31-4B8C-83A1-F6EECF244321}">
                <p14:modId xmlns:p14="http://schemas.microsoft.com/office/powerpoint/2010/main" val="947261757"/>
              </p:ext>
            </p:extLst>
          </p:nvPr>
        </p:nvGraphicFramePr>
        <p:xfrm>
          <a:off x="2686595" y="213992"/>
          <a:ext cx="9187905" cy="6428107"/>
        </p:xfrm>
        <a:graphic>
          <a:graphicData uri="http://schemas.openxmlformats.org/drawingml/2006/table">
            <a:tbl>
              <a:tblPr firstRow="1" firstCol="1" bandRow="1">
                <a:solidFill>
                  <a:schemeClr val="bg1">
                    <a:lumMod val="95000"/>
                  </a:schemeClr>
                </a:solidFill>
                <a:tableStyleId>{5C22544A-7EE6-4342-B048-85BDC9FD1C3A}</a:tableStyleId>
              </a:tblPr>
              <a:tblGrid>
                <a:gridCol w="1835809">
                  <a:extLst>
                    <a:ext uri="{9D8B030D-6E8A-4147-A177-3AD203B41FA5}">
                      <a16:colId xmlns:a16="http://schemas.microsoft.com/office/drawing/2014/main" val="3968600101"/>
                    </a:ext>
                  </a:extLst>
                </a:gridCol>
                <a:gridCol w="7352096">
                  <a:extLst>
                    <a:ext uri="{9D8B030D-6E8A-4147-A177-3AD203B41FA5}">
                      <a16:colId xmlns:a16="http://schemas.microsoft.com/office/drawing/2014/main" val="2261922311"/>
                    </a:ext>
                  </a:extLst>
                </a:gridCol>
              </a:tblGrid>
              <a:tr h="821492">
                <a:tc>
                  <a:txBody>
                    <a:bodyPr/>
                    <a:lstStyle/>
                    <a:p>
                      <a:r>
                        <a:rPr lang="en-US" sz="2400" b="1" cap="none" spc="0" dirty="0">
                          <a:solidFill>
                            <a:schemeClr val="bg1"/>
                          </a:solidFill>
                          <a:effectLst/>
                        </a:rPr>
                        <a:t>Time (CET)</a:t>
                      </a:r>
                      <a:endParaRPr lang="en-BE" sz="2400" b="1" cap="none" spc="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400" b="1" cap="none" spc="0" dirty="0">
                          <a:solidFill>
                            <a:schemeClr val="bg1"/>
                          </a:solidFill>
                          <a:effectLst/>
                        </a:rPr>
                        <a:t>Topics / speakers</a:t>
                      </a:r>
                      <a:endParaRPr lang="en-BE" sz="2400" b="1" cap="none" spc="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817652006"/>
                  </a:ext>
                </a:extLst>
              </a:tr>
              <a:tr h="912032">
                <a:tc>
                  <a:txBody>
                    <a:bodyPr/>
                    <a:lstStyle/>
                    <a:p>
                      <a:r>
                        <a:rPr lang="en-GB" sz="2000" b="1" cap="none" spc="0" dirty="0">
                          <a:solidFill>
                            <a:schemeClr val="tx1"/>
                          </a:solidFill>
                          <a:effectLst/>
                          <a:latin typeface="+mn-lt"/>
                        </a:rPr>
                        <a:t>14.00-14.15</a:t>
                      </a:r>
                      <a:endParaRPr lang="en-BE" sz="2000" b="1" cap="none" spc="0" dirty="0">
                        <a:solidFill>
                          <a:schemeClr val="tx1"/>
                        </a:solidFill>
                        <a:effectLst/>
                        <a:latin typeface="+mn-lt"/>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000" cap="none" spc="0">
                          <a:solidFill>
                            <a:schemeClr val="tx1"/>
                          </a:solidFill>
                          <a:effectLst/>
                        </a:rPr>
                        <a:t>Opening, participants, agenda. </a:t>
                      </a:r>
                      <a:endParaRPr lang="en-BE" sz="2000" cap="none" spc="0">
                        <a:solidFill>
                          <a:schemeClr val="tx1"/>
                        </a:solidFill>
                        <a:effectLst/>
                      </a:endParaRPr>
                    </a:p>
                    <a:p>
                      <a:r>
                        <a:rPr lang="it-IT" sz="2000" cap="none" spc="0">
                          <a:solidFill>
                            <a:schemeClr val="tx1"/>
                          </a:solidFill>
                          <a:effectLst/>
                        </a:rPr>
                        <a:t>European Commission (DG EMPL – Tiina Polo) and SADC Secretariat</a:t>
                      </a:r>
                      <a:endParaRPr lang="en-BE" sz="20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464483136"/>
                  </a:ext>
                </a:extLst>
              </a:tr>
              <a:tr h="849066">
                <a:tc>
                  <a:txBody>
                    <a:bodyPr/>
                    <a:lstStyle/>
                    <a:p>
                      <a:r>
                        <a:rPr lang="en-GB" sz="2000" b="1" cap="none" spc="0" dirty="0">
                          <a:solidFill>
                            <a:schemeClr val="tx1"/>
                          </a:solidFill>
                          <a:effectLst/>
                          <a:latin typeface="+mn-lt"/>
                        </a:rPr>
                        <a:t>14.15-14.45</a:t>
                      </a:r>
                    </a:p>
                    <a:p>
                      <a:r>
                        <a:rPr lang="en-GB" sz="2000" b="1" cap="none" spc="0" dirty="0">
                          <a:solidFill>
                            <a:schemeClr val="tx1"/>
                          </a:solidFill>
                          <a:effectLst/>
                          <a:latin typeface="+mn-lt"/>
                          <a:ea typeface="Times New Roman" panose="02020603050405020304" pitchFamily="18" charset="0"/>
                          <a:cs typeface="Arial" panose="020B0604020202020204" pitchFamily="34" charset="0"/>
                        </a:rPr>
                        <a:t>Session 1</a:t>
                      </a:r>
                      <a:endParaRPr lang="en-BE" sz="2000" b="1" cap="none" spc="0" dirty="0">
                        <a:solidFill>
                          <a:schemeClr val="tx1"/>
                        </a:solidFill>
                        <a:effectLst/>
                        <a:latin typeface="+mn-lt"/>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000" cap="none" spc="0">
                          <a:solidFill>
                            <a:schemeClr val="tx1"/>
                          </a:solidFill>
                          <a:effectLst/>
                        </a:rPr>
                        <a:t>Completion of q</a:t>
                      </a:r>
                      <a:r>
                        <a:rPr lang="en-US" sz="2000" cap="none" spc="0">
                          <a:solidFill>
                            <a:schemeClr val="tx1"/>
                          </a:solidFill>
                          <a:effectLst/>
                        </a:rPr>
                        <a:t>uestions from previous meeting: Learning outcomes; RPL; Harmonisation</a:t>
                      </a:r>
                      <a:endParaRPr lang="en-BE" sz="20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75903085"/>
                  </a:ext>
                </a:extLst>
              </a:tr>
              <a:tr h="1478005">
                <a:tc>
                  <a:txBody>
                    <a:bodyPr/>
                    <a:lstStyle/>
                    <a:p>
                      <a:r>
                        <a:rPr lang="en-GB" sz="2000" b="1" cap="none" spc="0" dirty="0">
                          <a:solidFill>
                            <a:schemeClr val="tx1"/>
                          </a:solidFill>
                          <a:effectLst/>
                          <a:latin typeface="+mn-lt"/>
                        </a:rPr>
                        <a:t>14.45-15.45</a:t>
                      </a:r>
                    </a:p>
                    <a:p>
                      <a:r>
                        <a:rPr lang="en-GB" sz="2000" b="1" cap="none" spc="0" dirty="0">
                          <a:solidFill>
                            <a:schemeClr val="tx1"/>
                          </a:solidFill>
                          <a:effectLst/>
                          <a:latin typeface="+mn-lt"/>
                          <a:ea typeface="Times New Roman" panose="02020603050405020304" pitchFamily="18" charset="0"/>
                          <a:cs typeface="Arial" panose="020B0604020202020204" pitchFamily="34" charset="0"/>
                        </a:rPr>
                        <a:t>Session 2</a:t>
                      </a:r>
                      <a:endParaRPr lang="en-BE" sz="2000" b="1" cap="none" spc="0" dirty="0">
                        <a:solidFill>
                          <a:schemeClr val="tx1"/>
                        </a:solidFill>
                        <a:effectLst/>
                        <a:latin typeface="+mn-lt"/>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000" cap="none" spc="0" dirty="0">
                          <a:solidFill>
                            <a:schemeClr val="tx1"/>
                          </a:solidFill>
                          <a:effectLst/>
                        </a:rPr>
                        <a:t>Comparison Topics 7-9: synthesis from the working note. </a:t>
                      </a:r>
                      <a:endParaRPr lang="en-BE" sz="2000" cap="none" spc="0" dirty="0">
                        <a:solidFill>
                          <a:schemeClr val="tx1"/>
                        </a:solidFill>
                        <a:effectLst/>
                      </a:endParaRPr>
                    </a:p>
                    <a:p>
                      <a:r>
                        <a:rPr lang="en-GB" sz="2000" cap="none" spc="0" dirty="0">
                          <a:solidFill>
                            <a:schemeClr val="tx1"/>
                          </a:solidFill>
                          <a:effectLst/>
                        </a:rPr>
                        <a:t>Topic 7: Communication, visibility, transparency, access to information; Topic 8: Recognition processes; Topic 9: Governance structures. (</a:t>
                      </a:r>
                      <a:r>
                        <a:rPr lang="en-GB" sz="2000" cap="none" spc="0" dirty="0">
                          <a:solidFill>
                            <a:schemeClr val="tx1"/>
                          </a:solidFill>
                          <a:effectLst/>
                          <a:highlight>
                            <a:srgbClr val="FFFF00"/>
                          </a:highlight>
                        </a:rPr>
                        <a:t>NOTE: start with Topic 9</a:t>
                      </a:r>
                      <a:r>
                        <a:rPr lang="en-GB" sz="2000" cap="none" spc="0" dirty="0">
                          <a:solidFill>
                            <a:schemeClr val="tx1"/>
                          </a:solidFill>
                          <a:effectLst/>
                        </a:rPr>
                        <a:t>)</a:t>
                      </a:r>
                      <a:endParaRPr lang="en-BE" sz="200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74211842"/>
                  </a:ext>
                </a:extLst>
              </a:tr>
              <a:tr h="759223">
                <a:tc>
                  <a:txBody>
                    <a:bodyPr/>
                    <a:lstStyle/>
                    <a:p>
                      <a:r>
                        <a:rPr lang="en-GB" sz="2000" b="1" cap="none" spc="0" dirty="0">
                          <a:solidFill>
                            <a:schemeClr val="tx1"/>
                          </a:solidFill>
                          <a:effectLst/>
                          <a:latin typeface="+mn-lt"/>
                        </a:rPr>
                        <a:t>15.45-16.15</a:t>
                      </a:r>
                    </a:p>
                    <a:p>
                      <a:r>
                        <a:rPr lang="en-GB" sz="2000" b="1" cap="none" spc="0" dirty="0">
                          <a:solidFill>
                            <a:schemeClr val="tx1"/>
                          </a:solidFill>
                          <a:effectLst/>
                          <a:latin typeface="+mn-lt"/>
                          <a:ea typeface="Times New Roman" panose="02020603050405020304" pitchFamily="18" charset="0"/>
                          <a:cs typeface="Arial" panose="020B0604020202020204" pitchFamily="34" charset="0"/>
                        </a:rPr>
                        <a:t>Session 3</a:t>
                      </a:r>
                      <a:endParaRPr lang="en-BE" sz="2000" b="1" cap="none" spc="0" dirty="0">
                        <a:solidFill>
                          <a:schemeClr val="tx1"/>
                        </a:solidFill>
                        <a:effectLst/>
                        <a:latin typeface="+mn-lt"/>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000" cap="none" spc="0">
                          <a:solidFill>
                            <a:schemeClr val="tx1"/>
                          </a:solidFill>
                          <a:effectLst/>
                        </a:rPr>
                        <a:t>Updates, questions, discussion (all countries, experts)</a:t>
                      </a:r>
                      <a:endParaRPr lang="en-BE" sz="20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669972729"/>
                  </a:ext>
                </a:extLst>
              </a:tr>
              <a:tr h="849066">
                <a:tc>
                  <a:txBody>
                    <a:bodyPr/>
                    <a:lstStyle/>
                    <a:p>
                      <a:r>
                        <a:rPr lang="en-GB" sz="2000" b="1" cap="none" spc="0" dirty="0">
                          <a:solidFill>
                            <a:schemeClr val="tx1"/>
                          </a:solidFill>
                          <a:effectLst/>
                          <a:latin typeface="+mn-lt"/>
                        </a:rPr>
                        <a:t>16.15-16.25</a:t>
                      </a:r>
                    </a:p>
                    <a:p>
                      <a:r>
                        <a:rPr lang="en-GB" sz="2000" b="1" cap="none" spc="0" dirty="0">
                          <a:solidFill>
                            <a:schemeClr val="tx1"/>
                          </a:solidFill>
                          <a:effectLst/>
                          <a:latin typeface="+mn-lt"/>
                          <a:ea typeface="Times New Roman" panose="02020603050405020304" pitchFamily="18" charset="0"/>
                          <a:cs typeface="Arial" panose="020B0604020202020204" pitchFamily="34" charset="0"/>
                        </a:rPr>
                        <a:t>Session 4</a:t>
                      </a:r>
                      <a:endParaRPr lang="en-BE" sz="2000" b="1" cap="none" spc="0" dirty="0">
                        <a:solidFill>
                          <a:schemeClr val="tx1"/>
                        </a:solidFill>
                        <a:effectLst/>
                        <a:latin typeface="+mn-lt"/>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GB" sz="2000" cap="none" spc="0">
                          <a:solidFill>
                            <a:schemeClr val="tx1"/>
                          </a:solidFill>
                          <a:effectLst/>
                        </a:rPr>
                        <a:t>Action points to complete discussion on topics 7-9 (complementary information)</a:t>
                      </a:r>
                      <a:endParaRPr lang="en-BE" sz="2000" cap="none" spc="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156064693"/>
                  </a:ext>
                </a:extLst>
              </a:tr>
              <a:tr h="759223">
                <a:tc>
                  <a:txBody>
                    <a:bodyPr/>
                    <a:lstStyle/>
                    <a:p>
                      <a:r>
                        <a:rPr lang="en-GB" sz="2000" b="1" cap="none" spc="0" dirty="0">
                          <a:solidFill>
                            <a:schemeClr val="tx1"/>
                          </a:solidFill>
                          <a:effectLst/>
                          <a:latin typeface="+mn-lt"/>
                        </a:rPr>
                        <a:t>16.25-16.30</a:t>
                      </a:r>
                    </a:p>
                    <a:p>
                      <a:r>
                        <a:rPr lang="en-GB" sz="2000" b="1" cap="none" spc="0" dirty="0">
                          <a:solidFill>
                            <a:schemeClr val="tx1"/>
                          </a:solidFill>
                          <a:effectLst/>
                          <a:latin typeface="+mn-lt"/>
                          <a:ea typeface="Times New Roman" panose="02020603050405020304" pitchFamily="18" charset="0"/>
                          <a:cs typeface="Arial" panose="020B0604020202020204" pitchFamily="34" charset="0"/>
                        </a:rPr>
                        <a:t>Session 5</a:t>
                      </a:r>
                      <a:endParaRPr lang="en-BE" sz="2000" b="1" cap="none" spc="0" dirty="0">
                        <a:solidFill>
                          <a:schemeClr val="tx1"/>
                        </a:solidFill>
                        <a:effectLst/>
                        <a:latin typeface="+mn-lt"/>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GB" sz="2000" cap="none" spc="0" dirty="0">
                          <a:solidFill>
                            <a:schemeClr val="tx1"/>
                          </a:solidFill>
                          <a:effectLst/>
                        </a:rPr>
                        <a:t>Acknowledgments, closure</a:t>
                      </a:r>
                      <a:endParaRPr lang="en-BE" sz="2000" cap="none" spc="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09" marR="89909" marT="119878" marB="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432312442"/>
                  </a:ext>
                </a:extLst>
              </a:tr>
            </a:tbl>
          </a:graphicData>
        </a:graphic>
      </p:graphicFrame>
    </p:spTree>
    <p:extLst>
      <p:ext uri="{BB962C8B-B14F-4D97-AF65-F5344CB8AC3E}">
        <p14:creationId xmlns:p14="http://schemas.microsoft.com/office/powerpoint/2010/main" val="8823389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36190-2F22-9F1C-7D83-2A19F2D5886A}"/>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b="1" kern="1200" dirty="0">
                <a:solidFill>
                  <a:srgbClr val="C00000"/>
                </a:solidFill>
                <a:latin typeface="+mn-lt"/>
                <a:ea typeface="+mj-ea"/>
                <a:cs typeface="+mj-cs"/>
              </a:rPr>
              <a:t>Meeting 4</a:t>
            </a:r>
            <a:br>
              <a:rPr lang="en-US" sz="4000" b="1" kern="1200" dirty="0">
                <a:solidFill>
                  <a:srgbClr val="C00000"/>
                </a:solidFill>
                <a:latin typeface="+mn-lt"/>
                <a:ea typeface="+mj-ea"/>
                <a:cs typeface="+mj-cs"/>
              </a:rPr>
            </a:br>
            <a:r>
              <a:rPr lang="en-US" sz="4000" b="1" kern="1200" dirty="0">
                <a:solidFill>
                  <a:srgbClr val="C00000"/>
                </a:solidFill>
                <a:latin typeface="+mn-lt"/>
                <a:ea typeface="+mj-ea"/>
                <a:cs typeface="+mj-cs"/>
              </a:rPr>
              <a:t>20/02/2024</a:t>
            </a:r>
          </a:p>
        </p:txBody>
      </p:sp>
      <p:pic>
        <p:nvPicPr>
          <p:cNvPr id="7" name="Graphic 6" descr="Meeting">
            <a:extLst>
              <a:ext uri="{FF2B5EF4-FFF2-40B4-BE49-F238E27FC236}">
                <a16:creationId xmlns:a16="http://schemas.microsoft.com/office/drawing/2014/main" id="{83D12333-8DB9-DF55-1E20-75BFBBA421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43194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105D-5826-F14E-E15A-2A6DC1967F31}"/>
              </a:ext>
            </a:extLst>
          </p:cNvPr>
          <p:cNvSpPr>
            <a:spLocks noGrp="1"/>
          </p:cNvSpPr>
          <p:nvPr>
            <p:ph type="title"/>
          </p:nvPr>
        </p:nvSpPr>
        <p:spPr>
          <a:xfrm>
            <a:off x="838200" y="365125"/>
            <a:ext cx="10515600" cy="727075"/>
          </a:xfrm>
        </p:spPr>
        <p:txBody>
          <a:bodyPr/>
          <a:lstStyle/>
          <a:p>
            <a:r>
              <a:rPr lang="en-BE" b="1" dirty="0">
                <a:solidFill>
                  <a:srgbClr val="C00000"/>
                </a:solidFill>
                <a:latin typeface="+mn-lt"/>
              </a:rPr>
              <a:t>Recap meeting 3</a:t>
            </a:r>
          </a:p>
        </p:txBody>
      </p:sp>
      <p:sp>
        <p:nvSpPr>
          <p:cNvPr id="3" name="Content Placeholder 2">
            <a:extLst>
              <a:ext uri="{FF2B5EF4-FFF2-40B4-BE49-F238E27FC236}">
                <a16:creationId xmlns:a16="http://schemas.microsoft.com/office/drawing/2014/main" id="{93322BC1-CCA9-A774-29FA-C0E17C8751BA}"/>
              </a:ext>
            </a:extLst>
          </p:cNvPr>
          <p:cNvSpPr>
            <a:spLocks noGrp="1"/>
          </p:cNvSpPr>
          <p:nvPr>
            <p:ph idx="1"/>
          </p:nvPr>
        </p:nvSpPr>
        <p:spPr>
          <a:xfrm>
            <a:off x="660400" y="1384300"/>
            <a:ext cx="11214100" cy="4792663"/>
          </a:xfrm>
        </p:spPr>
        <p:txBody>
          <a:bodyPr/>
          <a:lstStyle/>
          <a:p>
            <a:r>
              <a:rPr lang="en-BE" b="1" dirty="0"/>
              <a:t>3 comparison topics analysed: regional and national levels</a:t>
            </a:r>
          </a:p>
          <a:p>
            <a:pPr lvl="1">
              <a:buFont typeface="Wingdings" pitchFamily="2" charset="2"/>
              <a:buChar char="Ø"/>
            </a:pPr>
            <a:r>
              <a:rPr lang="en-BE" dirty="0"/>
              <a:t> 4: Learning outcomes</a:t>
            </a:r>
          </a:p>
          <a:p>
            <a:pPr lvl="1">
              <a:buFont typeface="Wingdings" pitchFamily="2" charset="2"/>
              <a:buChar char="Ø"/>
            </a:pPr>
            <a:r>
              <a:rPr lang="en-BE" dirty="0"/>
              <a:t> 5: RPL</a:t>
            </a:r>
          </a:p>
          <a:p>
            <a:pPr lvl="1">
              <a:buFont typeface="Wingdings" pitchFamily="2" charset="2"/>
              <a:buChar char="Ø"/>
            </a:pPr>
            <a:r>
              <a:rPr lang="en-BE" dirty="0"/>
              <a:t> 6: Quality assurance</a:t>
            </a:r>
          </a:p>
          <a:p>
            <a:r>
              <a:rPr lang="en-BE" b="1" dirty="0"/>
              <a:t>Questions for further discussion:</a:t>
            </a:r>
          </a:p>
          <a:p>
            <a:pPr lvl="1">
              <a:buFont typeface="Wingdings" pitchFamily="2" charset="2"/>
              <a:buChar char="Ø"/>
            </a:pPr>
            <a:r>
              <a:rPr lang="en-BE" dirty="0"/>
              <a:t> Learning outcomes: methodologies, experience-sharing</a:t>
            </a:r>
          </a:p>
          <a:p>
            <a:pPr lvl="1">
              <a:buFont typeface="Wingdings" pitchFamily="2" charset="2"/>
              <a:buChar char="Ø"/>
            </a:pPr>
            <a:r>
              <a:rPr lang="en-BE" dirty="0"/>
              <a:t> RPL: good cases</a:t>
            </a:r>
          </a:p>
          <a:p>
            <a:pPr lvl="1">
              <a:buFont typeface="Wingdings" pitchFamily="2" charset="2"/>
              <a:buChar char="Ø"/>
            </a:pPr>
            <a:r>
              <a:rPr lang="en-BE" dirty="0"/>
              <a:t> “Harmonisation” : acceptable in SADC / not in EU context. What scope of “harmonisation”?</a:t>
            </a:r>
          </a:p>
          <a:p>
            <a:pPr lvl="1">
              <a:buFont typeface="Wingdings" pitchFamily="2" charset="2"/>
              <a:buChar char="Ø"/>
            </a:pPr>
            <a:endParaRPr lang="en-BE" dirty="0"/>
          </a:p>
        </p:txBody>
      </p:sp>
      <p:sp>
        <p:nvSpPr>
          <p:cNvPr id="4" name="TextBox 3">
            <a:extLst>
              <a:ext uri="{FF2B5EF4-FFF2-40B4-BE49-F238E27FC236}">
                <a16:creationId xmlns:a16="http://schemas.microsoft.com/office/drawing/2014/main" id="{5563CD5A-E1CE-4DF9-CF97-8D730F5D2068}"/>
              </a:ext>
            </a:extLst>
          </p:cNvPr>
          <p:cNvSpPr txBox="1"/>
          <p:nvPr/>
        </p:nvSpPr>
        <p:spPr>
          <a:xfrm>
            <a:off x="10287000" y="190500"/>
            <a:ext cx="1574800" cy="369332"/>
          </a:xfrm>
          <a:prstGeom prst="rect">
            <a:avLst/>
          </a:prstGeom>
          <a:solidFill>
            <a:srgbClr val="FFC000"/>
          </a:solidFill>
          <a:ln>
            <a:solidFill>
              <a:schemeClr val="tx1"/>
            </a:solidFill>
          </a:ln>
        </p:spPr>
        <p:txBody>
          <a:bodyPr wrap="square" rtlCol="0">
            <a:spAutoFit/>
          </a:bodyPr>
          <a:lstStyle/>
          <a:p>
            <a:pPr algn="ctr"/>
            <a:r>
              <a:rPr lang="en-BE" dirty="0"/>
              <a:t>Eduarda</a:t>
            </a:r>
          </a:p>
        </p:txBody>
      </p:sp>
    </p:spTree>
    <p:extLst>
      <p:ext uri="{BB962C8B-B14F-4D97-AF65-F5344CB8AC3E}">
        <p14:creationId xmlns:p14="http://schemas.microsoft.com/office/powerpoint/2010/main" val="10148093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FB82-DE9C-A388-6468-BB4A3382D593}"/>
              </a:ext>
            </a:extLst>
          </p:cNvPr>
          <p:cNvSpPr>
            <a:spLocks noGrp="1"/>
          </p:cNvSpPr>
          <p:nvPr>
            <p:ph type="title"/>
          </p:nvPr>
        </p:nvSpPr>
        <p:spPr>
          <a:xfrm>
            <a:off x="838200" y="365125"/>
            <a:ext cx="10515600" cy="625475"/>
          </a:xfrm>
        </p:spPr>
        <p:txBody>
          <a:bodyPr>
            <a:normAutofit fontScale="90000"/>
          </a:bodyPr>
          <a:lstStyle/>
          <a:p>
            <a:r>
              <a:rPr lang="en-BE" b="1" dirty="0">
                <a:solidFill>
                  <a:srgbClr val="C00000"/>
                </a:solidFill>
                <a:latin typeface="+mn-lt"/>
              </a:rPr>
              <a:t>Learning outcomes</a:t>
            </a:r>
          </a:p>
        </p:txBody>
      </p:sp>
      <p:sp>
        <p:nvSpPr>
          <p:cNvPr id="3" name="Content Placeholder 2">
            <a:extLst>
              <a:ext uri="{FF2B5EF4-FFF2-40B4-BE49-F238E27FC236}">
                <a16:creationId xmlns:a16="http://schemas.microsoft.com/office/drawing/2014/main" id="{E21BEDBB-5E8F-84D2-9674-C355EC0B9D68}"/>
              </a:ext>
            </a:extLst>
          </p:cNvPr>
          <p:cNvSpPr>
            <a:spLocks noGrp="1"/>
          </p:cNvSpPr>
          <p:nvPr>
            <p:ph idx="1"/>
          </p:nvPr>
        </p:nvSpPr>
        <p:spPr>
          <a:xfrm>
            <a:off x="495300" y="1130300"/>
            <a:ext cx="11264900" cy="5046663"/>
          </a:xfrm>
        </p:spPr>
        <p:txBody>
          <a:bodyPr/>
          <a:lstStyle/>
          <a:p>
            <a:pPr marL="0" indent="0">
              <a:buNone/>
            </a:pPr>
            <a:r>
              <a:rPr lang="en-BE" b="1" dirty="0"/>
              <a:t>Conceptual and methodological references</a:t>
            </a:r>
          </a:p>
          <a:p>
            <a:pPr lvl="1"/>
            <a:r>
              <a:rPr lang="en-BE" dirty="0"/>
              <a:t>CEDEFOP Guides:</a:t>
            </a:r>
          </a:p>
          <a:p>
            <a:pPr lvl="2">
              <a:buFont typeface="Wingdings" pitchFamily="2" charset="2"/>
              <a:buChar char="Ø"/>
            </a:pPr>
            <a:r>
              <a:rPr lang="en-GB" sz="2400" dirty="0"/>
              <a:t>Defining, writing and applying learning outcomes (2017): </a:t>
            </a:r>
            <a:r>
              <a:rPr lang="en-GB" sz="2400" dirty="0">
                <a:hlinkClick r:id="rId2"/>
              </a:rPr>
              <a:t>https://www.cedefop.europa.eu/en/publications/4156</a:t>
            </a:r>
            <a:endParaRPr lang="en-GB" sz="2400" dirty="0"/>
          </a:p>
          <a:p>
            <a:pPr lvl="2">
              <a:buFont typeface="Wingdings" pitchFamily="2" charset="2"/>
              <a:buChar char="Ø"/>
            </a:pPr>
            <a:r>
              <a:rPr lang="en-GB" sz="2400" dirty="0"/>
              <a:t> Defining, writing and applying learning outcomes (2</a:t>
            </a:r>
            <a:r>
              <a:rPr lang="en-GB" sz="2400" baseline="30000" dirty="0"/>
              <a:t>nd</a:t>
            </a:r>
            <a:r>
              <a:rPr lang="en-GB" sz="2400" dirty="0"/>
              <a:t> edition, 2022): </a:t>
            </a:r>
            <a:r>
              <a:rPr lang="en-GB" sz="2400" dirty="0">
                <a:hlinkClick r:id="rId3"/>
              </a:rPr>
              <a:t>https://www.cedefop.europa.eu/en/publications/4209</a:t>
            </a:r>
            <a:endParaRPr lang="en-GB" sz="2400" dirty="0"/>
          </a:p>
          <a:p>
            <a:pPr lvl="1"/>
            <a:r>
              <a:rPr lang="en-GB" dirty="0">
                <a:effectLst/>
              </a:rPr>
              <a:t>European Guidelines for the development and writing of short, learning outcomes-based descriptions of qualifications (2023) – final draft. </a:t>
            </a:r>
            <a:r>
              <a:rPr lang="en-GB" b="1" dirty="0">
                <a:effectLst/>
              </a:rPr>
              <a:t>Publication forthcoming</a:t>
            </a:r>
            <a:r>
              <a:rPr lang="en-GB" dirty="0">
                <a:effectLst/>
              </a:rPr>
              <a:t>. </a:t>
            </a:r>
            <a:endParaRPr lang="en-BE" dirty="0"/>
          </a:p>
          <a:p>
            <a:pPr lvl="1"/>
            <a:r>
              <a:rPr lang="en-GB" b="1" dirty="0"/>
              <a:t>ACQF Guideline 1</a:t>
            </a:r>
            <a:r>
              <a:rPr lang="en-GB" dirty="0"/>
              <a:t>: Learning outcomes in the context of qualifications frameworks and systems: </a:t>
            </a:r>
            <a:r>
              <a:rPr lang="en-GB" dirty="0">
                <a:hlinkClick r:id="rId4"/>
              </a:rPr>
              <a:t>https://acqf.africa/resources/policy-guidelines/acqf-guidelines/acqf-guideline-1-learning-outcomes-in-the-context-of-qualifications-frameworks-and-systems</a:t>
            </a:r>
            <a:endParaRPr lang="en-GB" dirty="0"/>
          </a:p>
          <a:p>
            <a:pPr lvl="1"/>
            <a:endParaRPr lang="en-BE" dirty="0"/>
          </a:p>
        </p:txBody>
      </p:sp>
      <p:sp>
        <p:nvSpPr>
          <p:cNvPr id="4" name="TextBox 3">
            <a:extLst>
              <a:ext uri="{FF2B5EF4-FFF2-40B4-BE49-F238E27FC236}">
                <a16:creationId xmlns:a16="http://schemas.microsoft.com/office/drawing/2014/main" id="{4109D6DA-03BF-1E96-BF0B-0B7F7BA0E581}"/>
              </a:ext>
            </a:extLst>
          </p:cNvPr>
          <p:cNvSpPr txBox="1"/>
          <p:nvPr/>
        </p:nvSpPr>
        <p:spPr>
          <a:xfrm>
            <a:off x="10287000" y="190500"/>
            <a:ext cx="1574800" cy="369332"/>
          </a:xfrm>
          <a:prstGeom prst="rect">
            <a:avLst/>
          </a:prstGeom>
          <a:solidFill>
            <a:srgbClr val="FFC000"/>
          </a:solidFill>
          <a:ln>
            <a:solidFill>
              <a:schemeClr val="tx1"/>
            </a:solidFill>
          </a:ln>
        </p:spPr>
        <p:txBody>
          <a:bodyPr wrap="square" rtlCol="0">
            <a:spAutoFit/>
          </a:bodyPr>
          <a:lstStyle/>
          <a:p>
            <a:pPr algn="ctr"/>
            <a:r>
              <a:rPr lang="en-BE" dirty="0"/>
              <a:t>Eduarda</a:t>
            </a:r>
          </a:p>
        </p:txBody>
      </p:sp>
    </p:spTree>
    <p:extLst>
      <p:ext uri="{BB962C8B-B14F-4D97-AF65-F5344CB8AC3E}">
        <p14:creationId xmlns:p14="http://schemas.microsoft.com/office/powerpoint/2010/main" val="81746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C862-92AA-BDD9-ED82-D4CA7CFD492E}"/>
              </a:ext>
            </a:extLst>
          </p:cNvPr>
          <p:cNvSpPr>
            <a:spLocks noGrp="1"/>
          </p:cNvSpPr>
          <p:nvPr>
            <p:ph type="title"/>
          </p:nvPr>
        </p:nvSpPr>
        <p:spPr/>
        <p:txBody>
          <a:bodyPr/>
          <a:lstStyle/>
          <a:p>
            <a:r>
              <a:rPr lang="en-BE" b="1" dirty="0">
                <a:latin typeface="+mn-lt"/>
              </a:rPr>
              <a:t>Section 2. Comparison process: Methodology. Topics</a:t>
            </a:r>
          </a:p>
        </p:txBody>
      </p:sp>
      <p:sp>
        <p:nvSpPr>
          <p:cNvPr id="3" name="Content Placeholder 2">
            <a:extLst>
              <a:ext uri="{FF2B5EF4-FFF2-40B4-BE49-F238E27FC236}">
                <a16:creationId xmlns:a16="http://schemas.microsoft.com/office/drawing/2014/main" id="{D2D6DD5C-A7C0-5A52-1765-631CF9C1DA01}"/>
              </a:ext>
            </a:extLst>
          </p:cNvPr>
          <p:cNvSpPr>
            <a:spLocks noGrp="1"/>
          </p:cNvSpPr>
          <p:nvPr>
            <p:ph idx="1"/>
          </p:nvPr>
        </p:nvSpPr>
        <p:spPr>
          <a:xfrm>
            <a:off x="2398143" y="2725947"/>
            <a:ext cx="7246189" cy="2028616"/>
          </a:xfrm>
          <a:solidFill>
            <a:schemeClr val="accent2">
              <a:lumMod val="20000"/>
              <a:lumOff val="80000"/>
            </a:schemeClr>
          </a:solidFill>
          <a:ln>
            <a:solidFill>
              <a:schemeClr val="tx1"/>
            </a:solidFill>
          </a:ln>
        </p:spPr>
        <p:txBody>
          <a:bodyPr>
            <a:normAutofit/>
          </a:bodyPr>
          <a:lstStyle/>
          <a:p>
            <a:r>
              <a:rPr lang="en-BE" b="1" dirty="0"/>
              <a:t>Dialogue</a:t>
            </a:r>
          </a:p>
          <a:p>
            <a:r>
              <a:rPr lang="en-BE" b="1" dirty="0"/>
              <a:t>Working group</a:t>
            </a:r>
          </a:p>
          <a:p>
            <a:r>
              <a:rPr lang="en-BE" b="1" dirty="0"/>
              <a:t>Topics: agreed scope with a degree of flexibility to context</a:t>
            </a:r>
          </a:p>
        </p:txBody>
      </p:sp>
    </p:spTree>
    <p:extLst>
      <p:ext uri="{BB962C8B-B14F-4D97-AF65-F5344CB8AC3E}">
        <p14:creationId xmlns:p14="http://schemas.microsoft.com/office/powerpoint/2010/main" val="3224145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1F20-29EC-AE13-ADD5-D095B04002A0}"/>
              </a:ext>
            </a:extLst>
          </p:cNvPr>
          <p:cNvSpPr>
            <a:spLocks noGrp="1"/>
          </p:cNvSpPr>
          <p:nvPr>
            <p:ph type="title"/>
          </p:nvPr>
        </p:nvSpPr>
        <p:spPr/>
        <p:txBody>
          <a:bodyPr/>
          <a:lstStyle/>
          <a:p>
            <a:r>
              <a:rPr lang="en-BE" b="1" dirty="0">
                <a:solidFill>
                  <a:srgbClr val="C00000"/>
                </a:solidFill>
                <a:latin typeface="+mn-lt"/>
              </a:rPr>
              <a:t>RPL: good practice</a:t>
            </a:r>
          </a:p>
        </p:txBody>
      </p:sp>
      <p:sp>
        <p:nvSpPr>
          <p:cNvPr id="3" name="Content Placeholder 2">
            <a:extLst>
              <a:ext uri="{FF2B5EF4-FFF2-40B4-BE49-F238E27FC236}">
                <a16:creationId xmlns:a16="http://schemas.microsoft.com/office/drawing/2014/main" id="{6BE6A918-34EA-4317-2ED0-BEBD986CC111}"/>
              </a:ext>
            </a:extLst>
          </p:cNvPr>
          <p:cNvSpPr>
            <a:spLocks noGrp="1"/>
          </p:cNvSpPr>
          <p:nvPr>
            <p:ph idx="1"/>
          </p:nvPr>
        </p:nvSpPr>
        <p:spPr/>
        <p:txBody>
          <a:bodyPr/>
          <a:lstStyle/>
          <a:p>
            <a:r>
              <a:rPr lang="en-BE" dirty="0"/>
              <a:t>Many countries have established policy frameworks and instruments supporting implementation of VNFIL / RPL policies:</a:t>
            </a:r>
          </a:p>
          <a:p>
            <a:pPr lvl="1">
              <a:buFont typeface="Wingdings" pitchFamily="2" charset="2"/>
              <a:buChar char="Ø"/>
            </a:pPr>
            <a:r>
              <a:rPr lang="en-BE" dirty="0"/>
              <a:t>EQF context: France, Portugal, Belgium (FR), Turkyie…</a:t>
            </a:r>
          </a:p>
          <a:p>
            <a:pPr lvl="1">
              <a:buFont typeface="Wingdings" pitchFamily="2" charset="2"/>
              <a:buChar char="Ø"/>
            </a:pPr>
            <a:r>
              <a:rPr lang="en-BE" dirty="0"/>
              <a:t>SADC context: South Africa, Seychelles, Mauritius, Zambia (TVET); new – Mozambique</a:t>
            </a:r>
          </a:p>
          <a:p>
            <a:r>
              <a:rPr lang="en-BE" dirty="0"/>
              <a:t>Take-up of RPL: </a:t>
            </a:r>
          </a:p>
          <a:p>
            <a:pPr lvl="1">
              <a:buFont typeface="Wingdings" pitchFamily="2" charset="2"/>
              <a:buChar char="Ø"/>
            </a:pPr>
            <a:r>
              <a:rPr lang="en-BE" dirty="0"/>
              <a:t> Scarce in several countries </a:t>
            </a:r>
          </a:p>
          <a:p>
            <a:pPr lvl="1">
              <a:buFont typeface="Wingdings" pitchFamily="2" charset="2"/>
              <a:buChar char="Ø"/>
            </a:pPr>
            <a:r>
              <a:rPr lang="en-BE" dirty="0"/>
              <a:t> Data and analysis needed</a:t>
            </a:r>
          </a:p>
          <a:p>
            <a:pPr lvl="1">
              <a:buFont typeface="Wingdings" pitchFamily="2" charset="2"/>
              <a:buChar char="Ø"/>
            </a:pPr>
            <a:endParaRPr lang="en-BE" dirty="0"/>
          </a:p>
          <a:p>
            <a:pPr lvl="1"/>
            <a:endParaRPr lang="en-BE" dirty="0"/>
          </a:p>
          <a:p>
            <a:pPr lvl="2"/>
            <a:endParaRPr lang="en-BE" dirty="0"/>
          </a:p>
        </p:txBody>
      </p:sp>
      <p:sp>
        <p:nvSpPr>
          <p:cNvPr id="4" name="TextBox 3">
            <a:extLst>
              <a:ext uri="{FF2B5EF4-FFF2-40B4-BE49-F238E27FC236}">
                <a16:creationId xmlns:a16="http://schemas.microsoft.com/office/drawing/2014/main" id="{2693E027-1C66-52E7-F06E-10196EEC4DD1}"/>
              </a:ext>
            </a:extLst>
          </p:cNvPr>
          <p:cNvSpPr txBox="1"/>
          <p:nvPr/>
        </p:nvSpPr>
        <p:spPr>
          <a:xfrm>
            <a:off x="10287000" y="190500"/>
            <a:ext cx="1574800" cy="369332"/>
          </a:xfrm>
          <a:prstGeom prst="rect">
            <a:avLst/>
          </a:prstGeom>
          <a:solidFill>
            <a:srgbClr val="FFC000"/>
          </a:solidFill>
          <a:ln>
            <a:solidFill>
              <a:schemeClr val="tx1"/>
            </a:solidFill>
          </a:ln>
        </p:spPr>
        <p:txBody>
          <a:bodyPr wrap="square" rtlCol="0">
            <a:spAutoFit/>
          </a:bodyPr>
          <a:lstStyle/>
          <a:p>
            <a:pPr algn="ctr"/>
            <a:r>
              <a:rPr lang="en-BE" dirty="0"/>
              <a:t>Eduarda</a:t>
            </a:r>
          </a:p>
        </p:txBody>
      </p:sp>
    </p:spTree>
    <p:extLst>
      <p:ext uri="{BB962C8B-B14F-4D97-AF65-F5344CB8AC3E}">
        <p14:creationId xmlns:p14="http://schemas.microsoft.com/office/powerpoint/2010/main" val="205160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77FD-2FDD-9B08-1842-453611EF487A}"/>
              </a:ext>
            </a:extLst>
          </p:cNvPr>
          <p:cNvSpPr>
            <a:spLocks noGrp="1"/>
          </p:cNvSpPr>
          <p:nvPr>
            <p:ph type="title"/>
          </p:nvPr>
        </p:nvSpPr>
        <p:spPr>
          <a:xfrm>
            <a:off x="838200" y="365126"/>
            <a:ext cx="10515600" cy="565604"/>
          </a:xfrm>
        </p:spPr>
        <p:txBody>
          <a:bodyPr>
            <a:normAutofit fontScale="90000"/>
          </a:bodyPr>
          <a:lstStyle/>
          <a:p>
            <a:r>
              <a:rPr lang="en-BE" b="1" dirty="0">
                <a:solidFill>
                  <a:srgbClr val="C00000"/>
                </a:solidFill>
                <a:latin typeface="+mn-lt"/>
              </a:rPr>
              <a:t>Case study: Germany</a:t>
            </a:r>
          </a:p>
        </p:txBody>
      </p:sp>
      <p:sp>
        <p:nvSpPr>
          <p:cNvPr id="3" name="Content Placeholder 2">
            <a:extLst>
              <a:ext uri="{FF2B5EF4-FFF2-40B4-BE49-F238E27FC236}">
                <a16:creationId xmlns:a16="http://schemas.microsoft.com/office/drawing/2014/main" id="{0892F535-D7F7-5F04-A7C9-69D088918574}"/>
              </a:ext>
            </a:extLst>
          </p:cNvPr>
          <p:cNvSpPr>
            <a:spLocks noGrp="1"/>
          </p:cNvSpPr>
          <p:nvPr>
            <p:ph idx="1"/>
          </p:nvPr>
        </p:nvSpPr>
        <p:spPr>
          <a:xfrm>
            <a:off x="587829" y="1485899"/>
            <a:ext cx="10765971" cy="4691063"/>
          </a:xfrm>
        </p:spPr>
        <p:txBody>
          <a:bodyPr/>
          <a:lstStyle/>
          <a:p>
            <a:pPr algn="just">
              <a:lnSpc>
                <a:spcPct val="105000"/>
              </a:lnSpc>
              <a:spcBef>
                <a:spcPts val="600"/>
              </a:spcBef>
            </a:pPr>
            <a:r>
              <a:rPr lang="en-GB" sz="2600" b="1" dirty="0">
                <a:latin typeface="Calibri" panose="020F0502020204030204" pitchFamily="34" charset="0"/>
                <a:ea typeface="DengXian" panose="02010600030101010101" pitchFamily="2" charset="-122"/>
                <a:cs typeface="Arial" panose="020B0604020202020204" pitchFamily="34" charset="0"/>
              </a:rPr>
              <a:t>Theme 1 - </a:t>
            </a:r>
            <a:r>
              <a:rPr lang="en-GB" sz="2600" b="1" dirty="0">
                <a:effectLst/>
                <a:latin typeface="Calibri" panose="020F0502020204030204" pitchFamily="34" charset="0"/>
                <a:ea typeface="DengXian" panose="02010600030101010101" pitchFamily="2" charset="-122"/>
                <a:cs typeface="Arial" panose="020B0604020202020204" pitchFamily="34" charset="0"/>
              </a:rPr>
              <a:t>Communication, visibility, access to information on the NQF and related policies: policies, instruments and practices developed and implemented in this area. </a:t>
            </a:r>
            <a:endParaRPr lang="en-BE" sz="2600" dirty="0">
              <a:effectLst/>
              <a:latin typeface="Calibri" panose="020F0502020204030204" pitchFamily="34" charset="0"/>
              <a:ea typeface="DengXian" panose="02010600030101010101" pitchFamily="2" charset="-122"/>
              <a:cs typeface="Arial" panose="020B0604020202020204" pitchFamily="34" charset="0"/>
            </a:endParaRPr>
          </a:p>
          <a:p>
            <a:pPr lvl="1" algn="just">
              <a:lnSpc>
                <a:spcPct val="105000"/>
              </a:lnSpc>
              <a:spcBef>
                <a:spcPts val="600"/>
              </a:spcBef>
            </a:pPr>
            <a:r>
              <a:rPr lang="en-GB" sz="2600" dirty="0">
                <a:effectLst/>
                <a:latin typeface="Calibri" panose="020F0502020204030204" pitchFamily="34" charset="0"/>
                <a:ea typeface="DengXian" panose="02010600030101010101" pitchFamily="2" charset="-122"/>
                <a:cs typeface="Arial" panose="020B0604020202020204" pitchFamily="34" charset="0"/>
              </a:rPr>
              <a:t>Some examples: use of NQF levels (EQF - SADCQF) in qualifications documents; websites and online databases of qualifications with user-friendly functions; RPL campaigns for different user groups; visual materials on the NQF disseminated in education and training institutions; regular events, conferences, publications, statistical data...</a:t>
            </a:r>
            <a:endParaRPr lang="en-BE" sz="26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03194B92-9E4A-8ECD-34EC-6AE08D2D0EE4}"/>
              </a:ext>
            </a:extLst>
          </p:cNvPr>
          <p:cNvSpPr txBox="1"/>
          <p:nvPr/>
        </p:nvSpPr>
        <p:spPr>
          <a:xfrm>
            <a:off x="8441871" y="647928"/>
            <a:ext cx="3151415" cy="369332"/>
          </a:xfrm>
          <a:prstGeom prst="rect">
            <a:avLst/>
          </a:prstGeom>
          <a:solidFill>
            <a:srgbClr val="92D050"/>
          </a:solidFill>
        </p:spPr>
        <p:txBody>
          <a:bodyPr wrap="square" rtlCol="0">
            <a:spAutoFit/>
          </a:bodyPr>
          <a:lstStyle/>
          <a:p>
            <a:pPr algn="ctr"/>
            <a:r>
              <a:rPr lang="en-BE" dirty="0"/>
              <a:t>Isabelle le Mouillour</a:t>
            </a:r>
          </a:p>
        </p:txBody>
      </p:sp>
    </p:spTree>
    <p:extLst>
      <p:ext uri="{BB962C8B-B14F-4D97-AF65-F5344CB8AC3E}">
        <p14:creationId xmlns:p14="http://schemas.microsoft.com/office/powerpoint/2010/main" val="8012501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B6C1-9D68-0CB3-A3EA-A37CEA9E0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6AEE5-136C-E208-764C-49A6798DD786}"/>
              </a:ext>
            </a:extLst>
          </p:cNvPr>
          <p:cNvSpPr>
            <a:spLocks noGrp="1"/>
          </p:cNvSpPr>
          <p:nvPr>
            <p:ph type="title"/>
          </p:nvPr>
        </p:nvSpPr>
        <p:spPr>
          <a:xfrm>
            <a:off x="838200" y="365126"/>
            <a:ext cx="10515600" cy="565604"/>
          </a:xfrm>
        </p:spPr>
        <p:txBody>
          <a:bodyPr>
            <a:normAutofit fontScale="90000"/>
          </a:bodyPr>
          <a:lstStyle/>
          <a:p>
            <a:r>
              <a:rPr lang="en-BE" b="1" dirty="0">
                <a:solidFill>
                  <a:srgbClr val="C00000"/>
                </a:solidFill>
                <a:latin typeface="+mn-lt"/>
              </a:rPr>
              <a:t>Case study: Germany</a:t>
            </a:r>
          </a:p>
        </p:txBody>
      </p:sp>
      <p:sp>
        <p:nvSpPr>
          <p:cNvPr id="3" name="Content Placeholder 2">
            <a:extLst>
              <a:ext uri="{FF2B5EF4-FFF2-40B4-BE49-F238E27FC236}">
                <a16:creationId xmlns:a16="http://schemas.microsoft.com/office/drawing/2014/main" id="{33D92CBF-9418-E2AD-76A6-EF04343C1E04}"/>
              </a:ext>
            </a:extLst>
          </p:cNvPr>
          <p:cNvSpPr>
            <a:spLocks noGrp="1"/>
          </p:cNvSpPr>
          <p:nvPr>
            <p:ph idx="1"/>
          </p:nvPr>
        </p:nvSpPr>
        <p:spPr>
          <a:xfrm>
            <a:off x="326571" y="1028866"/>
            <a:ext cx="11381015" cy="5616863"/>
          </a:xfrm>
        </p:spPr>
        <p:txBody>
          <a:bodyPr>
            <a:normAutofit fontScale="92500" lnSpcReduction="10000"/>
          </a:bodyPr>
          <a:lstStyle/>
          <a:p>
            <a:pPr algn="just">
              <a:lnSpc>
                <a:spcPct val="105000"/>
              </a:lnSpc>
              <a:spcBef>
                <a:spcPts val="600"/>
              </a:spcBef>
            </a:pPr>
            <a:r>
              <a:rPr lang="en-GB" sz="2100" dirty="0">
                <a:effectLst/>
                <a:latin typeface="Calibri" panose="020F0502020204030204" pitchFamily="34" charset="0"/>
                <a:ea typeface="DengXian" panose="02010600030101010101" pitchFamily="2" charset="-122"/>
                <a:cs typeface="Arial" panose="020B0604020202020204" pitchFamily="34" charset="0"/>
              </a:rPr>
              <a:t>With regard to the German Qualification Framework (DQR), various measures regarding communication and visibility were developed and implemented. </a:t>
            </a:r>
          </a:p>
          <a:p>
            <a:pPr algn="just">
              <a:lnSpc>
                <a:spcPct val="105000"/>
              </a:lnSpc>
              <a:spcBef>
                <a:spcPts val="600"/>
              </a:spcBef>
              <a:buFont typeface="Wingdings" pitchFamily="2" charset="2"/>
              <a:buChar char="Ø"/>
            </a:pPr>
            <a:r>
              <a:rPr lang="en-GB" sz="2100" u="sng" dirty="0">
                <a:effectLst/>
                <a:latin typeface="Calibri" panose="020F0502020204030204" pitchFamily="34" charset="0"/>
                <a:ea typeface="DengXian" panose="02010600030101010101" pitchFamily="2" charset="-122"/>
                <a:cs typeface="Arial" panose="020B0604020202020204" pitchFamily="34" charset="0"/>
              </a:rPr>
              <a:t>Information campaigns</a:t>
            </a:r>
            <a:r>
              <a:rPr lang="en-GB" sz="2100" dirty="0">
                <a:effectLst/>
                <a:latin typeface="Calibri" panose="020F0502020204030204" pitchFamily="34" charset="0"/>
                <a:ea typeface="DengXian" panose="02010600030101010101" pitchFamily="2" charset="-122"/>
                <a:cs typeface="Arial" panose="020B0604020202020204" pitchFamily="34" charset="0"/>
              </a:rPr>
              <a:t>: Information campaigns were launched to inform companies, educational institutions, employees and the public about the DQR and highlight its importance for vocational education and training and the labour market.</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2100" u="sng" dirty="0">
                <a:effectLst/>
                <a:latin typeface="Calibri" panose="020F0502020204030204" pitchFamily="34" charset="0"/>
                <a:ea typeface="DengXian" panose="02010600030101010101" pitchFamily="2" charset="-122"/>
                <a:cs typeface="Arial" panose="020B0604020202020204" pitchFamily="34" charset="0"/>
              </a:rPr>
              <a:t>Training courses and workshops</a:t>
            </a:r>
            <a:r>
              <a:rPr lang="en-GB" sz="2100" dirty="0">
                <a:effectLst/>
                <a:latin typeface="Calibri" panose="020F0502020204030204" pitchFamily="34" charset="0"/>
                <a:ea typeface="DengXian" panose="02010600030101010101" pitchFamily="2" charset="-122"/>
                <a:cs typeface="Arial" panose="020B0604020202020204" pitchFamily="34" charset="0"/>
              </a:rPr>
              <a:t>: Training courses and workshops were offered for vocational guidance counsellors, teachers, trainers and other relevant stakeholders to inform them about the DQR and support them in applying it in their daily work.</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2100" u="sng" dirty="0">
                <a:effectLst/>
                <a:latin typeface="Calibri" panose="020F0502020204030204" pitchFamily="34" charset="0"/>
                <a:ea typeface="DengXian" panose="02010600030101010101" pitchFamily="2" charset="-122"/>
                <a:cs typeface="Arial" panose="020B0604020202020204" pitchFamily="34" charset="0"/>
              </a:rPr>
              <a:t>Online platforms: </a:t>
            </a:r>
            <a:r>
              <a:rPr lang="en-GB" sz="2100" dirty="0">
                <a:effectLst/>
                <a:latin typeface="Calibri" panose="020F0502020204030204" pitchFamily="34" charset="0"/>
                <a:ea typeface="DengXian" panose="02010600030101010101" pitchFamily="2" charset="-122"/>
                <a:cs typeface="Arial" panose="020B0604020202020204" pitchFamily="34" charset="0"/>
              </a:rPr>
              <a:t>Online platforms and resources were created where information about the DQR is easily accessible to help companies, educational institutions and individuals to navigate the education and labour market.</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2100" u="sng" dirty="0">
                <a:effectLst/>
                <a:latin typeface="Calibri" panose="020F0502020204030204" pitchFamily="34" charset="0"/>
                <a:ea typeface="DengXian" panose="02010600030101010101" pitchFamily="2" charset="-122"/>
                <a:cs typeface="Arial" panose="020B0604020202020204" pitchFamily="34" charset="0"/>
              </a:rPr>
              <a:t>International cooperation</a:t>
            </a:r>
            <a:r>
              <a:rPr lang="en-GB" sz="2100" dirty="0">
                <a:effectLst/>
                <a:latin typeface="Calibri" panose="020F0502020204030204" pitchFamily="34" charset="0"/>
                <a:ea typeface="DengXian" panose="02010600030101010101" pitchFamily="2" charset="-122"/>
                <a:cs typeface="Arial" panose="020B0604020202020204" pitchFamily="34" charset="0"/>
              </a:rPr>
              <a:t>: Cooperation with other countries and international organisations was established or fostered to facilitate the recognition of qualifications acquired abroad in accordance with the DQR and to promote labour mobility.</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2100" u="sng" dirty="0">
                <a:effectLst/>
                <a:latin typeface="Calibri" panose="020F0502020204030204" pitchFamily="34" charset="0"/>
                <a:ea typeface="DengXian" panose="02010600030101010101" pitchFamily="2" charset="-122"/>
                <a:cs typeface="Arial" panose="020B0604020202020204" pitchFamily="34" charset="0"/>
              </a:rPr>
              <a:t>Active participation of relevant stakeholders</a:t>
            </a:r>
            <a:r>
              <a:rPr lang="en-GB" sz="2100" dirty="0">
                <a:effectLst/>
                <a:latin typeface="Calibri" panose="020F0502020204030204" pitchFamily="34" charset="0"/>
                <a:ea typeface="DengXian" panose="02010600030101010101" pitchFamily="2" charset="-122"/>
                <a:cs typeface="Arial" panose="020B0604020202020204" pitchFamily="34" charset="0"/>
              </a:rPr>
              <a:t>: The active participation of the federal government and the Länder (states), companies, educational institutions, trade unions and other relevant stakeholders supports and strengthens the development and implementation of measures to improve the communication and visibility of the DQR.</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E2AD0368-AEFC-CF58-8DBC-866D8756DF03}"/>
              </a:ext>
            </a:extLst>
          </p:cNvPr>
          <p:cNvSpPr txBox="1"/>
          <p:nvPr/>
        </p:nvSpPr>
        <p:spPr>
          <a:xfrm>
            <a:off x="8379278" y="463262"/>
            <a:ext cx="3151415" cy="369332"/>
          </a:xfrm>
          <a:prstGeom prst="rect">
            <a:avLst/>
          </a:prstGeom>
          <a:solidFill>
            <a:srgbClr val="92D050"/>
          </a:solidFill>
        </p:spPr>
        <p:txBody>
          <a:bodyPr wrap="square" rtlCol="0">
            <a:spAutoFit/>
          </a:bodyPr>
          <a:lstStyle/>
          <a:p>
            <a:pPr algn="ctr"/>
            <a:r>
              <a:rPr lang="en-BE" dirty="0"/>
              <a:t>Isabelle le Mouillour</a:t>
            </a:r>
          </a:p>
        </p:txBody>
      </p:sp>
    </p:spTree>
    <p:extLst>
      <p:ext uri="{BB962C8B-B14F-4D97-AF65-F5344CB8AC3E}">
        <p14:creationId xmlns:p14="http://schemas.microsoft.com/office/powerpoint/2010/main" val="5339979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47DB-BD38-86AA-B6C1-021630949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0F540-6001-B927-C02C-CCFD9DD56AC0}"/>
              </a:ext>
            </a:extLst>
          </p:cNvPr>
          <p:cNvSpPr>
            <a:spLocks noGrp="1"/>
          </p:cNvSpPr>
          <p:nvPr>
            <p:ph type="title"/>
          </p:nvPr>
        </p:nvSpPr>
        <p:spPr>
          <a:xfrm>
            <a:off x="838200" y="365126"/>
            <a:ext cx="10515600" cy="565604"/>
          </a:xfrm>
        </p:spPr>
        <p:txBody>
          <a:bodyPr>
            <a:normAutofit fontScale="90000"/>
          </a:bodyPr>
          <a:lstStyle/>
          <a:p>
            <a:r>
              <a:rPr lang="en-BE" b="1" dirty="0">
                <a:solidFill>
                  <a:srgbClr val="C00000"/>
                </a:solidFill>
                <a:latin typeface="+mn-lt"/>
              </a:rPr>
              <a:t>Case study: Germany</a:t>
            </a:r>
          </a:p>
        </p:txBody>
      </p:sp>
      <p:sp>
        <p:nvSpPr>
          <p:cNvPr id="3" name="Content Placeholder 2">
            <a:extLst>
              <a:ext uri="{FF2B5EF4-FFF2-40B4-BE49-F238E27FC236}">
                <a16:creationId xmlns:a16="http://schemas.microsoft.com/office/drawing/2014/main" id="{B04455D2-648B-2890-2DA8-D046EC9D6543}"/>
              </a:ext>
            </a:extLst>
          </p:cNvPr>
          <p:cNvSpPr>
            <a:spLocks noGrp="1"/>
          </p:cNvSpPr>
          <p:nvPr>
            <p:ph idx="1"/>
          </p:nvPr>
        </p:nvSpPr>
        <p:spPr>
          <a:xfrm>
            <a:off x="326571" y="1289957"/>
            <a:ext cx="11381015" cy="5355772"/>
          </a:xfrm>
        </p:spPr>
        <p:txBody>
          <a:bodyPr>
            <a:normAutofit/>
          </a:bodyPr>
          <a:lstStyle/>
          <a:p>
            <a:pPr algn="just">
              <a:lnSpc>
                <a:spcPct val="105000"/>
              </a:lnSpc>
              <a:spcBef>
                <a:spcPts val="600"/>
              </a:spcBef>
            </a:pPr>
            <a:r>
              <a:rPr lang="en-GB" sz="2500" dirty="0">
                <a:effectLst/>
                <a:latin typeface="Calibri" panose="020F0502020204030204" pitchFamily="34" charset="0"/>
                <a:ea typeface="DengXian" panose="02010600030101010101" pitchFamily="2" charset="-122"/>
                <a:cs typeface="Arial" panose="020B0604020202020204" pitchFamily="34" charset="0"/>
              </a:rPr>
              <a:t>Each of the 327 training occupations in industry and the skilled trades, the public sector, home economics, agriculture, maritime shipping and the liberal professions carry the indication of its level in the German Qualifications Framework (DQR). This indication is also part of the description of the training occupation in </a:t>
            </a:r>
            <a:r>
              <a:rPr lang="en-GB" sz="2500" dirty="0" err="1">
                <a:effectLst/>
                <a:latin typeface="Calibri" panose="020F0502020204030204" pitchFamily="34" charset="0"/>
                <a:ea typeface="DengXian" panose="02010600030101010101" pitchFamily="2" charset="-122"/>
                <a:cs typeface="Arial" panose="020B0604020202020204" pitchFamily="34" charset="0"/>
              </a:rPr>
              <a:t>Europass</a:t>
            </a:r>
            <a:r>
              <a:rPr lang="en-GB" sz="2500" dirty="0">
                <a:effectLst/>
                <a:latin typeface="Calibri" panose="020F0502020204030204" pitchFamily="34" charset="0"/>
                <a:ea typeface="DengXian" panose="02010600030101010101" pitchFamily="2" charset="-122"/>
                <a:cs typeface="Arial" panose="020B0604020202020204" pitchFamily="34" charset="0"/>
              </a:rPr>
              <a:t> Certificate Supplement (see part 5 – official basis of the certificate).</a:t>
            </a:r>
            <a:endParaRPr lang="en-BE" sz="25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2500" dirty="0">
                <a:effectLst/>
                <a:latin typeface="Calibri" panose="020F0502020204030204" pitchFamily="34" charset="0"/>
                <a:ea typeface="DengXian" panose="02010600030101010101" pitchFamily="2" charset="-122"/>
                <a:cs typeface="Arial" panose="020B0604020202020204" pitchFamily="34" charset="0"/>
              </a:rPr>
              <a:t>In 2020 the Federal Institute for Vocational Education and Training issued a recommendation (Official Journal of the German Republic) to inscribe the qualification level in reference to EQF and NQF on each examination certificate. A similar recommendation dating back 2013 was issued concerning all qualifications of initial VET.</a:t>
            </a:r>
            <a:r>
              <a:rPr lang="en-BE" sz="2500" dirty="0">
                <a:latin typeface="Calibri" panose="020F0502020204030204" pitchFamily="34" charset="0"/>
                <a:ea typeface="DengXian" panose="02010600030101010101" pitchFamily="2" charset="-122"/>
                <a:cs typeface="Arial" panose="020B0604020202020204" pitchFamily="34" charset="0"/>
              </a:rPr>
              <a:t> </a:t>
            </a:r>
            <a:r>
              <a:rPr lang="en-US" sz="25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Federal Institute for Vocational Education and Training (BIBB) - Germany</a:t>
            </a:r>
            <a:endParaRPr lang="en-BE" sz="25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CF83A217-52E0-7A65-5062-B6D5C4AD83DB}"/>
              </a:ext>
            </a:extLst>
          </p:cNvPr>
          <p:cNvSpPr txBox="1"/>
          <p:nvPr/>
        </p:nvSpPr>
        <p:spPr>
          <a:xfrm>
            <a:off x="8441871" y="647928"/>
            <a:ext cx="3151415" cy="369332"/>
          </a:xfrm>
          <a:prstGeom prst="rect">
            <a:avLst/>
          </a:prstGeom>
          <a:solidFill>
            <a:srgbClr val="92D050"/>
          </a:solidFill>
        </p:spPr>
        <p:txBody>
          <a:bodyPr wrap="square" rtlCol="0">
            <a:spAutoFit/>
          </a:bodyPr>
          <a:lstStyle/>
          <a:p>
            <a:pPr algn="ctr"/>
            <a:r>
              <a:rPr lang="en-BE" dirty="0"/>
              <a:t>Isabelle le Mouillour</a:t>
            </a:r>
          </a:p>
        </p:txBody>
      </p:sp>
    </p:spTree>
    <p:extLst>
      <p:ext uri="{BB962C8B-B14F-4D97-AF65-F5344CB8AC3E}">
        <p14:creationId xmlns:p14="http://schemas.microsoft.com/office/powerpoint/2010/main" val="24262221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D1F4-04F9-10D6-BB1D-F1FF0EF96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0733B-0EC2-6FF4-A8E7-442A42C30AE6}"/>
              </a:ext>
            </a:extLst>
          </p:cNvPr>
          <p:cNvSpPr>
            <a:spLocks noGrp="1"/>
          </p:cNvSpPr>
          <p:nvPr>
            <p:ph type="title"/>
          </p:nvPr>
        </p:nvSpPr>
        <p:spPr>
          <a:xfrm>
            <a:off x="838200" y="169184"/>
            <a:ext cx="10515600" cy="565604"/>
          </a:xfrm>
        </p:spPr>
        <p:txBody>
          <a:bodyPr>
            <a:normAutofit fontScale="90000"/>
          </a:bodyPr>
          <a:lstStyle/>
          <a:p>
            <a:r>
              <a:rPr lang="en-BE" b="1" dirty="0">
                <a:solidFill>
                  <a:srgbClr val="C00000"/>
                </a:solidFill>
                <a:latin typeface="+mn-lt"/>
              </a:rPr>
              <a:t>Case study: Germany</a:t>
            </a:r>
          </a:p>
        </p:txBody>
      </p:sp>
      <p:sp>
        <p:nvSpPr>
          <p:cNvPr id="3" name="Content Placeholder 2">
            <a:extLst>
              <a:ext uri="{FF2B5EF4-FFF2-40B4-BE49-F238E27FC236}">
                <a16:creationId xmlns:a16="http://schemas.microsoft.com/office/drawing/2014/main" id="{1119D6E2-C657-2E49-BC7A-AB7418BF0683}"/>
              </a:ext>
            </a:extLst>
          </p:cNvPr>
          <p:cNvSpPr>
            <a:spLocks noGrp="1"/>
          </p:cNvSpPr>
          <p:nvPr>
            <p:ph idx="1"/>
          </p:nvPr>
        </p:nvSpPr>
        <p:spPr>
          <a:xfrm>
            <a:off x="326571" y="930730"/>
            <a:ext cx="11381015" cy="5927269"/>
          </a:xfrm>
        </p:spPr>
        <p:txBody>
          <a:bodyPr>
            <a:normAutofit fontScale="55000" lnSpcReduction="20000"/>
          </a:bodyPr>
          <a:lstStyle/>
          <a:p>
            <a:pPr marL="0" indent="0" algn="just">
              <a:lnSpc>
                <a:spcPct val="105000"/>
              </a:lnSpc>
              <a:spcBef>
                <a:spcPts val="600"/>
              </a:spcBef>
              <a:buNone/>
            </a:pPr>
            <a:r>
              <a:rPr lang="en-GB" sz="3000" b="1" dirty="0">
                <a:effectLst/>
                <a:latin typeface="Calibri" panose="020F0502020204030204" pitchFamily="34" charset="0"/>
                <a:ea typeface="DengXian" panose="02010600030101010101" pitchFamily="2" charset="-122"/>
                <a:cs typeface="Arial" panose="020B0604020202020204" pitchFamily="34" charset="0"/>
              </a:rPr>
              <a:t>Theme 2 - Good practice: successful communication and information for users</a:t>
            </a:r>
            <a:endParaRPr lang="en-BE" sz="30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3000" dirty="0">
                <a:effectLst/>
                <a:latin typeface="Calibri" panose="020F0502020204030204" pitchFamily="34" charset="0"/>
                <a:ea typeface="DengXian" panose="02010600030101010101" pitchFamily="2" charset="-122"/>
                <a:cs typeface="Arial" panose="020B0604020202020204" pitchFamily="34" charset="0"/>
              </a:rPr>
              <a:t>A central source for information and communication is </a:t>
            </a:r>
            <a:r>
              <a:rPr lang="en-GB" sz="3000" b="1" u="sng" dirty="0">
                <a:effectLst/>
                <a:latin typeface="Calibri" panose="020F0502020204030204" pitchFamily="34" charset="0"/>
                <a:ea typeface="DengXian" panose="02010600030101010101" pitchFamily="2" charset="-122"/>
                <a:cs typeface="Arial" panose="020B0604020202020204" pitchFamily="34" charset="0"/>
              </a:rPr>
              <a:t>the DQR website</a:t>
            </a:r>
            <a:r>
              <a:rPr lang="en-GB" sz="3000" dirty="0">
                <a:effectLst/>
                <a:latin typeface="Calibri" panose="020F0502020204030204" pitchFamily="34" charset="0"/>
                <a:ea typeface="DengXian" panose="02010600030101010101" pitchFamily="2" charset="-122"/>
                <a:cs typeface="Arial" panose="020B0604020202020204" pitchFamily="34" charset="0"/>
              </a:rPr>
              <a:t>. It provides a profound overview on all information concerning the framework (development, structure, aims, etc.) and has a news, service and download section which include links to the DQR handbook and to the DQR database.</a:t>
            </a:r>
            <a:endParaRPr lang="en-BE" sz="30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3000" dirty="0">
                <a:effectLst/>
                <a:latin typeface="Calibri" panose="020F0502020204030204" pitchFamily="34" charset="0"/>
                <a:ea typeface="DengXian" panose="02010600030101010101" pitchFamily="2" charset="-122"/>
                <a:cs typeface="Arial" panose="020B0604020202020204" pitchFamily="34" charset="0"/>
              </a:rPr>
              <a:t>The </a:t>
            </a:r>
            <a:r>
              <a:rPr lang="en-GB" sz="3000" b="1" u="sng" dirty="0">
                <a:effectLst/>
                <a:latin typeface="Calibri" panose="020F0502020204030204" pitchFamily="34" charset="0"/>
                <a:ea typeface="DengXian" panose="02010600030101010101" pitchFamily="2" charset="-122"/>
                <a:cs typeface="Arial" panose="020B0604020202020204" pitchFamily="34" charset="0"/>
              </a:rPr>
              <a:t>DQR handbook</a:t>
            </a:r>
            <a:r>
              <a:rPr lang="en-GB" sz="3000" dirty="0">
                <a:effectLst/>
                <a:latin typeface="Calibri" panose="020F0502020204030204" pitchFamily="34" charset="0"/>
                <a:ea typeface="DengXian" panose="02010600030101010101" pitchFamily="2" charset="-122"/>
                <a:cs typeface="Arial" panose="020B0604020202020204" pitchFamily="34" charset="0"/>
              </a:rPr>
              <a:t> outlines the criteria and procedures for describing qualifications in accordance with the DQR principles, and ensures that the future levelling of newly developed or substantially revised qualifications always takes place according to these criteria. The handbook includes guidelines to providers on how to request the inclusion of qualifications in the DQR. It targets three main groups: competent institutions in the different education sectors, the professional community and citizens.</a:t>
            </a:r>
            <a:endParaRPr lang="en-BE" sz="30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3000" dirty="0">
                <a:effectLst/>
                <a:latin typeface="Calibri" panose="020F0502020204030204" pitchFamily="34" charset="0"/>
                <a:ea typeface="DengXian" panose="02010600030101010101" pitchFamily="2" charset="-122"/>
                <a:cs typeface="Arial" panose="020B0604020202020204" pitchFamily="34" charset="0"/>
              </a:rPr>
              <a:t>All qualifications allocated to the DQR/EQF have been included in the DQR qualifications database (1240, as of August 2022). The database can be found on the DQR website under ‘Qualification search’ (</a:t>
            </a:r>
            <a:r>
              <a:rPr lang="en-GB" sz="3000" dirty="0" err="1">
                <a:effectLst/>
                <a:latin typeface="Calibri" panose="020F0502020204030204" pitchFamily="34" charset="0"/>
                <a:ea typeface="DengXian" panose="02010600030101010101" pitchFamily="2" charset="-122"/>
                <a:cs typeface="Arial" panose="020B0604020202020204" pitchFamily="34" charset="0"/>
              </a:rPr>
              <a:t>Qualifikationssuche</a:t>
            </a:r>
            <a:r>
              <a:rPr lang="en-GB" sz="3000" dirty="0">
                <a:effectLst/>
                <a:latin typeface="Calibri" panose="020F0502020204030204" pitchFamily="34" charset="0"/>
                <a:ea typeface="DengXian" panose="02010600030101010101" pitchFamily="2" charset="-122"/>
                <a:cs typeface="Arial" panose="020B0604020202020204" pitchFamily="34" charset="0"/>
              </a:rPr>
              <a:t>). It offers users the possibility to identify the DQR level of a specific qualification or to learn which qualifications are allocated to a given level. For each qualification, the database provides information in German and English about the title of the qualification, DQR/EQF level, education field, description (as an open text) of what the learner is expected to know, understand and able to do, awarding body or competent authority, as well as entry requirements and pathways to acquire the qualification. The database and the list of qualifications are updated annually to include newly assigned qualifications and/or changes in the scope of already levelled qualification types. The database is connected to the </a:t>
            </a:r>
            <a:r>
              <a:rPr lang="en-GB" sz="3000" dirty="0" err="1">
                <a:effectLst/>
                <a:latin typeface="Calibri" panose="020F0502020204030204" pitchFamily="34" charset="0"/>
                <a:ea typeface="DengXian" panose="02010600030101010101" pitchFamily="2" charset="-122"/>
                <a:cs typeface="Arial" panose="020B0604020202020204" pitchFamily="34" charset="0"/>
              </a:rPr>
              <a:t>Europass</a:t>
            </a:r>
            <a:r>
              <a:rPr lang="en-GB" sz="3000" dirty="0">
                <a:effectLst/>
                <a:latin typeface="Calibri" panose="020F0502020204030204" pitchFamily="34" charset="0"/>
                <a:ea typeface="DengXian" panose="02010600030101010101" pitchFamily="2" charset="-122"/>
                <a:cs typeface="Arial" panose="020B0604020202020204" pitchFamily="34" charset="0"/>
              </a:rPr>
              <a:t> platform (via the Qualifications Dataset Register), while the DQR website includes links to the </a:t>
            </a:r>
            <a:r>
              <a:rPr lang="en-GB" sz="3000" dirty="0" err="1">
                <a:effectLst/>
                <a:latin typeface="Calibri" panose="020F0502020204030204" pitchFamily="34" charset="0"/>
                <a:ea typeface="DengXian" panose="02010600030101010101" pitchFamily="2" charset="-122"/>
                <a:cs typeface="Arial" panose="020B0604020202020204" pitchFamily="34" charset="0"/>
              </a:rPr>
              <a:t>Europass</a:t>
            </a:r>
            <a:r>
              <a:rPr lang="en-GB" sz="3000" dirty="0">
                <a:effectLst/>
                <a:latin typeface="Calibri" panose="020F0502020204030204" pitchFamily="34" charset="0"/>
                <a:ea typeface="DengXian" panose="02010600030101010101" pitchFamily="2" charset="-122"/>
                <a:cs typeface="Arial" panose="020B0604020202020204" pitchFamily="34" charset="0"/>
              </a:rPr>
              <a:t> portal and the Federal Employment Agency’s portal.</a:t>
            </a:r>
            <a:r>
              <a:rPr lang="en-GB" sz="3000" baseline="30000" dirty="0">
                <a:effectLst/>
                <a:latin typeface="Calibri" panose="020F0502020204030204" pitchFamily="34" charset="0"/>
                <a:ea typeface="DengXian" panose="02010600030101010101" pitchFamily="2" charset="-122"/>
                <a:cs typeface="Arial" panose="020B0604020202020204" pitchFamily="34" charset="0"/>
              </a:rPr>
              <a:t>, </a:t>
            </a:r>
            <a:endParaRPr lang="en-BE" sz="30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3000" dirty="0">
                <a:effectLst/>
                <a:latin typeface="Calibri" panose="020F0502020204030204" pitchFamily="34" charset="0"/>
                <a:ea typeface="DengXian" panose="02010600030101010101" pitchFamily="2" charset="-122"/>
                <a:cs typeface="Arial" panose="020B0604020202020204" pitchFamily="34" charset="0"/>
              </a:rPr>
              <a:t>Users of the DQR are the experts working on the </a:t>
            </a:r>
            <a:r>
              <a:rPr lang="en-GB" sz="3000" b="1" dirty="0">
                <a:effectLst/>
                <a:latin typeface="Calibri" panose="020F0502020204030204" pitchFamily="34" charset="0"/>
                <a:ea typeface="DengXian" panose="02010600030101010101" pitchFamily="2" charset="-122"/>
                <a:cs typeface="Arial" panose="020B0604020202020204" pitchFamily="34" charset="0"/>
              </a:rPr>
              <a:t>development of training occupations</a:t>
            </a:r>
            <a:r>
              <a:rPr lang="en-GB" sz="3000" dirty="0">
                <a:effectLst/>
                <a:latin typeface="Calibri" panose="020F0502020204030204" pitchFamily="34" charset="0"/>
                <a:ea typeface="DengXian" panose="02010600030101010101" pitchFamily="2" charset="-122"/>
                <a:cs typeface="Arial" panose="020B0604020202020204" pitchFamily="34" charset="0"/>
              </a:rPr>
              <a:t> (either to modernize them or to create new ones). So as to establish a common understanding among the experts (BIBB; Social partners; branch representatives; Federal/Länder Ministries) the BIBB Board developed a recommendation on how to integrate the learning outcomes approach (in German: </a:t>
            </a:r>
            <a:r>
              <a:rPr lang="en-GB" sz="3000" dirty="0" err="1">
                <a:effectLst/>
                <a:latin typeface="Calibri" panose="020F0502020204030204" pitchFamily="34" charset="0"/>
                <a:ea typeface="DengXian" panose="02010600030101010101" pitchFamily="2" charset="-122"/>
                <a:cs typeface="Arial" panose="020B0604020202020204" pitchFamily="34" charset="0"/>
              </a:rPr>
              <a:t>Kompetenzorientierung</a:t>
            </a:r>
            <a:r>
              <a:rPr lang="en-GB" sz="3000" dirty="0">
                <a:effectLst/>
                <a:latin typeface="Calibri" panose="020F0502020204030204" pitchFamily="34" charset="0"/>
                <a:ea typeface="DengXian" panose="02010600030101010101" pitchFamily="2" charset="-122"/>
                <a:cs typeface="Arial" panose="020B0604020202020204" pitchFamily="34" charset="0"/>
              </a:rPr>
              <a:t>) in the training regulations. This recommendation was binding starting 2015 and was completed with manuals used in the committees for the development of single training occupations.</a:t>
            </a:r>
            <a:endParaRPr lang="en-BE" sz="30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3513F85F-E28A-FE7B-5C5E-AE6F9F8AF0F1}"/>
              </a:ext>
            </a:extLst>
          </p:cNvPr>
          <p:cNvSpPr txBox="1"/>
          <p:nvPr/>
        </p:nvSpPr>
        <p:spPr>
          <a:xfrm>
            <a:off x="8441871" y="647928"/>
            <a:ext cx="3151415" cy="369332"/>
          </a:xfrm>
          <a:prstGeom prst="rect">
            <a:avLst/>
          </a:prstGeom>
          <a:solidFill>
            <a:srgbClr val="92D050"/>
          </a:solidFill>
        </p:spPr>
        <p:txBody>
          <a:bodyPr wrap="square" rtlCol="0">
            <a:spAutoFit/>
          </a:bodyPr>
          <a:lstStyle/>
          <a:p>
            <a:pPr algn="ctr"/>
            <a:r>
              <a:rPr lang="en-BE" dirty="0"/>
              <a:t>Isabelle le Mouillour</a:t>
            </a:r>
          </a:p>
        </p:txBody>
      </p:sp>
    </p:spTree>
    <p:extLst>
      <p:ext uri="{BB962C8B-B14F-4D97-AF65-F5344CB8AC3E}">
        <p14:creationId xmlns:p14="http://schemas.microsoft.com/office/powerpoint/2010/main" val="24051581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9E21-89A9-AA79-377A-2B69AF9D6C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FE7B4-ED8A-7248-D1AB-56597DB965F8}"/>
              </a:ext>
            </a:extLst>
          </p:cNvPr>
          <p:cNvSpPr>
            <a:spLocks noGrp="1"/>
          </p:cNvSpPr>
          <p:nvPr>
            <p:ph type="title"/>
          </p:nvPr>
        </p:nvSpPr>
        <p:spPr>
          <a:xfrm>
            <a:off x="838200" y="169184"/>
            <a:ext cx="10515600" cy="565604"/>
          </a:xfrm>
        </p:spPr>
        <p:txBody>
          <a:bodyPr>
            <a:normAutofit fontScale="90000"/>
          </a:bodyPr>
          <a:lstStyle/>
          <a:p>
            <a:r>
              <a:rPr lang="en-BE" b="1" dirty="0">
                <a:solidFill>
                  <a:srgbClr val="C00000"/>
                </a:solidFill>
                <a:latin typeface="+mn-lt"/>
              </a:rPr>
              <a:t>Case study: Germany</a:t>
            </a:r>
          </a:p>
        </p:txBody>
      </p:sp>
      <p:sp>
        <p:nvSpPr>
          <p:cNvPr id="3" name="Content Placeholder 2">
            <a:extLst>
              <a:ext uri="{FF2B5EF4-FFF2-40B4-BE49-F238E27FC236}">
                <a16:creationId xmlns:a16="http://schemas.microsoft.com/office/drawing/2014/main" id="{6C1EBFA8-B253-D07D-365C-FF242687EE3F}"/>
              </a:ext>
            </a:extLst>
          </p:cNvPr>
          <p:cNvSpPr>
            <a:spLocks noGrp="1"/>
          </p:cNvSpPr>
          <p:nvPr>
            <p:ph idx="1"/>
          </p:nvPr>
        </p:nvSpPr>
        <p:spPr>
          <a:xfrm>
            <a:off x="326571" y="734788"/>
            <a:ext cx="11381015" cy="6123211"/>
          </a:xfrm>
        </p:spPr>
        <p:txBody>
          <a:bodyPr>
            <a:normAutofit fontScale="47500" lnSpcReduction="20000"/>
          </a:bodyPr>
          <a:lstStyle/>
          <a:p>
            <a:pPr algn="just">
              <a:lnSpc>
                <a:spcPct val="105000"/>
              </a:lnSpc>
              <a:spcBef>
                <a:spcPts val="600"/>
              </a:spcBef>
            </a:pPr>
            <a:r>
              <a:rPr lang="en-GB" sz="4000" b="1" dirty="0">
                <a:effectLst/>
                <a:latin typeface="Calibri" panose="020F0502020204030204" pitchFamily="34" charset="0"/>
                <a:ea typeface="DengXian" panose="02010600030101010101" pitchFamily="2" charset="-122"/>
                <a:cs typeface="Arial" panose="020B0604020202020204" pitchFamily="34" charset="0"/>
              </a:rPr>
              <a:t>Where to ask about the DQR?</a:t>
            </a:r>
            <a:endParaRPr lang="en-BE" sz="40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4400" dirty="0">
                <a:effectLst/>
                <a:latin typeface="Calibri" panose="020F0502020204030204" pitchFamily="34" charset="0"/>
                <a:ea typeface="DengXian" panose="02010600030101010101" pitchFamily="2" charset="-122"/>
                <a:cs typeface="Arial" panose="020B0604020202020204" pitchFamily="34" charset="0"/>
              </a:rPr>
              <a:t>Citizens regularly contact the </a:t>
            </a:r>
            <a:r>
              <a:rPr lang="en-GB" sz="44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Bund-Länder-</a:t>
            </a:r>
            <a:r>
              <a:rPr lang="en-GB" sz="4400" dirty="0" err="1">
                <a:solidFill>
                  <a:srgbClr val="000000"/>
                </a:solidFill>
                <a:effectLst/>
                <a:latin typeface="Calibri" panose="020F0502020204030204" pitchFamily="34" charset="0"/>
                <a:ea typeface="DengXian" panose="02010600030101010101" pitchFamily="2" charset="-122"/>
                <a:cs typeface="Arial" panose="020B0604020202020204" pitchFamily="34" charset="0"/>
              </a:rPr>
              <a:t>Koordinierungsstelle</a:t>
            </a:r>
            <a:r>
              <a:rPr lang="en-GB" sz="4400" dirty="0">
                <a:effectLst/>
                <a:latin typeface="Calibri" panose="020F0502020204030204" pitchFamily="34" charset="0"/>
                <a:ea typeface="DengXian" panose="02010600030101010101" pitchFamily="2" charset="-122"/>
                <a:cs typeface="Arial" panose="020B0604020202020204" pitchFamily="34" charset="0"/>
              </a:rPr>
              <a:t> (B-L-KS) asking for information about the position of a specific qualification within the DQR, or the requirements for achieving a qualification at a specific DQR level. Such enquiries imply that learners are often aware of the DQR and consider it when deciding which learning opportunity to follow. Workers and jobseekers usually ask for information on whether a qualification is recognised on the labour market and if qualifications assigned to the same DQR level are equivalent. </a:t>
            </a:r>
            <a:r>
              <a:rPr lang="en-GB" sz="4400" dirty="0">
                <a:latin typeface="Calibri" panose="020F0502020204030204" pitchFamily="34" charset="0"/>
                <a:ea typeface="DengXian" panose="02010600030101010101" pitchFamily="2" charset="-122"/>
                <a:cs typeface="Arial" panose="020B0604020202020204" pitchFamily="34" charset="0"/>
              </a:rPr>
              <a:t>I</a:t>
            </a:r>
            <a:r>
              <a:rPr lang="en-GB" sz="4400" dirty="0">
                <a:effectLst/>
                <a:latin typeface="Calibri" panose="020F0502020204030204" pitchFamily="34" charset="0"/>
                <a:ea typeface="DengXian" panose="02010600030101010101" pitchFamily="2" charset="-122"/>
                <a:cs typeface="Arial" panose="020B0604020202020204" pitchFamily="34" charset="0"/>
              </a:rPr>
              <a:t>nterest among providers of non-formal and private qualifications which use the DQR descriptors as a competence model when designing qualifications.</a:t>
            </a:r>
            <a:endParaRPr lang="en-BE" sz="44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4400" dirty="0">
                <a:effectLst/>
                <a:latin typeface="Calibri" panose="020F0502020204030204" pitchFamily="34" charset="0"/>
                <a:ea typeface="DengXian" panose="02010600030101010101" pitchFamily="2" charset="-122"/>
                <a:cs typeface="Arial" panose="020B0604020202020204" pitchFamily="34" charset="0"/>
              </a:rPr>
              <a:t>The Federal Institute for Vocational Education and Training (BIBB) informs companies and other interested stakeholders about the requirements for specific qualifications and skills under the German Qualifications Framework.</a:t>
            </a:r>
            <a:endParaRPr lang="en-BE" sz="44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4400" dirty="0">
                <a:effectLst/>
                <a:latin typeface="Calibri" panose="020F0502020204030204" pitchFamily="34" charset="0"/>
                <a:ea typeface="DengXian" panose="02010600030101010101" pitchFamily="2" charset="-122"/>
                <a:cs typeface="Arial" panose="020B0604020202020204" pitchFamily="34" charset="0"/>
              </a:rPr>
              <a:t>The Chamber of Industry and Commerce (IHK) provides information on the various qualification levels in the German Qualifications Framework and supports companies in classifying professional qualifications.</a:t>
            </a:r>
            <a:endParaRPr lang="en-BE" sz="44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4400" dirty="0">
                <a:effectLst/>
                <a:latin typeface="Calibri" panose="020F0502020204030204" pitchFamily="34" charset="0"/>
                <a:ea typeface="DengXian" panose="02010600030101010101" pitchFamily="2" charset="-122"/>
                <a:cs typeface="Arial" panose="020B0604020202020204" pitchFamily="34" charset="0"/>
              </a:rPr>
              <a:t>The Employment Agency (Agentur für Arbeit) informs jobseekers about the recognition of qualifications acquired abroad according to the German Qualifications Framework and offers support with professional integration.</a:t>
            </a:r>
            <a:endParaRPr lang="en-BE" sz="44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4400" dirty="0">
                <a:effectLst/>
                <a:latin typeface="Calibri" panose="020F0502020204030204" pitchFamily="34" charset="0"/>
                <a:ea typeface="DengXian" panose="02010600030101010101" pitchFamily="2" charset="-122"/>
                <a:cs typeface="Arial" panose="020B0604020202020204" pitchFamily="34" charset="0"/>
              </a:rPr>
              <a:t>The Central Office for Foreign Education (ZAB) provides information on the recognition of foreign qualifications under the German Qualifications Framework and supports educational institutions, companies and individuals in the assessment of foreign qualifications.</a:t>
            </a:r>
            <a:endParaRPr lang="en-BE" sz="44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3160A63C-306A-A482-8CA7-ACF352ED06FB}"/>
              </a:ext>
            </a:extLst>
          </p:cNvPr>
          <p:cNvSpPr txBox="1"/>
          <p:nvPr/>
        </p:nvSpPr>
        <p:spPr>
          <a:xfrm>
            <a:off x="8556171" y="267320"/>
            <a:ext cx="3151415" cy="369332"/>
          </a:xfrm>
          <a:prstGeom prst="rect">
            <a:avLst/>
          </a:prstGeom>
          <a:solidFill>
            <a:srgbClr val="92D050"/>
          </a:solidFill>
        </p:spPr>
        <p:txBody>
          <a:bodyPr wrap="square" rtlCol="0">
            <a:spAutoFit/>
          </a:bodyPr>
          <a:lstStyle/>
          <a:p>
            <a:pPr algn="ctr"/>
            <a:r>
              <a:rPr lang="en-BE" dirty="0"/>
              <a:t>Isabelle le Mouillour</a:t>
            </a:r>
          </a:p>
        </p:txBody>
      </p:sp>
    </p:spTree>
    <p:extLst>
      <p:ext uri="{BB962C8B-B14F-4D97-AF65-F5344CB8AC3E}">
        <p14:creationId xmlns:p14="http://schemas.microsoft.com/office/powerpoint/2010/main" val="40213229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808A-E8D2-2FBC-A790-1FC7D0B9E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4E888-675C-BE5D-CF00-FC61763A39DC}"/>
              </a:ext>
            </a:extLst>
          </p:cNvPr>
          <p:cNvSpPr>
            <a:spLocks noGrp="1"/>
          </p:cNvSpPr>
          <p:nvPr>
            <p:ph type="title"/>
          </p:nvPr>
        </p:nvSpPr>
        <p:spPr>
          <a:xfrm>
            <a:off x="838200" y="169184"/>
            <a:ext cx="10515600" cy="565604"/>
          </a:xfrm>
        </p:spPr>
        <p:txBody>
          <a:bodyPr>
            <a:normAutofit fontScale="90000"/>
          </a:bodyPr>
          <a:lstStyle/>
          <a:p>
            <a:r>
              <a:rPr lang="en-BE" b="1" dirty="0">
                <a:solidFill>
                  <a:srgbClr val="C00000"/>
                </a:solidFill>
                <a:latin typeface="+mn-lt"/>
              </a:rPr>
              <a:t>Case study: Germany</a:t>
            </a:r>
          </a:p>
        </p:txBody>
      </p:sp>
      <p:sp>
        <p:nvSpPr>
          <p:cNvPr id="3" name="Content Placeholder 2">
            <a:extLst>
              <a:ext uri="{FF2B5EF4-FFF2-40B4-BE49-F238E27FC236}">
                <a16:creationId xmlns:a16="http://schemas.microsoft.com/office/drawing/2014/main" id="{C43F3BE4-0743-14ED-183C-0C75E355D761}"/>
              </a:ext>
            </a:extLst>
          </p:cNvPr>
          <p:cNvSpPr>
            <a:spLocks noGrp="1"/>
          </p:cNvSpPr>
          <p:nvPr>
            <p:ph idx="1"/>
          </p:nvPr>
        </p:nvSpPr>
        <p:spPr>
          <a:xfrm>
            <a:off x="326571" y="1012371"/>
            <a:ext cx="11381015" cy="5845628"/>
          </a:xfrm>
        </p:spPr>
        <p:txBody>
          <a:bodyPr>
            <a:normAutofit lnSpcReduction="10000"/>
          </a:bodyPr>
          <a:lstStyle/>
          <a:p>
            <a:pPr algn="just">
              <a:lnSpc>
                <a:spcPct val="105000"/>
              </a:lnSpc>
              <a:spcBef>
                <a:spcPts val="600"/>
              </a:spcBef>
            </a:pPr>
            <a:r>
              <a:rPr lang="en-GB" sz="2100" b="1" dirty="0">
                <a:effectLst/>
                <a:latin typeface="Calibri" panose="020F0502020204030204" pitchFamily="34" charset="0"/>
                <a:ea typeface="DengXian" panose="02010600030101010101" pitchFamily="2" charset="-122"/>
                <a:cs typeface="Arial" panose="020B0604020202020204" pitchFamily="34" charset="0"/>
              </a:rPr>
              <a:t>Theme 3 - New ideas, plans, challenges related to the topic. Addressing the challenges related to visibility, user outreach, access to relevant information on the NQF.</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2100" dirty="0">
                <a:effectLst/>
                <a:latin typeface="Calibri" panose="020F0502020204030204" pitchFamily="34" charset="0"/>
                <a:ea typeface="DengXian" panose="02010600030101010101" pitchFamily="2" charset="-122"/>
                <a:cs typeface="Arial" panose="020B0604020202020204" pitchFamily="34" charset="0"/>
              </a:rPr>
              <a:t>As pointed out before, development and implementation of the DQR is a joint effort which involves a variety of stakeholders from the federal government, the Länder, education and training institutions as well as from the labour market. All of them use their communication channels to inform and promote the DQR within their own institutions as well as to their target groups. The DQR working group which consists of these stakeholders serves as a forum for reaching consensus and it ensures the active involvement, mutual understanding and full support by the stakeholders. At the same time, it can sometimes be a challenge and time-consuming to reach a consensus on decisions for further development and implementation of the DQR.</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buFont typeface="Wingdings" pitchFamily="2" charset="2"/>
              <a:buChar char="Ø"/>
            </a:pPr>
            <a:r>
              <a:rPr lang="en-GB" sz="2100" dirty="0">
                <a:effectLst/>
                <a:latin typeface="Calibri" panose="020F0502020204030204" pitchFamily="34" charset="0"/>
                <a:ea typeface="DengXian" panose="02010600030101010101" pitchFamily="2" charset="-122"/>
                <a:cs typeface="Arial" panose="020B0604020202020204" pitchFamily="34" charset="0"/>
              </a:rPr>
              <a:t>Future plans do not particularly focus on further information or specific communication measures. It is rather planned to discuss on criteria and procedures to include qualifications from the non-formal sector and to continue the discussion of whether the legal basis of the DQR needs to be revised or not. Moreover, there has not been an evaluation of the DQR so far. This could also be one aspect to address in the future.</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buFont typeface="Wingdings" pitchFamily="2" charset="2"/>
              <a:buChar char="Ø"/>
            </a:pPr>
            <a:r>
              <a:rPr lang="en-US" sz="2100" dirty="0">
                <a:effectLst/>
                <a:latin typeface="Arial" panose="020B0604020202020204" pitchFamily="34" charset="0"/>
                <a:ea typeface="Calibri" panose="020F0502020204030204" pitchFamily="34" charset="0"/>
                <a:cs typeface="Arial" panose="020B0604020202020204" pitchFamily="34" charset="0"/>
              </a:rPr>
              <a:t>European Commission and Cedefop, </a:t>
            </a:r>
            <a:r>
              <a:rPr lang="en-US" sz="2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
              </a:rPr>
              <a:t>European Inventory of National Qualifications Frameworks 2022 – Germany (europa.eu)</a:t>
            </a:r>
            <a:r>
              <a:rPr lang="en-US" sz="2100" dirty="0">
                <a:effectLst/>
                <a:latin typeface="Arial" panose="020B0604020202020204" pitchFamily="34" charset="0"/>
                <a:ea typeface="Calibri" panose="020F0502020204030204" pitchFamily="34" charset="0"/>
                <a:cs typeface="Arial" panose="020B0604020202020204" pitchFamily="34" charset="0"/>
              </a:rPr>
              <a:t>, 2022, p. 14</a:t>
            </a:r>
            <a:endParaRPr lang="en-BE" sz="2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C78AF635-6983-4A4F-FB73-0BB4EED50F1E}"/>
              </a:ext>
            </a:extLst>
          </p:cNvPr>
          <p:cNvSpPr txBox="1"/>
          <p:nvPr/>
        </p:nvSpPr>
        <p:spPr>
          <a:xfrm>
            <a:off x="8556171" y="267320"/>
            <a:ext cx="3151415" cy="369332"/>
          </a:xfrm>
          <a:prstGeom prst="rect">
            <a:avLst/>
          </a:prstGeom>
          <a:solidFill>
            <a:srgbClr val="92D050"/>
          </a:solidFill>
        </p:spPr>
        <p:txBody>
          <a:bodyPr wrap="square" rtlCol="0">
            <a:spAutoFit/>
          </a:bodyPr>
          <a:lstStyle/>
          <a:p>
            <a:pPr algn="ctr"/>
            <a:r>
              <a:rPr lang="en-BE" dirty="0"/>
              <a:t>Isabelle le Mouillour</a:t>
            </a:r>
          </a:p>
        </p:txBody>
      </p:sp>
    </p:spTree>
    <p:extLst>
      <p:ext uri="{BB962C8B-B14F-4D97-AF65-F5344CB8AC3E}">
        <p14:creationId xmlns:p14="http://schemas.microsoft.com/office/powerpoint/2010/main" val="2756819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C87D4-3F55-6D10-32EA-BA4B9DA9D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DDBE2-0819-57C9-52EE-FB044F1B6E99}"/>
              </a:ext>
            </a:extLst>
          </p:cNvPr>
          <p:cNvSpPr>
            <a:spLocks noGrp="1"/>
          </p:cNvSpPr>
          <p:nvPr>
            <p:ph type="title"/>
          </p:nvPr>
        </p:nvSpPr>
        <p:spPr>
          <a:xfrm>
            <a:off x="838200" y="324756"/>
            <a:ext cx="10515600" cy="712561"/>
          </a:xfrm>
        </p:spPr>
        <p:txBody>
          <a:bodyPr/>
          <a:lstStyle/>
          <a:p>
            <a:r>
              <a:rPr lang="en-BE" b="1" dirty="0">
                <a:latin typeface="+mn-lt"/>
              </a:rPr>
              <a:t>Topic 7: in the SADCQF context (1)</a:t>
            </a:r>
          </a:p>
        </p:txBody>
      </p:sp>
      <p:sp>
        <p:nvSpPr>
          <p:cNvPr id="3" name="Content Placeholder 2">
            <a:extLst>
              <a:ext uri="{FF2B5EF4-FFF2-40B4-BE49-F238E27FC236}">
                <a16:creationId xmlns:a16="http://schemas.microsoft.com/office/drawing/2014/main" id="{55D62140-4F8D-F993-CF99-069C1BEC1FB6}"/>
              </a:ext>
            </a:extLst>
          </p:cNvPr>
          <p:cNvSpPr>
            <a:spLocks noGrp="1"/>
          </p:cNvSpPr>
          <p:nvPr>
            <p:ph idx="1"/>
          </p:nvPr>
        </p:nvSpPr>
        <p:spPr>
          <a:xfrm>
            <a:off x="310243" y="1215115"/>
            <a:ext cx="11674928" cy="5495927"/>
          </a:xfrm>
        </p:spPr>
        <p:txBody>
          <a:bodyPr>
            <a:normAutofit lnSpcReduction="10000"/>
          </a:bodyPr>
          <a:lstStyle/>
          <a:p>
            <a:r>
              <a:rPr lang="en-GB" sz="1800" dirty="0">
                <a:effectLst/>
                <a:latin typeface="Calibri" panose="020F0502020204030204" pitchFamily="34" charset="0"/>
                <a:ea typeface="DengXian" panose="02010600030101010101" pitchFamily="2" charset="-122"/>
                <a:cs typeface="Calibri" panose="020F0502020204030204" pitchFamily="34" charset="0"/>
              </a:rPr>
              <a:t>At SADC level communication and access to information is based on a </a:t>
            </a:r>
            <a:r>
              <a:rPr lang="en-GB" sz="18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standard set of methods and tools</a:t>
            </a:r>
            <a:r>
              <a:rPr lang="en-GB" sz="1800" dirty="0">
                <a:effectLst/>
                <a:latin typeface="Calibri" panose="020F0502020204030204" pitchFamily="34" charset="0"/>
                <a:ea typeface="DengXian" panose="02010600030101010101" pitchFamily="2" charset="-122"/>
                <a:cs typeface="Calibri" panose="020F0502020204030204" pitchFamily="34" charset="0"/>
              </a:rPr>
              <a:t>, such as TCCA meetings, reporting and dialogue at SADC Ministerial meetings, articles of analytical and policy nature in websites and journals. Documents of relevance for SADCQF governance are managed by Secretariat and can be accessed via existing procedures. </a:t>
            </a:r>
          </a:p>
          <a:p>
            <a:r>
              <a:rPr lang="en-GB" sz="1800" dirty="0">
                <a:effectLst/>
                <a:latin typeface="Calibri" panose="020F0502020204030204" pitchFamily="34" charset="0"/>
                <a:ea typeface="DengXian" panose="02010600030101010101" pitchFamily="2" charset="-122"/>
                <a:cs typeface="Calibri" panose="020F0502020204030204" pitchFamily="34" charset="0"/>
              </a:rPr>
              <a:t>The visibility of the SADQCQF on newly issued national qualifications documents is not organised yet, as there is no experimentation on the use of SADCQF levels on newly issued qualifications documents (and databases) upon alignment of NQFs to the SQDCQF. </a:t>
            </a:r>
          </a:p>
          <a:p>
            <a:r>
              <a:rPr lang="en-GB" sz="1800" dirty="0">
                <a:effectLst/>
                <a:latin typeface="Calibri" panose="020F0502020204030204" pitchFamily="34" charset="0"/>
                <a:ea typeface="DengXian" panose="02010600030101010101" pitchFamily="2" charset="-122"/>
                <a:cs typeface="Calibri" panose="020F0502020204030204" pitchFamily="34" charset="0"/>
              </a:rPr>
              <a:t>Currently the SADC website does not contain a specific public page for SADCQF activities and news. However, the ACQF contributes to partially fill this gap, through a range of actions and events started in 2021, notably the review of the first 5-year implementation of SADQF, resulting in a </a:t>
            </a:r>
            <a:r>
              <a:rPr lang="en-GB"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report and updated inventory</a:t>
            </a:r>
            <a:r>
              <a:rPr lang="en-GB" sz="1800" dirty="0">
                <a:effectLst/>
                <a:latin typeface="Calibri" panose="020F0502020204030204" pitchFamily="34" charset="0"/>
                <a:ea typeface="DengXian" panose="02010600030101010101" pitchFamily="2" charset="-122"/>
                <a:cs typeface="Calibri" panose="020F0502020204030204" pitchFamily="34" charset="0"/>
              </a:rPr>
              <a:t> of NQFs in the region, presented and approved by the Joint ESTI Ministerial meetings (2022 and 2023). In May 2023, ACQF-II provided technical and financial backing to two relevant events in Johannesburg: the </a:t>
            </a:r>
            <a:r>
              <a:rPr lang="en-GB"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3"/>
              </a:rPr>
              <a:t>SADC TVET Symposium</a:t>
            </a:r>
            <a:r>
              <a:rPr lang="en-GB" sz="1800" dirty="0">
                <a:effectLst/>
                <a:latin typeface="Calibri" panose="020F0502020204030204" pitchFamily="34" charset="0"/>
                <a:ea typeface="DengXian" panose="02010600030101010101" pitchFamily="2" charset="-122"/>
                <a:cs typeface="Calibri" panose="020F0502020204030204" pitchFamily="34" charset="0"/>
              </a:rPr>
              <a:t> and the </a:t>
            </a:r>
            <a:r>
              <a:rPr lang="en-GB"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4"/>
              </a:rPr>
              <a:t>TCCA meeting</a:t>
            </a:r>
            <a:r>
              <a:rPr lang="en-GB" sz="1800" dirty="0">
                <a:effectLst/>
                <a:latin typeface="Calibri" panose="020F0502020204030204" pitchFamily="34" charset="0"/>
                <a:ea typeface="DengXian" panose="02010600030101010101" pitchFamily="2" charset="-122"/>
                <a:cs typeface="Calibri" panose="020F0502020204030204" pitchFamily="34" charset="0"/>
              </a:rPr>
              <a:t>. On ACQF website the </a:t>
            </a:r>
            <a:r>
              <a:rPr lang="en-US" sz="1800" dirty="0">
                <a:effectLst/>
                <a:latin typeface="Calibri" panose="020F0502020204030204" pitchFamily="34" charset="0"/>
                <a:ea typeface="DengXian" panose="02010600030101010101" pitchFamily="2" charset="-122"/>
                <a:cs typeface="Calibri" panose="020F0502020204030204" pitchFamily="34" charset="0"/>
              </a:rPr>
              <a:t>SADCQF webpage provides public information on analyses and reports, while the details of the SADCQF are synthesized on the </a:t>
            </a:r>
            <a:r>
              <a:rPr lang="en-US"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5"/>
              </a:rPr>
              <a:t>ACQF online tool</a:t>
            </a:r>
            <a:r>
              <a:rPr lang="en-US" sz="1800" dirty="0">
                <a:effectLst/>
                <a:latin typeface="Calibri" panose="020F0502020204030204" pitchFamily="34" charset="0"/>
                <a:ea typeface="DengXian" panose="02010600030101010101" pitchFamily="2" charset="-122"/>
                <a:cs typeface="Calibri" panose="020F0502020204030204" pitchFamily="34" charset="0"/>
              </a:rPr>
              <a:t>. ACQF published other relevant </a:t>
            </a:r>
            <a:r>
              <a:rPr lang="en-US"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6"/>
              </a:rPr>
              <a:t>news articles</a:t>
            </a:r>
            <a:r>
              <a:rPr lang="en-US" sz="1800" dirty="0">
                <a:effectLst/>
                <a:latin typeface="Calibri" panose="020F0502020204030204" pitchFamily="34" charset="0"/>
                <a:ea typeface="DengXian" panose="02010600030101010101" pitchFamily="2" charset="-122"/>
                <a:cs typeface="Calibri" panose="020F0502020204030204" pitchFamily="34" charset="0"/>
              </a:rPr>
              <a:t>, such as comparison of level descriptors ACQF-SADCQF. The </a:t>
            </a:r>
            <a:r>
              <a:rPr lang="en-US"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7"/>
              </a:rPr>
              <a:t>Library of international sources</a:t>
            </a:r>
            <a:r>
              <a:rPr lang="en-US" sz="1800" dirty="0">
                <a:effectLst/>
                <a:latin typeface="Calibri" panose="020F0502020204030204" pitchFamily="34" charset="0"/>
                <a:ea typeface="DengXian" panose="02010600030101010101" pitchFamily="2" charset="-122"/>
                <a:cs typeface="Calibri" panose="020F0502020204030204" pitchFamily="34" charset="0"/>
              </a:rPr>
              <a:t> on ACQF website contains the SADCQF Booklet and some alignment reports.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r>
              <a:rPr lang="en-US" sz="1800" dirty="0">
                <a:effectLst/>
                <a:latin typeface="Calibri" panose="020F0502020204030204" pitchFamily="34" charset="0"/>
                <a:ea typeface="DengXian" panose="02010600030101010101" pitchFamily="2" charset="-122"/>
                <a:cs typeface="Calibri" panose="020F0502020204030204" pitchFamily="34" charset="0"/>
              </a:rPr>
              <a:t>The review of </a:t>
            </a:r>
            <a:r>
              <a:rPr lang="en-US" sz="1800" b="1" dirty="0">
                <a:effectLst/>
                <a:latin typeface="Calibri" panose="020F0502020204030204" pitchFamily="34" charset="0"/>
                <a:ea typeface="DengXian" panose="02010600030101010101" pitchFamily="2" charset="-122"/>
                <a:cs typeface="Calibri" panose="020F0502020204030204" pitchFamily="34" charset="0"/>
              </a:rPr>
              <a:t>SADCQF implementation in 2021-2022 </a:t>
            </a:r>
            <a:r>
              <a:rPr lang="en-US" sz="1800" dirty="0">
                <a:effectLst/>
                <a:latin typeface="Calibri" panose="020F0502020204030204" pitchFamily="34" charset="0"/>
                <a:ea typeface="DengXian" panose="02010600030101010101" pitchFamily="2" charset="-122"/>
                <a:cs typeface="Calibri" panose="020F0502020204030204" pitchFamily="34" charset="0"/>
              </a:rPr>
              <a:t>revealed that communication and dissemination of information on the SADCQF has room for improvement. The survey and interviews conducted by ACQF for this review, gathered pertinent recommendations on the need to strengthen efforts to inform and update the national authorities and stakeholders on the SADCQF and its benefits, processes, and actions. This communication effort must be continuous, as national representatives to TCCA meetings rotate or change, which affects effective information-sharing between and within countries.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endParaRPr lang="en-BE" sz="18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010C1D39-5238-BF26-A0D3-8952A47BD494}"/>
              </a:ext>
            </a:extLst>
          </p:cNvPr>
          <p:cNvSpPr txBox="1"/>
          <p:nvPr/>
        </p:nvSpPr>
        <p:spPr>
          <a:xfrm>
            <a:off x="9503229" y="146957"/>
            <a:ext cx="2204357" cy="369332"/>
          </a:xfrm>
          <a:prstGeom prst="rect">
            <a:avLst/>
          </a:prstGeom>
          <a:solidFill>
            <a:srgbClr val="00B0F0"/>
          </a:solidFill>
        </p:spPr>
        <p:txBody>
          <a:bodyPr wrap="square" rtlCol="0">
            <a:spAutoFit/>
          </a:bodyPr>
          <a:lstStyle/>
          <a:p>
            <a:pPr algn="ctr"/>
            <a:r>
              <a:rPr lang="en-BE" b="1" dirty="0">
                <a:solidFill>
                  <a:schemeClr val="bg1"/>
                </a:solidFill>
              </a:rPr>
              <a:t>Fillemon Lyambo</a:t>
            </a:r>
          </a:p>
        </p:txBody>
      </p:sp>
    </p:spTree>
    <p:extLst>
      <p:ext uri="{BB962C8B-B14F-4D97-AF65-F5344CB8AC3E}">
        <p14:creationId xmlns:p14="http://schemas.microsoft.com/office/powerpoint/2010/main" val="24172654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1B52-F435-70A1-D05B-47185003333A}"/>
              </a:ext>
            </a:extLst>
          </p:cNvPr>
          <p:cNvSpPr>
            <a:spLocks noGrp="1"/>
          </p:cNvSpPr>
          <p:nvPr>
            <p:ph type="title"/>
          </p:nvPr>
        </p:nvSpPr>
        <p:spPr>
          <a:xfrm>
            <a:off x="838200" y="365126"/>
            <a:ext cx="10515600" cy="745218"/>
          </a:xfrm>
        </p:spPr>
        <p:txBody>
          <a:bodyPr/>
          <a:lstStyle/>
          <a:p>
            <a:r>
              <a:rPr lang="en-BE" b="1" dirty="0">
                <a:latin typeface="+mn-lt"/>
              </a:rPr>
              <a:t>Topic 7: in the SADCQF context (2)</a:t>
            </a:r>
          </a:p>
        </p:txBody>
      </p:sp>
      <p:sp>
        <p:nvSpPr>
          <p:cNvPr id="3" name="Content Placeholder 2">
            <a:extLst>
              <a:ext uri="{FF2B5EF4-FFF2-40B4-BE49-F238E27FC236}">
                <a16:creationId xmlns:a16="http://schemas.microsoft.com/office/drawing/2014/main" id="{D991AF6E-9F2F-777A-8198-87F1A49CE96B}"/>
              </a:ext>
            </a:extLst>
          </p:cNvPr>
          <p:cNvSpPr>
            <a:spLocks noGrp="1"/>
          </p:cNvSpPr>
          <p:nvPr>
            <p:ph idx="1"/>
          </p:nvPr>
        </p:nvSpPr>
        <p:spPr>
          <a:xfrm>
            <a:off x="342899" y="1110344"/>
            <a:ext cx="11413671" cy="5600699"/>
          </a:xfrm>
        </p:spPr>
        <p:txBody>
          <a:bodyPr>
            <a:normAutofit fontScale="85000" lnSpcReduction="10000"/>
          </a:bodyPr>
          <a:lstStyle/>
          <a:p>
            <a:pPr algn="just">
              <a:lnSpc>
                <a:spcPct val="115000"/>
              </a:lnSpc>
              <a:spcBef>
                <a:spcPts val="600"/>
              </a:spcBef>
              <a:spcAft>
                <a:spcPts val="600"/>
              </a:spcAft>
            </a:pPr>
            <a:r>
              <a:rPr lang="en-US" sz="1800" b="1" dirty="0">
                <a:effectLst/>
                <a:latin typeface="Calibri" panose="020F0502020204030204" pitchFamily="34" charset="0"/>
                <a:ea typeface="DengXian" panose="02010600030101010101" pitchFamily="2" charset="-122"/>
                <a:cs typeface="Calibri" panose="020F0502020204030204" pitchFamily="34" charset="0"/>
              </a:rPr>
              <a:t>At national level</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Access to information on the NQFs, their functions, services, regulations, instruments, and reform processes is done via national and international events, the official websites of qualifications authorities and ministries, international dialogues and comparison processes.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The countries with well-established national qualifications authorities have the most advanced and informative websites</a:t>
            </a:r>
            <a:r>
              <a:rPr lang="en-US" sz="1800" b="1" dirty="0">
                <a:effectLst/>
                <a:latin typeface="Calibri" panose="020F0502020204030204" pitchFamily="34" charset="0"/>
                <a:ea typeface="DengXian" panose="02010600030101010101" pitchFamily="2" charset="-122"/>
                <a:cs typeface="Calibri" panose="020F0502020204030204" pitchFamily="34" charset="0"/>
              </a:rPr>
              <a:t>, enabling access to legislation and publications, but also to digital services for users, to searchable data bases of qualifications, to qualifications registration information and procedures, and to relevant news</a:t>
            </a:r>
            <a:r>
              <a:rPr lang="en-US" sz="1800" dirty="0">
                <a:effectLst/>
                <a:latin typeface="Calibri" panose="020F0502020204030204" pitchFamily="34" charset="0"/>
                <a:ea typeface="DengXian" panose="02010600030101010101" pitchFamily="2" charset="-122"/>
                <a:cs typeface="Calibri" panose="020F0502020204030204" pitchFamily="34" charset="0"/>
              </a:rPr>
              <a:t>. This is the case of countries such as Botswana, Eswatini, Mauritius, Namibia, Seychelles, and South Africa. Lesotho’s Council on Higher Education website hosts the information on the Lesotho Qualifications Framework. </a:t>
            </a:r>
          </a:p>
          <a:p>
            <a:pPr algn="just">
              <a:lnSpc>
                <a:spcPct val="115000"/>
              </a:lnSpc>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Other countries starting implementation of their NQFs are engaging with development of their NQF websites and qualifications databases. This is the case of Angola (Instituto Nacional de </a:t>
            </a:r>
            <a:r>
              <a:rPr lang="en-US" sz="1800" dirty="0" err="1">
                <a:effectLst/>
                <a:latin typeface="Calibri" panose="020F0502020204030204" pitchFamily="34" charset="0"/>
                <a:ea typeface="DengXian" panose="02010600030101010101" pitchFamily="2" charset="-122"/>
                <a:cs typeface="Calibri" panose="020F0502020204030204" pitchFamily="34" charset="0"/>
              </a:rPr>
              <a:t>Qualificações</a:t>
            </a:r>
            <a:r>
              <a:rPr lang="en-US" sz="1800" dirty="0">
                <a:effectLst/>
                <a:latin typeface="Calibri" panose="020F0502020204030204" pitchFamily="34" charset="0"/>
                <a:ea typeface="DengXian" panose="02010600030101010101" pitchFamily="2" charset="-122"/>
                <a:cs typeface="Calibri" panose="020F0502020204030204" pitchFamily="34" charset="0"/>
              </a:rPr>
              <a:t>) and </a:t>
            </a:r>
            <a:r>
              <a:rPr lang="en-US" sz="1800" dirty="0" err="1">
                <a:effectLst/>
                <a:latin typeface="Calibri" panose="020F0502020204030204" pitchFamily="34" charset="0"/>
                <a:ea typeface="DengXian" panose="02010600030101010101" pitchFamily="2" charset="-122"/>
                <a:cs typeface="Calibri" panose="020F0502020204030204" pitchFamily="34" charset="0"/>
              </a:rPr>
              <a:t>Moçambique</a:t>
            </a:r>
            <a:r>
              <a:rPr lang="en-US" sz="1800" dirty="0">
                <a:effectLst/>
                <a:latin typeface="Calibri" panose="020F0502020204030204" pitchFamily="34" charset="0"/>
                <a:ea typeface="DengXian" panose="02010600030101010101" pitchFamily="2" charset="-122"/>
                <a:cs typeface="Calibri" panose="020F0502020204030204" pitchFamily="34" charset="0"/>
              </a:rPr>
              <a:t> (NQF Technical Commission).</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600"/>
              </a:spcBef>
            </a:pPr>
            <a:r>
              <a:rPr lang="en-US" sz="1800" u="sng" dirty="0">
                <a:effectLst/>
                <a:latin typeface="Calibri" panose="020F0502020204030204" pitchFamily="34" charset="0"/>
                <a:ea typeface="DengXian" panose="02010600030101010101" pitchFamily="2" charset="-122"/>
                <a:cs typeface="Calibri" panose="020F0502020204030204" pitchFamily="34" charset="0"/>
              </a:rPr>
              <a:t>Reference websites of NQF lead institutions in SADC countries: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457200">
              <a:spcBef>
                <a:spcPts val="600"/>
              </a:spcBef>
            </a:pPr>
            <a:r>
              <a:rPr lang="en-US" sz="1800" b="1" u="sng" dirty="0">
                <a:solidFill>
                  <a:srgbClr val="0563C1"/>
                </a:solidFill>
                <a:effectLst/>
                <a:latin typeface="Calibri" panose="020F0502020204030204" pitchFamily="34" charset="0"/>
                <a:ea typeface="Times New Roman" panose="02020603050405020304" pitchFamily="18" charset="0"/>
                <a:hlinkClick r:id="rId2"/>
              </a:rPr>
              <a:t>Eswatini Qualifications Authority</a:t>
            </a:r>
            <a:r>
              <a:rPr lang="en-US" sz="1800" b="1" u="sng" dirty="0">
                <a:solidFill>
                  <a:srgbClr val="0563C1"/>
                </a:solidFill>
                <a:effectLst/>
                <a:latin typeface="Calibri" panose="020F0502020204030204" pitchFamily="34" charset="0"/>
                <a:ea typeface="Times New Roman" panose="02020603050405020304" pitchFamily="18" charset="0"/>
              </a:rPr>
              <a:t> (EQA)</a:t>
            </a:r>
            <a:endParaRPr lang="en-BE" sz="1800" dirty="0">
              <a:effectLst/>
              <a:latin typeface="Times New Roman" panose="02020603050405020304" pitchFamily="18" charset="0"/>
              <a:ea typeface="Times New Roman" panose="02020603050405020304" pitchFamily="18" charset="0"/>
            </a:endParaRPr>
          </a:p>
          <a:p>
            <a:pPr marL="457200">
              <a:spcBef>
                <a:spcPts val="600"/>
              </a:spcBef>
            </a:pPr>
            <a:r>
              <a:rPr lang="en-US" sz="1800" b="1" u="sng" dirty="0">
                <a:solidFill>
                  <a:srgbClr val="0563C1"/>
                </a:solidFill>
                <a:effectLst/>
                <a:latin typeface="Calibri" panose="020F0502020204030204" pitchFamily="34" charset="0"/>
                <a:ea typeface="Times New Roman" panose="02020603050405020304" pitchFamily="18" charset="0"/>
                <a:hlinkClick r:id="rId3"/>
              </a:rPr>
              <a:t>Lesotho Council on Higher Education</a:t>
            </a:r>
            <a:r>
              <a:rPr lang="en-US" sz="1800" b="1" u="sng" dirty="0">
                <a:solidFill>
                  <a:srgbClr val="0563C1"/>
                </a:solidFill>
                <a:effectLst/>
                <a:latin typeface="Calibri" panose="020F0502020204030204" pitchFamily="34" charset="0"/>
                <a:ea typeface="Times New Roman" panose="02020603050405020304" pitchFamily="18" charset="0"/>
              </a:rPr>
              <a:t> </a:t>
            </a:r>
            <a:r>
              <a:rPr lang="en-BE" sz="1800" dirty="0">
                <a:effectLst/>
                <a:latin typeface="Calibri" panose="020F0502020204030204" pitchFamily="34" charset="0"/>
                <a:ea typeface="Times New Roman" panose="02020603050405020304" pitchFamily="18" charset="0"/>
              </a:rPr>
              <a:t>and </a:t>
            </a:r>
            <a:r>
              <a:rPr lang="en-BE" sz="1800" b="1" u="sng" dirty="0">
                <a:solidFill>
                  <a:srgbClr val="0563C1"/>
                </a:solidFill>
                <a:effectLst/>
                <a:latin typeface="Calibri" panose="020F0502020204030204" pitchFamily="34" charset="0"/>
                <a:ea typeface="Times New Roman" panose="02020603050405020304" pitchFamily="18" charset="0"/>
                <a:hlinkClick r:id="rId4"/>
              </a:rPr>
              <a:t>LQF webpage</a:t>
            </a:r>
            <a:endParaRPr lang="en-BE" sz="1800" dirty="0">
              <a:effectLst/>
              <a:latin typeface="Times New Roman" panose="02020603050405020304" pitchFamily="18" charset="0"/>
              <a:ea typeface="Times New Roman" panose="02020603050405020304" pitchFamily="18" charset="0"/>
            </a:endParaRPr>
          </a:p>
          <a:p>
            <a:pPr marL="457200">
              <a:spcBef>
                <a:spcPts val="600"/>
              </a:spcBef>
            </a:pPr>
            <a:r>
              <a:rPr lang="en-BE" sz="1800" b="1" u="sng" dirty="0">
                <a:solidFill>
                  <a:srgbClr val="0563C1"/>
                </a:solidFill>
                <a:effectLst/>
                <a:latin typeface="Calibri" panose="020F0502020204030204" pitchFamily="34" charset="0"/>
                <a:ea typeface="Times New Roman" panose="02020603050405020304" pitchFamily="18" charset="0"/>
                <a:hlinkClick r:id="rId5"/>
              </a:rPr>
              <a:t>Mauritius Qualifications Authority (MQA)</a:t>
            </a:r>
            <a:r>
              <a:rPr lang="en-BE" sz="1800" u="sng" dirty="0">
                <a:solidFill>
                  <a:srgbClr val="0563C1"/>
                </a:solidFill>
                <a:effectLst/>
                <a:latin typeface="Calibri" panose="020F0502020204030204" pitchFamily="34" charset="0"/>
                <a:ea typeface="Times New Roman" panose="02020603050405020304" pitchFamily="18" charset="0"/>
              </a:rPr>
              <a:t> </a:t>
            </a:r>
            <a:endParaRPr lang="en-BE" sz="1800" dirty="0">
              <a:effectLst/>
              <a:latin typeface="Times New Roman" panose="02020603050405020304" pitchFamily="18" charset="0"/>
              <a:ea typeface="Times New Roman" panose="02020603050405020304" pitchFamily="18" charset="0"/>
            </a:endParaRPr>
          </a:p>
          <a:p>
            <a:pPr marL="457200">
              <a:spcBef>
                <a:spcPts val="600"/>
              </a:spcBef>
            </a:pPr>
            <a:r>
              <a:rPr lang="en-BE" sz="1800" b="1" u="sng" dirty="0">
                <a:solidFill>
                  <a:srgbClr val="0563C1"/>
                </a:solidFill>
                <a:effectLst/>
                <a:latin typeface="Calibri" panose="020F0502020204030204" pitchFamily="34" charset="0"/>
                <a:ea typeface="Times New Roman" panose="02020603050405020304" pitchFamily="18" charset="0"/>
                <a:hlinkClick r:id="rId6"/>
              </a:rPr>
              <a:t>Namibia Qualifications Authority</a:t>
            </a:r>
            <a:r>
              <a:rPr lang="en-BE" sz="1800" b="1" u="sng" dirty="0">
                <a:solidFill>
                  <a:srgbClr val="0563C1"/>
                </a:solidFill>
                <a:effectLst/>
                <a:latin typeface="Calibri" panose="020F0502020204030204" pitchFamily="34" charset="0"/>
                <a:ea typeface="Times New Roman" panose="02020603050405020304" pitchFamily="18" charset="0"/>
              </a:rPr>
              <a:t> (NQA)</a:t>
            </a:r>
            <a:endParaRPr lang="en-BE" sz="1800" dirty="0">
              <a:effectLst/>
              <a:latin typeface="Times New Roman" panose="02020603050405020304" pitchFamily="18" charset="0"/>
              <a:ea typeface="Times New Roman" panose="02020603050405020304" pitchFamily="18" charset="0"/>
            </a:endParaRPr>
          </a:p>
          <a:p>
            <a:pPr marL="457200">
              <a:spcBef>
                <a:spcPts val="600"/>
              </a:spcBef>
            </a:pPr>
            <a:r>
              <a:rPr lang="en-BE" sz="1800" b="1" u="sng" dirty="0">
                <a:solidFill>
                  <a:srgbClr val="0563C1"/>
                </a:solidFill>
                <a:effectLst/>
                <a:latin typeface="Calibri" panose="020F0502020204030204" pitchFamily="34" charset="0"/>
                <a:ea typeface="Times New Roman" panose="02020603050405020304" pitchFamily="18" charset="0"/>
                <a:hlinkClick r:id="rId7"/>
              </a:rPr>
              <a:t>Seychelles Qualifications Authority</a:t>
            </a:r>
            <a:r>
              <a:rPr lang="en-BE" sz="1800" b="1" u="sng" dirty="0">
                <a:solidFill>
                  <a:srgbClr val="0563C1"/>
                </a:solidFill>
                <a:effectLst/>
                <a:latin typeface="Calibri" panose="020F0502020204030204" pitchFamily="34" charset="0"/>
                <a:ea typeface="Times New Roman" panose="02020603050405020304" pitchFamily="18" charset="0"/>
              </a:rPr>
              <a:t> (SQA)</a:t>
            </a:r>
            <a:endParaRPr lang="en-BE" sz="1800" dirty="0">
              <a:effectLst/>
              <a:latin typeface="Times New Roman" panose="02020603050405020304" pitchFamily="18" charset="0"/>
              <a:ea typeface="Times New Roman" panose="02020603050405020304" pitchFamily="18" charset="0"/>
            </a:endParaRPr>
          </a:p>
          <a:p>
            <a:pPr marL="457200">
              <a:spcBef>
                <a:spcPts val="600"/>
              </a:spcBef>
            </a:pPr>
            <a:r>
              <a:rPr lang="en-BE" sz="1800" b="1" u="sng" dirty="0">
                <a:solidFill>
                  <a:srgbClr val="0563C1"/>
                </a:solidFill>
                <a:effectLst/>
                <a:latin typeface="Calibri" panose="020F0502020204030204" pitchFamily="34" charset="0"/>
                <a:ea typeface="Times New Roman" panose="02020603050405020304" pitchFamily="18" charset="0"/>
                <a:hlinkClick r:id="rId8"/>
              </a:rPr>
              <a:t>South Africa Qualifications Authority</a:t>
            </a:r>
            <a:r>
              <a:rPr lang="en-BE" sz="1800" b="1" u="sng" dirty="0">
                <a:solidFill>
                  <a:srgbClr val="0563C1"/>
                </a:solidFill>
                <a:effectLst/>
                <a:latin typeface="Calibri" panose="020F0502020204030204" pitchFamily="34" charset="0"/>
                <a:ea typeface="Times New Roman" panose="02020603050405020304" pitchFamily="18" charset="0"/>
              </a:rPr>
              <a:t> (SAQA)</a:t>
            </a:r>
            <a:endParaRPr lang="en-BE" sz="1800" dirty="0">
              <a:effectLst/>
              <a:latin typeface="Times New Roman" panose="02020603050405020304" pitchFamily="18" charset="0"/>
              <a:ea typeface="Times New Roman" panose="02020603050405020304" pitchFamily="18" charset="0"/>
            </a:endParaRPr>
          </a:p>
          <a:p>
            <a:pPr marL="457200">
              <a:spcBef>
                <a:spcPts val="600"/>
              </a:spcBef>
            </a:pPr>
            <a:r>
              <a:rPr lang="en-US" sz="1800" b="1" u="sng" dirty="0">
                <a:solidFill>
                  <a:srgbClr val="0563C1"/>
                </a:solidFill>
                <a:effectLst/>
                <a:latin typeface="Calibri" panose="020F0502020204030204" pitchFamily="34" charset="0"/>
                <a:ea typeface="Times New Roman" panose="02020603050405020304" pitchFamily="18" charset="0"/>
                <a:hlinkClick r:id="rId9"/>
              </a:rPr>
              <a:t>Zambia Qualifications Authority (ZAQA)</a:t>
            </a:r>
            <a:endParaRPr lang="en-BE" sz="1800" dirty="0">
              <a:effectLst/>
              <a:latin typeface="Times New Roman" panose="02020603050405020304" pitchFamily="18" charset="0"/>
              <a:ea typeface="Times New Roman" panose="02020603050405020304" pitchFamily="18" charset="0"/>
            </a:endParaRPr>
          </a:p>
          <a:p>
            <a:endParaRPr lang="en-BE" dirty="0"/>
          </a:p>
        </p:txBody>
      </p:sp>
      <p:sp>
        <p:nvSpPr>
          <p:cNvPr id="4" name="TextBox 3">
            <a:extLst>
              <a:ext uri="{FF2B5EF4-FFF2-40B4-BE49-F238E27FC236}">
                <a16:creationId xmlns:a16="http://schemas.microsoft.com/office/drawing/2014/main" id="{A57406BB-A284-C7CD-601B-986D4A71DF00}"/>
              </a:ext>
            </a:extLst>
          </p:cNvPr>
          <p:cNvSpPr txBox="1"/>
          <p:nvPr/>
        </p:nvSpPr>
        <p:spPr>
          <a:xfrm>
            <a:off x="9503229" y="146957"/>
            <a:ext cx="2204357" cy="369332"/>
          </a:xfrm>
          <a:prstGeom prst="rect">
            <a:avLst/>
          </a:prstGeom>
          <a:solidFill>
            <a:srgbClr val="00B0F0"/>
          </a:solidFill>
        </p:spPr>
        <p:txBody>
          <a:bodyPr wrap="square" rtlCol="0">
            <a:spAutoFit/>
          </a:bodyPr>
          <a:lstStyle/>
          <a:p>
            <a:pPr algn="ctr"/>
            <a:r>
              <a:rPr lang="en-BE" b="1" dirty="0">
                <a:solidFill>
                  <a:schemeClr val="bg1"/>
                </a:solidFill>
              </a:rPr>
              <a:t>Fillemon Lyambo</a:t>
            </a:r>
          </a:p>
        </p:txBody>
      </p:sp>
    </p:spTree>
    <p:extLst>
      <p:ext uri="{BB962C8B-B14F-4D97-AF65-F5344CB8AC3E}">
        <p14:creationId xmlns:p14="http://schemas.microsoft.com/office/powerpoint/2010/main" val="4590296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6A7B5-01A9-2876-6619-DE9C418FB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4B0C7-D094-5EE0-E9EF-D8DB45D392D0}"/>
              </a:ext>
            </a:extLst>
          </p:cNvPr>
          <p:cNvSpPr>
            <a:spLocks noGrp="1"/>
          </p:cNvSpPr>
          <p:nvPr>
            <p:ph type="title"/>
          </p:nvPr>
        </p:nvSpPr>
        <p:spPr>
          <a:xfrm>
            <a:off x="838200" y="365126"/>
            <a:ext cx="10515600" cy="745218"/>
          </a:xfrm>
        </p:spPr>
        <p:txBody>
          <a:bodyPr/>
          <a:lstStyle/>
          <a:p>
            <a:r>
              <a:rPr lang="en-BE" b="1" dirty="0">
                <a:latin typeface="+mn-lt"/>
              </a:rPr>
              <a:t>Topic 7: in the SADCQF context (2)</a:t>
            </a:r>
          </a:p>
        </p:txBody>
      </p:sp>
      <p:sp>
        <p:nvSpPr>
          <p:cNvPr id="3" name="Content Placeholder 2">
            <a:extLst>
              <a:ext uri="{FF2B5EF4-FFF2-40B4-BE49-F238E27FC236}">
                <a16:creationId xmlns:a16="http://schemas.microsoft.com/office/drawing/2014/main" id="{94277AA1-7B67-2161-E512-55C7CAD0778B}"/>
              </a:ext>
            </a:extLst>
          </p:cNvPr>
          <p:cNvSpPr>
            <a:spLocks noGrp="1"/>
          </p:cNvSpPr>
          <p:nvPr>
            <p:ph idx="1"/>
          </p:nvPr>
        </p:nvSpPr>
        <p:spPr>
          <a:xfrm>
            <a:off x="342899" y="1110344"/>
            <a:ext cx="11413671" cy="5600699"/>
          </a:xfrm>
        </p:spPr>
        <p:txBody>
          <a:bodyPr>
            <a:normAutofit/>
          </a:bodyPr>
          <a:lstStyle/>
          <a:p>
            <a:pPr algn="just">
              <a:lnSpc>
                <a:spcPct val="115000"/>
              </a:lnSpc>
              <a:spcBef>
                <a:spcPts val="600"/>
              </a:spcBef>
              <a:spcAft>
                <a:spcPts val="600"/>
              </a:spcAft>
            </a:pPr>
            <a:r>
              <a:rPr lang="en-US" b="1" dirty="0">
                <a:effectLst/>
                <a:latin typeface="Calibri" panose="020F0502020204030204" pitchFamily="34" charset="0"/>
                <a:ea typeface="DengXian" panose="02010600030101010101" pitchFamily="2" charset="-122"/>
                <a:cs typeface="Calibri" panose="020F0502020204030204" pitchFamily="34" charset="0"/>
              </a:rPr>
              <a:t>At national level</a:t>
            </a:r>
            <a:endParaRPr lang="en-BE"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buFont typeface="Wingdings" pitchFamily="2" charset="2"/>
              <a:buChar char="Ø"/>
            </a:pPr>
            <a:r>
              <a:rPr lang="en-GB" dirty="0">
                <a:effectLst/>
                <a:latin typeface="Calibri" panose="020F0502020204030204" pitchFamily="34" charset="0"/>
                <a:ea typeface="DengXian" panose="02010600030101010101" pitchFamily="2" charset="-122"/>
                <a:cs typeface="Calibri" panose="020F0502020204030204" pitchFamily="34" charset="0"/>
              </a:rPr>
              <a:t>All countries acknowledge that information on the NQF and the qualifications database(s) should go beyond the closer circle of institutions and stakeholders (in government, implementation partners and education and training providers) to reach out more effectively to employers, learners, employment agencies, regional and local communities. </a:t>
            </a:r>
            <a:endParaRPr lang="en-BE"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buFont typeface="Wingdings" pitchFamily="2" charset="2"/>
              <a:buChar char="Ø"/>
            </a:pPr>
            <a:r>
              <a:rPr lang="en-GB" dirty="0">
                <a:effectLst/>
                <a:latin typeface="Calibri" panose="020F0502020204030204" pitchFamily="34" charset="0"/>
                <a:ea typeface="DengXian" panose="02010600030101010101" pitchFamily="2" charset="-122"/>
                <a:cs typeface="Calibri" panose="020F0502020204030204" pitchFamily="34" charset="0"/>
              </a:rPr>
              <a:t> </a:t>
            </a:r>
            <a:r>
              <a:rPr lang="en-GB" b="1" i="1" dirty="0">
                <a:effectLst/>
                <a:latin typeface="Calibri" panose="020F0502020204030204" pitchFamily="34" charset="0"/>
                <a:ea typeface="DengXian" panose="02010600030101010101" pitchFamily="2" charset="-122"/>
                <a:cs typeface="Calibri" panose="020F0502020204030204" pitchFamily="34" charset="0"/>
              </a:rPr>
              <a:t>“Take the NQF to every village of South Africa”, </a:t>
            </a:r>
            <a:r>
              <a:rPr lang="en-GB" dirty="0">
                <a:effectLst/>
                <a:latin typeface="Calibri" panose="020F0502020204030204" pitchFamily="34" charset="0"/>
                <a:ea typeface="DengXian" panose="02010600030101010101" pitchFamily="2" charset="-122"/>
                <a:cs typeface="Calibri" panose="020F0502020204030204" pitchFamily="34" charset="0"/>
              </a:rPr>
              <a:t>said a SAQA manager in 2023 to illustrate the new paradigm of a visible and accepted NQF. </a:t>
            </a:r>
            <a:endParaRPr lang="en-BE"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18A3E59B-BD80-E0BC-3CFF-7DC5BF923EA7}"/>
              </a:ext>
            </a:extLst>
          </p:cNvPr>
          <p:cNvSpPr txBox="1"/>
          <p:nvPr/>
        </p:nvSpPr>
        <p:spPr>
          <a:xfrm>
            <a:off x="9503229" y="146957"/>
            <a:ext cx="2204357" cy="369332"/>
          </a:xfrm>
          <a:prstGeom prst="rect">
            <a:avLst/>
          </a:prstGeom>
          <a:solidFill>
            <a:srgbClr val="00B0F0"/>
          </a:solidFill>
        </p:spPr>
        <p:txBody>
          <a:bodyPr wrap="square" rtlCol="0">
            <a:spAutoFit/>
          </a:bodyPr>
          <a:lstStyle/>
          <a:p>
            <a:pPr algn="ctr"/>
            <a:r>
              <a:rPr lang="en-BE" b="1" dirty="0">
                <a:solidFill>
                  <a:schemeClr val="bg1"/>
                </a:solidFill>
              </a:rPr>
              <a:t>Fillemon Lyambo</a:t>
            </a:r>
          </a:p>
        </p:txBody>
      </p:sp>
    </p:spTree>
    <p:extLst>
      <p:ext uri="{BB962C8B-B14F-4D97-AF65-F5344CB8AC3E}">
        <p14:creationId xmlns:p14="http://schemas.microsoft.com/office/powerpoint/2010/main" val="1611763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673D0-80CF-26D7-415C-CDA5CABC85C7}"/>
              </a:ext>
            </a:extLst>
          </p:cNvPr>
          <p:cNvSpPr>
            <a:spLocks noGrp="1"/>
          </p:cNvSpPr>
          <p:nvPr>
            <p:ph type="title"/>
          </p:nvPr>
        </p:nvSpPr>
        <p:spPr>
          <a:xfrm>
            <a:off x="838200" y="365125"/>
            <a:ext cx="10515600" cy="1325563"/>
          </a:xfrm>
        </p:spPr>
        <p:txBody>
          <a:bodyPr>
            <a:normAutofit/>
          </a:bodyPr>
          <a:lstStyle/>
          <a:p>
            <a:r>
              <a:rPr lang="en-BE" sz="5400" b="1" dirty="0">
                <a:latin typeface="+mn-lt"/>
              </a:rPr>
              <a:t>Topics of comparison</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24307D-EB0E-CB68-74CE-B64732F1C144}"/>
              </a:ext>
            </a:extLst>
          </p:cNvPr>
          <p:cNvSpPr>
            <a:spLocks noGrp="1"/>
          </p:cNvSpPr>
          <p:nvPr>
            <p:ph idx="1"/>
          </p:nvPr>
        </p:nvSpPr>
        <p:spPr>
          <a:xfrm>
            <a:off x="669035" y="1929384"/>
            <a:ext cx="10953121" cy="4726388"/>
          </a:xfrm>
        </p:spPr>
        <p:txBody>
          <a:bodyPr>
            <a:normAutofit fontScale="92500" lnSpcReduction="10000"/>
          </a:bodyPr>
          <a:lstStyle/>
          <a:p>
            <a:r>
              <a:rPr lang="en-BE" sz="2400" dirty="0">
                <a:effectLst/>
                <a:latin typeface="Calibri" panose="020F0502020204030204" pitchFamily="34" charset="0"/>
                <a:ea typeface="Times New Roman" panose="02020603050405020304" pitchFamily="18" charset="0"/>
              </a:rPr>
              <a:t>1) Objectives; </a:t>
            </a:r>
          </a:p>
          <a:p>
            <a:r>
              <a:rPr lang="en-BE" sz="2400" dirty="0">
                <a:effectLst/>
                <a:latin typeface="Calibri" panose="020F0502020204030204" pitchFamily="34" charset="0"/>
                <a:ea typeface="Times New Roman" panose="02020603050405020304" pitchFamily="18" charset="0"/>
              </a:rPr>
              <a:t>2) Scope; </a:t>
            </a:r>
          </a:p>
          <a:p>
            <a:r>
              <a:rPr lang="en-BE" sz="2400" dirty="0">
                <a:effectLst/>
                <a:latin typeface="Calibri" panose="020F0502020204030204" pitchFamily="34" charset="0"/>
                <a:ea typeface="Times New Roman" panose="02020603050405020304" pitchFamily="18" charset="0"/>
              </a:rPr>
              <a:t>3) Levels and level descriptors; </a:t>
            </a:r>
          </a:p>
          <a:p>
            <a:r>
              <a:rPr lang="en-BE" sz="2400" dirty="0">
                <a:effectLst/>
                <a:latin typeface="Calibri" panose="020F0502020204030204" pitchFamily="34" charset="0"/>
                <a:ea typeface="Times New Roman" panose="02020603050405020304" pitchFamily="18" charset="0"/>
              </a:rPr>
              <a:t>4) Learning outcomes and credit systems; </a:t>
            </a:r>
          </a:p>
          <a:p>
            <a:r>
              <a:rPr lang="en-BE" sz="2400" dirty="0">
                <a:effectLst/>
                <a:latin typeface="Calibri" panose="020F0502020204030204" pitchFamily="34" charset="0"/>
                <a:ea typeface="Times New Roman" panose="02020603050405020304" pitchFamily="18" charset="0"/>
              </a:rPr>
              <a:t>5) Recognition of prior learning / validation of non-formal and informal learning; </a:t>
            </a:r>
          </a:p>
          <a:p>
            <a:r>
              <a:rPr lang="en-BE" sz="2400" dirty="0">
                <a:effectLst/>
                <a:latin typeface="Calibri" panose="020F0502020204030204" pitchFamily="34" charset="0"/>
                <a:ea typeface="Times New Roman" panose="02020603050405020304" pitchFamily="18" charset="0"/>
              </a:rPr>
              <a:t>6) quality assurance; </a:t>
            </a:r>
          </a:p>
          <a:p>
            <a:r>
              <a:rPr lang="en-BE" sz="2400" dirty="0">
                <a:effectLst/>
                <a:latin typeface="Calibri" panose="020F0502020204030204" pitchFamily="34" charset="0"/>
                <a:ea typeface="Times New Roman" panose="02020603050405020304" pitchFamily="18" charset="0"/>
              </a:rPr>
              <a:t>7) Communication; </a:t>
            </a:r>
          </a:p>
          <a:p>
            <a:r>
              <a:rPr lang="en-BE" sz="2400" dirty="0">
                <a:effectLst/>
                <a:latin typeface="Calibri" panose="020F0502020204030204" pitchFamily="34" charset="0"/>
                <a:ea typeface="Times New Roman" panose="02020603050405020304" pitchFamily="18" charset="0"/>
              </a:rPr>
              <a:t>8) Recognition;</a:t>
            </a:r>
          </a:p>
          <a:p>
            <a:r>
              <a:rPr lang="en-BE" sz="2400" dirty="0">
                <a:effectLst/>
                <a:latin typeface="Calibri" panose="020F0502020204030204" pitchFamily="34" charset="0"/>
                <a:ea typeface="Times New Roman" panose="02020603050405020304" pitchFamily="18" charset="0"/>
              </a:rPr>
              <a:t>9) Governance; </a:t>
            </a:r>
          </a:p>
          <a:p>
            <a:r>
              <a:rPr lang="en-BE" sz="2400" dirty="0">
                <a:effectLst/>
                <a:latin typeface="Calibri" panose="020F0502020204030204" pitchFamily="34" charset="0"/>
                <a:ea typeface="Times New Roman" panose="02020603050405020304" pitchFamily="18" charset="0"/>
              </a:rPr>
              <a:t>10) Referencing / alignment. </a:t>
            </a:r>
          </a:p>
          <a:p>
            <a:r>
              <a:rPr lang="en-BE" sz="2400" dirty="0">
                <a:effectLst/>
                <a:latin typeface="Calibri" panose="020F0502020204030204" pitchFamily="34" charset="0"/>
                <a:ea typeface="Times New Roman" panose="02020603050405020304" pitchFamily="18" charset="0"/>
              </a:rPr>
              <a:t>The 11</a:t>
            </a:r>
            <a:r>
              <a:rPr lang="en-BE" sz="2400" baseline="30000" dirty="0">
                <a:effectLst/>
                <a:latin typeface="Calibri" panose="020F0502020204030204" pitchFamily="34" charset="0"/>
                <a:ea typeface="Times New Roman" panose="02020603050405020304" pitchFamily="18" charset="0"/>
              </a:rPr>
              <a:t>th</a:t>
            </a:r>
            <a:r>
              <a:rPr lang="en-BE" sz="2400" dirty="0">
                <a:effectLst/>
                <a:latin typeface="Calibri" panose="020F0502020204030204" pitchFamily="34" charset="0"/>
                <a:ea typeface="Times New Roman" panose="02020603050405020304" pitchFamily="18" charset="0"/>
              </a:rPr>
              <a:t> topic is a space for complementary information on the quality and transparency of the comparison process.</a:t>
            </a:r>
            <a:endParaRPr lang="en-BE" sz="2400" dirty="0">
              <a:effectLst/>
              <a:latin typeface="Times New Roman" panose="02020603050405020304" pitchFamily="18" charset="0"/>
              <a:ea typeface="Times New Roman" panose="02020603050405020304" pitchFamily="18" charset="0"/>
            </a:endParaRPr>
          </a:p>
          <a:p>
            <a:endParaRPr lang="en-BE" sz="1900" dirty="0"/>
          </a:p>
        </p:txBody>
      </p:sp>
    </p:spTree>
    <p:extLst>
      <p:ext uri="{BB962C8B-B14F-4D97-AF65-F5344CB8AC3E}">
        <p14:creationId xmlns:p14="http://schemas.microsoft.com/office/powerpoint/2010/main" val="12677945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307DD-CC35-1EEF-736D-0026D72E9608}"/>
              </a:ext>
            </a:extLst>
          </p:cNvPr>
          <p:cNvSpPr>
            <a:spLocks noGrp="1"/>
          </p:cNvSpPr>
          <p:nvPr>
            <p:ph type="title"/>
          </p:nvPr>
        </p:nvSpPr>
        <p:spPr>
          <a:xfrm>
            <a:off x="440871" y="325370"/>
            <a:ext cx="4869305" cy="1597192"/>
          </a:xfrm>
        </p:spPr>
        <p:txBody>
          <a:bodyPr anchor="b">
            <a:normAutofit fontScale="90000"/>
          </a:bodyPr>
          <a:lstStyle/>
          <a:p>
            <a:r>
              <a:rPr lang="en-BE" sz="5400" b="1" dirty="0">
                <a:latin typeface="+mn-lt"/>
              </a:rPr>
              <a:t>Comparison discussion topic 7</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4B8D74-C808-9E19-D377-D2541A7C9C3F}"/>
              </a:ext>
            </a:extLst>
          </p:cNvPr>
          <p:cNvSpPr>
            <a:spLocks noGrp="1"/>
          </p:cNvSpPr>
          <p:nvPr>
            <p:ph idx="1"/>
          </p:nvPr>
        </p:nvSpPr>
        <p:spPr>
          <a:xfrm>
            <a:off x="640080" y="2872899"/>
            <a:ext cx="4243589" cy="3320668"/>
          </a:xfrm>
        </p:spPr>
        <p:txBody>
          <a:bodyPr>
            <a:normAutofit/>
          </a:bodyPr>
          <a:lstStyle/>
          <a:p>
            <a:r>
              <a:rPr lang="en-BE" sz="2500" dirty="0"/>
              <a:t>Similarities</a:t>
            </a:r>
          </a:p>
          <a:p>
            <a:r>
              <a:rPr lang="en-BE" sz="2500" dirty="0"/>
              <a:t>Differences</a:t>
            </a:r>
          </a:p>
          <a:p>
            <a:r>
              <a:rPr lang="en-BE" sz="2500" dirty="0"/>
              <a:t>Main conclusions</a:t>
            </a:r>
          </a:p>
        </p:txBody>
      </p:sp>
      <p:pic>
        <p:nvPicPr>
          <p:cNvPr id="5" name="Picture 4" descr="A group of multi coloured wooden stick figures">
            <a:extLst>
              <a:ext uri="{FF2B5EF4-FFF2-40B4-BE49-F238E27FC236}">
                <a16:creationId xmlns:a16="http://schemas.microsoft.com/office/drawing/2014/main" id="{F1856B3D-31DE-CB29-3CE1-288D50D659F5}"/>
              </a:ext>
            </a:extLst>
          </p:cNvPr>
          <p:cNvPicPr>
            <a:picLocks noChangeAspect="1"/>
          </p:cNvPicPr>
          <p:nvPr/>
        </p:nvPicPr>
        <p:blipFill rotWithShape="1">
          <a:blip r:embed="rId2"/>
          <a:srcRect l="8204" r="223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623991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Blue arrows pointing at a red button">
            <a:extLst>
              <a:ext uri="{FF2B5EF4-FFF2-40B4-BE49-F238E27FC236}">
                <a16:creationId xmlns:a16="http://schemas.microsoft.com/office/drawing/2014/main" id="{C21A7700-7CC0-5B31-CD76-A0D7077F62E7}"/>
              </a:ext>
            </a:extLst>
          </p:cNvPr>
          <p:cNvPicPr>
            <a:picLocks noChangeAspect="1"/>
          </p:cNvPicPr>
          <p:nvPr/>
        </p:nvPicPr>
        <p:blipFill rotWithShape="1">
          <a:blip r:embed="rId2"/>
          <a:srcRect t="10826" b="4904"/>
          <a:stretch/>
        </p:blipFill>
        <p:spPr>
          <a:xfrm>
            <a:off x="-3047" y="10"/>
            <a:ext cx="12191999" cy="6857990"/>
          </a:xfrm>
          <a:prstGeom prst="rect">
            <a:avLst/>
          </a:prstGeom>
        </p:spPr>
      </p:pic>
      <p:sp>
        <p:nvSpPr>
          <p:cNvPr id="24" name="Rectangle 2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ED26-940D-D48C-E6A4-930560C73AC9}"/>
              </a:ext>
            </a:extLst>
          </p:cNvPr>
          <p:cNvSpPr>
            <a:spLocks noGrp="1"/>
          </p:cNvSpPr>
          <p:nvPr>
            <p:ph type="title"/>
          </p:nvPr>
        </p:nvSpPr>
        <p:spPr>
          <a:xfrm>
            <a:off x="650631" y="3675184"/>
            <a:ext cx="11095891" cy="301517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mn-lt"/>
              </a:rPr>
              <a:t>Topic 8: Recognition processes</a:t>
            </a:r>
            <a:br>
              <a:rPr lang="en-US" sz="5200" b="1" dirty="0">
                <a:solidFill>
                  <a:srgbClr val="FFFFFF"/>
                </a:solidFill>
                <a:latin typeface="+mn-lt"/>
              </a:rPr>
            </a:br>
            <a:br>
              <a:rPr lang="en-US" sz="5200" b="1" dirty="0">
                <a:solidFill>
                  <a:srgbClr val="FFFFFF"/>
                </a:solidFill>
                <a:latin typeface="+mn-lt"/>
              </a:rPr>
            </a:br>
            <a:r>
              <a:rPr lang="en-US" sz="4600" b="1" dirty="0">
                <a:solidFill>
                  <a:srgbClr val="FFFFFF"/>
                </a:solidFill>
                <a:latin typeface="+mn-lt"/>
              </a:rPr>
              <a:t>Mercy Ngoma, Dr Molise </a:t>
            </a:r>
            <a:r>
              <a:rPr lang="en-US" sz="4600" b="1" dirty="0" err="1">
                <a:solidFill>
                  <a:srgbClr val="FFFFFF"/>
                </a:solidFill>
                <a:latin typeface="+mn-lt"/>
              </a:rPr>
              <a:t>Nhlapo</a:t>
            </a:r>
            <a:r>
              <a:rPr lang="en-US" sz="4600" b="1" dirty="0">
                <a:solidFill>
                  <a:srgbClr val="FFFFFF"/>
                </a:solidFill>
                <a:latin typeface="+mn-lt"/>
              </a:rPr>
              <a:t>, </a:t>
            </a:r>
            <a:r>
              <a:rPr lang="en-US" sz="4600" b="1" dirty="0" err="1">
                <a:solidFill>
                  <a:srgbClr val="FFFFFF"/>
                </a:solidFill>
                <a:latin typeface="+mn-lt"/>
              </a:rPr>
              <a:t>Tiina</a:t>
            </a:r>
            <a:r>
              <a:rPr lang="en-US" sz="4600" b="1" dirty="0">
                <a:solidFill>
                  <a:srgbClr val="FFFFFF"/>
                </a:solidFill>
                <a:latin typeface="+mn-lt"/>
              </a:rPr>
              <a:t> Polo</a:t>
            </a:r>
          </a:p>
        </p:txBody>
      </p:sp>
      <p:sp>
        <p:nvSpPr>
          <p:cNvPr id="3" name="TextBox 2">
            <a:extLst>
              <a:ext uri="{FF2B5EF4-FFF2-40B4-BE49-F238E27FC236}">
                <a16:creationId xmlns:a16="http://schemas.microsoft.com/office/drawing/2014/main" id="{A5D8264B-7580-36C4-970A-25723FDF91C7}"/>
              </a:ext>
            </a:extLst>
          </p:cNvPr>
          <p:cNvSpPr txBox="1"/>
          <p:nvPr/>
        </p:nvSpPr>
        <p:spPr>
          <a:xfrm>
            <a:off x="4026878" y="886990"/>
            <a:ext cx="4607169" cy="1200329"/>
          </a:xfrm>
          <a:prstGeom prst="rect">
            <a:avLst/>
          </a:prstGeom>
          <a:solidFill>
            <a:schemeClr val="bg2"/>
          </a:solidFill>
        </p:spPr>
        <p:txBody>
          <a:bodyPr wrap="square" rtlCol="0">
            <a:spAutoFit/>
          </a:bodyPr>
          <a:lstStyle/>
          <a:p>
            <a:pPr algn="ctr"/>
            <a:r>
              <a:rPr lang="en-BE" sz="2400" dirty="0"/>
              <a:t>This topic will be presented and discussed at the 5th meeting – on 19/03/2024</a:t>
            </a:r>
          </a:p>
        </p:txBody>
      </p:sp>
    </p:spTree>
    <p:extLst>
      <p:ext uri="{BB962C8B-B14F-4D97-AF65-F5344CB8AC3E}">
        <p14:creationId xmlns:p14="http://schemas.microsoft.com/office/powerpoint/2010/main" val="318672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22C7A-DA92-6C59-D1AC-00AC4BB1B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D28AE-1CBB-55CF-C76F-582ED1A77FDB}"/>
              </a:ext>
            </a:extLst>
          </p:cNvPr>
          <p:cNvSpPr>
            <a:spLocks noGrp="1"/>
          </p:cNvSpPr>
          <p:nvPr>
            <p:ph type="title"/>
          </p:nvPr>
        </p:nvSpPr>
        <p:spPr>
          <a:xfrm>
            <a:off x="838200" y="259443"/>
            <a:ext cx="10515600" cy="703944"/>
          </a:xfrm>
        </p:spPr>
        <p:txBody>
          <a:bodyPr/>
          <a:lstStyle/>
          <a:p>
            <a:r>
              <a:rPr lang="en-BE" b="1" dirty="0">
                <a:solidFill>
                  <a:srgbClr val="0070C0"/>
                </a:solidFill>
                <a:latin typeface="+mn-lt"/>
              </a:rPr>
              <a:t>Topic 8: in the EQF context…</a:t>
            </a:r>
          </a:p>
        </p:txBody>
      </p:sp>
      <p:sp>
        <p:nvSpPr>
          <p:cNvPr id="3" name="Content Placeholder 2">
            <a:extLst>
              <a:ext uri="{FF2B5EF4-FFF2-40B4-BE49-F238E27FC236}">
                <a16:creationId xmlns:a16="http://schemas.microsoft.com/office/drawing/2014/main" id="{B05EADCF-45F0-D54B-E9E9-91AEC5B60F3E}"/>
              </a:ext>
            </a:extLst>
          </p:cNvPr>
          <p:cNvSpPr>
            <a:spLocks noGrp="1"/>
          </p:cNvSpPr>
          <p:nvPr>
            <p:ph idx="1"/>
          </p:nvPr>
        </p:nvSpPr>
        <p:spPr>
          <a:xfrm>
            <a:off x="391886" y="1159329"/>
            <a:ext cx="11381014" cy="5439228"/>
          </a:xfrm>
        </p:spPr>
        <p:txBody>
          <a:bodyPr>
            <a:normAutofit fontScale="92500"/>
          </a:bodyPr>
          <a:lstStyle/>
          <a:p>
            <a:r>
              <a:rPr lang="en-US" sz="2200" dirty="0">
                <a:effectLst/>
                <a:latin typeface="Calibri" panose="020F0502020204030204" pitchFamily="34" charset="0"/>
                <a:ea typeface="DengXian" panose="02010600030101010101" pitchFamily="2" charset="-122"/>
                <a:cs typeface="Calibri" panose="020F0502020204030204" pitchFamily="34" charset="0"/>
              </a:rPr>
              <a:t>The EQF can support existing recognition practices thanks to strengthened trust, understanding and comparability of qualifications. This can make the process of recognition for learning and working easier. The EQF is first and foremost a transparency tool; the EQF Recommendation mentions the term recognition of qualifications several times, but in a context of support to recognition processes. The use of the EQF or of the NQFs referenced to it for recognition, is not part of the referencing criteria of NQFs to the EQF. </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r>
              <a:rPr lang="en-US" sz="2200" dirty="0">
                <a:effectLst/>
                <a:latin typeface="Calibri" panose="020F0502020204030204" pitchFamily="34" charset="0"/>
                <a:ea typeface="DengXian" panose="02010600030101010101" pitchFamily="2" charset="-122"/>
                <a:cs typeface="Calibri" panose="020F0502020204030204" pitchFamily="34" charset="0"/>
              </a:rPr>
              <a:t>There are two procedures for recognition of qualifications: a) recognition for access to employment, including recognition of professional qualifications in Europe; b) and recognition for further education and training (academic recognition). In addition, with validation of skills you can make visible the skills acquired through non-formal and informal learning.</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r>
              <a:rPr lang="en-US" sz="2200" dirty="0">
                <a:effectLst/>
                <a:latin typeface="Calibri" panose="020F0502020204030204" pitchFamily="34" charset="0"/>
                <a:ea typeface="DengXian" panose="02010600030101010101" pitchFamily="2" charset="-122"/>
                <a:cs typeface="Calibri" panose="020F0502020204030204" pitchFamily="34" charset="0"/>
              </a:rPr>
              <a:t>Bodies involved in the recognition of academic and professional qualification can use the EQF, NQFs and other transparency tools such as QA mechanisms, credit systems, etc. to support recognition practices as they establish trust, understanding and the comparability of qualifications, making the process of recognition for learning and working purposes easier. Qualifications frameworks and other transparency tools can facilitate recognition through the comparison and combination of qualifications and learning outcomes including partial recognition, the recognition of micro-credentials and stacked learning.</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r>
              <a:rPr lang="en-US" sz="2200" dirty="0">
                <a:effectLst/>
                <a:latin typeface="Calibri" panose="020F0502020204030204" pitchFamily="34" charset="0"/>
                <a:ea typeface="Times New Roman" panose="02020603050405020304" pitchFamily="18" charset="0"/>
              </a:rPr>
              <a:t>The EQF works together with the other European and international instruments supporting the recognition of qualifications.</a:t>
            </a:r>
            <a:endParaRPr lang="en-BE" sz="2200" dirty="0">
              <a:effectLst/>
              <a:latin typeface="Times New Roman" panose="02020603050405020304" pitchFamily="18" charset="0"/>
              <a:ea typeface="Times New Roman" panose="02020603050405020304" pitchFamily="18" charset="0"/>
            </a:endParaRPr>
          </a:p>
          <a:p>
            <a:pPr marL="0" indent="0">
              <a:buNone/>
            </a:pPr>
            <a:endParaRPr lang="en-BE" dirty="0"/>
          </a:p>
        </p:txBody>
      </p:sp>
      <p:sp>
        <p:nvSpPr>
          <p:cNvPr id="4" name="TextBox 3">
            <a:extLst>
              <a:ext uri="{FF2B5EF4-FFF2-40B4-BE49-F238E27FC236}">
                <a16:creationId xmlns:a16="http://schemas.microsoft.com/office/drawing/2014/main" id="{EF31DEFF-3A37-7815-77AC-A69162C0D14A}"/>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35261634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F7200-33D6-EFDA-713A-6BF47F218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3E064-5DE6-7B17-C8C6-19DFBDECB0B1}"/>
              </a:ext>
            </a:extLst>
          </p:cNvPr>
          <p:cNvSpPr>
            <a:spLocks noGrp="1"/>
          </p:cNvSpPr>
          <p:nvPr>
            <p:ph type="title"/>
          </p:nvPr>
        </p:nvSpPr>
        <p:spPr>
          <a:xfrm>
            <a:off x="838200" y="365126"/>
            <a:ext cx="10515600" cy="794204"/>
          </a:xfrm>
        </p:spPr>
        <p:txBody>
          <a:bodyPr/>
          <a:lstStyle/>
          <a:p>
            <a:r>
              <a:rPr lang="en-BE" b="1" dirty="0">
                <a:solidFill>
                  <a:srgbClr val="0070C0"/>
                </a:solidFill>
                <a:latin typeface="+mn-lt"/>
              </a:rPr>
              <a:t>Topic 8: in the EQF context…</a:t>
            </a:r>
          </a:p>
        </p:txBody>
      </p:sp>
      <p:sp>
        <p:nvSpPr>
          <p:cNvPr id="3" name="Content Placeholder 2">
            <a:extLst>
              <a:ext uri="{FF2B5EF4-FFF2-40B4-BE49-F238E27FC236}">
                <a16:creationId xmlns:a16="http://schemas.microsoft.com/office/drawing/2014/main" id="{50608F87-42CE-5631-5786-270C69AEF6F1}"/>
              </a:ext>
            </a:extLst>
          </p:cNvPr>
          <p:cNvSpPr>
            <a:spLocks noGrp="1"/>
          </p:cNvSpPr>
          <p:nvPr>
            <p:ph idx="1"/>
          </p:nvPr>
        </p:nvSpPr>
        <p:spPr>
          <a:xfrm>
            <a:off x="489857" y="1469570"/>
            <a:ext cx="11299372" cy="5023303"/>
          </a:xfrm>
        </p:spPr>
        <p:txBody>
          <a:bodyPr>
            <a:normAutofit fontScale="92500"/>
          </a:bodyPr>
          <a:lstStyle/>
          <a:p>
            <a:pPr marL="342900" lvl="0" indent="-342900" algn="just" rtl="0">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Times New Roman" panose="02020603050405020304" pitchFamily="18" charset="0"/>
              </a:rPr>
              <a:t>The EQF is compatible with the </a:t>
            </a:r>
            <a:r>
              <a:rPr lang="en-US" sz="2300" u="sng" dirty="0">
                <a:solidFill>
                  <a:srgbClr val="0563C1"/>
                </a:solidFill>
                <a:effectLst/>
                <a:latin typeface="Calibri" panose="020F0502020204030204" pitchFamily="34" charset="0"/>
                <a:ea typeface="Times New Roman" panose="02020603050405020304" pitchFamily="18" charset="0"/>
                <a:hlinkClick r:id="rId2"/>
              </a:rPr>
              <a:t>Qualifications Framework for the European Higher Education Area</a:t>
            </a:r>
            <a:r>
              <a:rPr lang="en-US" sz="2300" dirty="0">
                <a:effectLst/>
                <a:latin typeface="Calibri" panose="020F0502020204030204" pitchFamily="34" charset="0"/>
                <a:ea typeface="Times New Roman" panose="02020603050405020304" pitchFamily="18" charset="0"/>
              </a:rPr>
              <a:t> and its cycle descriptors. The framework was agreed by education ministers of the intergovernmental </a:t>
            </a:r>
            <a:r>
              <a:rPr lang="en-US" sz="2300" u="sng" dirty="0">
                <a:solidFill>
                  <a:srgbClr val="0563C1"/>
                </a:solidFill>
                <a:effectLst/>
                <a:latin typeface="Calibri" panose="020F0502020204030204" pitchFamily="34" charset="0"/>
                <a:ea typeface="Times New Roman" panose="02020603050405020304" pitchFamily="18" charset="0"/>
                <a:hlinkClick r:id="rId3"/>
              </a:rPr>
              <a:t>Bologna Process</a:t>
            </a:r>
            <a:r>
              <a:rPr lang="en-US" sz="2300" u="sng" dirty="0">
                <a:solidFill>
                  <a:srgbClr val="0563C1"/>
                </a:solidFill>
                <a:effectLst/>
                <a:latin typeface="Calibri" panose="020F0502020204030204" pitchFamily="34" charset="0"/>
                <a:ea typeface="Times New Roman" panose="02020603050405020304" pitchFamily="18" charset="0"/>
              </a:rPr>
              <a:t> in 2005.</a:t>
            </a:r>
            <a:endParaRPr lang="en-BE" sz="23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DengXian" panose="02010600030101010101" pitchFamily="2" charset="-122"/>
                <a:cs typeface="Calibri" panose="020F0502020204030204" pitchFamily="34" charset="0"/>
              </a:rPr>
              <a:t>The </a:t>
            </a:r>
            <a:r>
              <a:rPr lang="en-US" sz="23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4"/>
              </a:rPr>
              <a:t>Council Recommendation of 26 November 2018</a:t>
            </a:r>
            <a:r>
              <a:rPr lang="en-US" sz="2300" dirty="0">
                <a:effectLst/>
                <a:latin typeface="Calibri" panose="020F0502020204030204" pitchFamily="34" charset="0"/>
                <a:ea typeface="DengXian" panose="02010600030101010101" pitchFamily="2" charset="-122"/>
                <a:cs typeface="Calibri" panose="020F0502020204030204" pitchFamily="34" charset="0"/>
              </a:rPr>
              <a:t> on promoting automatic mutual recognition of higher education and upper secondary education and training qualifications and the outcomes of learning periods abroad refers to the EQF as a way to foster transparency and build trust between national education and training systems.</a:t>
            </a:r>
            <a:endParaRPr lang="en-BE" sz="23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DengXian" panose="02010600030101010101" pitchFamily="2" charset="-122"/>
                <a:cs typeface="Calibri" panose="020F0502020204030204" pitchFamily="34" charset="0"/>
              </a:rPr>
              <a:t>EU level work on the recognition of qualifications primarily addresses higher education qualifications and qualifications that give access to higher education. EU cooperation on the recognition of qualifications in the VET, adult learning, but also of micro-credentials, partial qualifications is less developed. Digital credentials add new tools for recognition processes.  </a:t>
            </a:r>
            <a:endParaRPr lang="en-BE" sz="2300" dirty="0">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DengXian" panose="02010600030101010101" pitchFamily="2" charset="-122"/>
                <a:cs typeface="Calibri" panose="020F0502020204030204" pitchFamily="34" charset="0"/>
              </a:rPr>
              <a:t>The large majority of EQF countries are states parties of the </a:t>
            </a:r>
            <a:r>
              <a:rPr lang="en-US" sz="23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5"/>
              </a:rPr>
              <a:t>Lisbon Recognition Convention</a:t>
            </a:r>
            <a:r>
              <a:rPr lang="en-US" sz="2300" dirty="0">
                <a:effectLst/>
                <a:latin typeface="Calibri" panose="020F0502020204030204" pitchFamily="34" charset="0"/>
                <a:ea typeface="DengXian" panose="02010600030101010101" pitchFamily="2" charset="-122"/>
                <a:cs typeface="Calibri" panose="020F0502020204030204" pitchFamily="34" charset="0"/>
              </a:rPr>
              <a:t>.</a:t>
            </a:r>
            <a:endParaRPr lang="en-BE" sz="23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46A7A5C5-3F04-2ED1-C6DC-57E2E9B46863}"/>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34388467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D976-979A-A290-A690-6B8A4A67B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EC4F1-9832-E63A-0299-47EF8FEC2FD5}"/>
              </a:ext>
            </a:extLst>
          </p:cNvPr>
          <p:cNvSpPr>
            <a:spLocks noGrp="1"/>
          </p:cNvSpPr>
          <p:nvPr>
            <p:ph type="title"/>
          </p:nvPr>
        </p:nvSpPr>
        <p:spPr>
          <a:xfrm>
            <a:off x="838200" y="365125"/>
            <a:ext cx="10515600" cy="892175"/>
          </a:xfrm>
        </p:spPr>
        <p:txBody>
          <a:bodyPr/>
          <a:lstStyle/>
          <a:p>
            <a:r>
              <a:rPr lang="en-BE" b="1" dirty="0">
                <a:solidFill>
                  <a:srgbClr val="C00000"/>
                </a:solidFill>
                <a:latin typeface="+mn-lt"/>
              </a:rPr>
              <a:t>Topic 8: in the SADCQF context</a:t>
            </a:r>
          </a:p>
        </p:txBody>
      </p:sp>
      <p:sp>
        <p:nvSpPr>
          <p:cNvPr id="3" name="Content Placeholder 2">
            <a:extLst>
              <a:ext uri="{FF2B5EF4-FFF2-40B4-BE49-F238E27FC236}">
                <a16:creationId xmlns:a16="http://schemas.microsoft.com/office/drawing/2014/main" id="{BCC207F1-9481-681A-9990-D757E01AA3D7}"/>
              </a:ext>
            </a:extLst>
          </p:cNvPr>
          <p:cNvSpPr>
            <a:spLocks noGrp="1"/>
          </p:cNvSpPr>
          <p:nvPr>
            <p:ph idx="1"/>
          </p:nvPr>
        </p:nvSpPr>
        <p:spPr>
          <a:xfrm>
            <a:off x="326571" y="1518557"/>
            <a:ext cx="11674929" cy="4974318"/>
          </a:xfrm>
        </p:spPr>
        <p:txBody>
          <a:bodyPr/>
          <a:lstStyle/>
          <a:p>
            <a:pPr algn="just">
              <a:lnSpc>
                <a:spcPct val="105000"/>
              </a:lnSpc>
              <a:spcBef>
                <a:spcPts val="600"/>
              </a:spcBef>
              <a:spcAft>
                <a:spcPts val="300"/>
              </a:spcAft>
            </a:pPr>
            <a:r>
              <a:rPr lang="en-GB" sz="2100" dirty="0">
                <a:effectLst/>
                <a:latin typeface="Calibri" panose="020F0502020204030204" pitchFamily="34" charset="0"/>
                <a:ea typeface="DengXian" panose="02010600030101010101" pitchFamily="2" charset="-122"/>
                <a:cs typeface="Calibri" panose="020F0502020204030204" pitchFamily="34" charset="0"/>
              </a:rPr>
              <a:t>SADC adopted the </a:t>
            </a:r>
            <a:r>
              <a:rPr lang="en-GB"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“Guidelines for Recognition of Qualifications” </a:t>
            </a:r>
            <a:r>
              <a:rPr lang="en-GB" sz="2100" dirty="0">
                <a:effectLst/>
                <a:latin typeface="Calibri" panose="020F0502020204030204" pitchFamily="34" charset="0"/>
                <a:ea typeface="DengXian" panose="02010600030101010101" pitchFamily="2" charset="-122"/>
                <a:cs typeface="Calibri" panose="020F0502020204030204" pitchFamily="34" charset="0"/>
              </a:rPr>
              <a:t>(2020)</a:t>
            </a:r>
            <a:r>
              <a:rPr lang="en-US" sz="2100" dirty="0">
                <a:effectLst/>
                <a:latin typeface="Calibri" panose="020F0502020204030204" pitchFamily="34" charset="0"/>
                <a:ea typeface="DengXian" panose="02010600030101010101" pitchFamily="2" charset="-122"/>
                <a:cs typeface="Calibri" panose="020F0502020204030204" pitchFamily="34" charset="0"/>
              </a:rPr>
              <a:t>. This publication is a result of cooperation with the Southern African Development Community Qualifications Verification Network (SADCQVN) and the Technical Committee of Certification and Accreditation (TCCA).</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This manual contains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standards and guidelines on all aspects of the recognition of qualifications and aims to provide credential evaluators from SADC Member states with general guidelines to assist them to develop member country specific recognition manuals</a:t>
            </a:r>
            <a:r>
              <a:rPr lang="en-US" sz="2100" dirty="0">
                <a:effectLst/>
                <a:latin typeface="Calibri" panose="020F0502020204030204" pitchFamily="34" charset="0"/>
                <a:ea typeface="DengXian" panose="02010600030101010101" pitchFamily="2" charset="-122"/>
                <a:cs typeface="Calibri" panose="020F0502020204030204" pitchFamily="34" charset="0"/>
              </a:rPr>
              <a:t>. </a:t>
            </a:r>
          </a:p>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Further, the manual provides general guidelines that make the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recognition procedures transparent to all stakeholders </a:t>
            </a:r>
            <a:r>
              <a:rPr lang="en-US" sz="2100" dirty="0">
                <a:effectLst/>
                <a:latin typeface="Calibri" panose="020F0502020204030204" pitchFamily="34" charset="0"/>
                <a:ea typeface="DengXian" panose="02010600030101010101" pitchFamily="2" charset="-122"/>
                <a:cs typeface="Calibri" panose="020F0502020204030204" pitchFamily="34" charset="0"/>
              </a:rPr>
              <a:t>directly or indirectly involved in recognition such as; credential evaluators, education and training institutions, learners, employers and policy makers. In general, this manual aims to create more clarity regarding recognition practices in all SADC countries and to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contribute to a joint qualifications recognition area</a:t>
            </a:r>
            <a:r>
              <a:rPr lang="en-US" sz="2100" dirty="0">
                <a:effectLst/>
                <a:latin typeface="Calibri" panose="020F0502020204030204" pitchFamily="34" charset="0"/>
                <a:ea typeface="DengXian" panose="02010600030101010101" pitchFamily="2" charset="-122"/>
                <a:cs typeface="Calibri" panose="020F0502020204030204" pitchFamily="34" charset="0"/>
              </a:rPr>
              <a:t>, in which all SADC countries follow the same procedure in the recognition of qualifications, based on commonly agreed standards and guidelines. </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6FDD0A0C-0B6A-948F-9DB6-5B0F1532956C}"/>
              </a:ext>
            </a:extLst>
          </p:cNvPr>
          <p:cNvSpPr txBox="1"/>
          <p:nvPr/>
        </p:nvSpPr>
        <p:spPr>
          <a:xfrm>
            <a:off x="9176657" y="180459"/>
            <a:ext cx="2525486" cy="369332"/>
          </a:xfrm>
          <a:prstGeom prst="rect">
            <a:avLst/>
          </a:prstGeom>
          <a:solidFill>
            <a:schemeClr val="accent6">
              <a:lumMod val="75000"/>
            </a:schemeClr>
          </a:solidFill>
        </p:spPr>
        <p:txBody>
          <a:bodyPr wrap="square" rtlCol="0">
            <a:spAutoFit/>
          </a:bodyPr>
          <a:lstStyle/>
          <a:p>
            <a:r>
              <a:rPr lang="en-BE" b="1" dirty="0">
                <a:solidFill>
                  <a:schemeClr val="bg1"/>
                </a:solidFill>
              </a:rPr>
              <a:t>Mercy Ngoma, Dr L. Ntoi</a:t>
            </a:r>
          </a:p>
        </p:txBody>
      </p:sp>
    </p:spTree>
    <p:extLst>
      <p:ext uri="{BB962C8B-B14F-4D97-AF65-F5344CB8AC3E}">
        <p14:creationId xmlns:p14="http://schemas.microsoft.com/office/powerpoint/2010/main" val="12552042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7A24-7B0C-51DD-08E1-8A4CA3FD6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13099-BAC1-2FE3-4DE4-422609AB2F7C}"/>
              </a:ext>
            </a:extLst>
          </p:cNvPr>
          <p:cNvSpPr>
            <a:spLocks noGrp="1"/>
          </p:cNvSpPr>
          <p:nvPr>
            <p:ph type="title"/>
          </p:nvPr>
        </p:nvSpPr>
        <p:spPr>
          <a:xfrm>
            <a:off x="838200" y="365125"/>
            <a:ext cx="10515600" cy="892175"/>
          </a:xfrm>
        </p:spPr>
        <p:txBody>
          <a:bodyPr/>
          <a:lstStyle/>
          <a:p>
            <a:r>
              <a:rPr lang="en-BE" b="1" dirty="0">
                <a:solidFill>
                  <a:srgbClr val="C00000"/>
                </a:solidFill>
                <a:latin typeface="+mn-lt"/>
              </a:rPr>
              <a:t>Topic 8: in the SADCQF context</a:t>
            </a:r>
          </a:p>
        </p:txBody>
      </p:sp>
      <p:sp>
        <p:nvSpPr>
          <p:cNvPr id="3" name="Content Placeholder 2">
            <a:extLst>
              <a:ext uri="{FF2B5EF4-FFF2-40B4-BE49-F238E27FC236}">
                <a16:creationId xmlns:a16="http://schemas.microsoft.com/office/drawing/2014/main" id="{9171CCA9-8F35-0DDF-F056-AEB52839BD76}"/>
              </a:ext>
            </a:extLst>
          </p:cNvPr>
          <p:cNvSpPr>
            <a:spLocks noGrp="1"/>
          </p:cNvSpPr>
          <p:nvPr>
            <p:ph idx="1"/>
          </p:nvPr>
        </p:nvSpPr>
        <p:spPr>
          <a:xfrm>
            <a:off x="326571" y="1518557"/>
            <a:ext cx="11674929" cy="4974318"/>
          </a:xfrm>
        </p:spPr>
        <p:txBody>
          <a:bodyPr/>
          <a:lstStyle/>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The SADC Recognition Guidelines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endorse and explain the notions of substantial and non-substantial differences defined in the Addis Recognition Convention</a:t>
            </a:r>
            <a:r>
              <a:rPr lang="en-US" sz="2100" dirty="0">
                <a:effectLst/>
                <a:latin typeface="Calibri" panose="020F0502020204030204" pitchFamily="34" charset="0"/>
                <a:ea typeface="DengXian" panose="02010600030101010101" pitchFamily="2" charset="-122"/>
                <a:cs typeface="Calibri" panose="020F0502020204030204" pitchFamily="34" charset="0"/>
              </a:rPr>
              <a:t>. </a:t>
            </a:r>
          </a:p>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The Addis Convection (2014) declares that qualification recognition should be granted, unless there is a substantial difference between the foreign qualification and the national qualification that is being compared with. </a:t>
            </a:r>
          </a:p>
          <a:p>
            <a:pPr algn="just">
              <a:lnSpc>
                <a:spcPct val="105000"/>
              </a:lnSpc>
              <a:spcBef>
                <a:spcPts val="600"/>
              </a:spcBef>
              <a:spcAft>
                <a:spcPts val="300"/>
              </a:spcAft>
            </a:pP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Substantial differences </a:t>
            </a:r>
            <a:r>
              <a:rPr lang="en-US" sz="2100" dirty="0">
                <a:effectLst/>
                <a:latin typeface="Calibri" panose="020F0502020204030204" pitchFamily="34" charset="0"/>
                <a:ea typeface="DengXian" panose="02010600030101010101" pitchFamily="2" charset="-122"/>
                <a:cs typeface="Calibri" panose="020F0502020204030204" pitchFamily="34" charset="0"/>
              </a:rPr>
              <a:t>are differences between the foreign qualification and the national qualification that are so significant, that they would most likely prevent the holder of the foreign qualification from succeeding in the sought after activity such as further study or employment. The responsibility of proof of a substantial difference lies with the recognition authority and the following should be taken into consideration: </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marL="800100" lvl="1" indent="-342900" algn="just">
              <a:lnSpc>
                <a:spcPct val="105000"/>
              </a:lnSpc>
              <a:spcBef>
                <a:spcPts val="600"/>
              </a:spcBef>
              <a:spcAft>
                <a:spcPts val="300"/>
              </a:spcAft>
              <a:buFont typeface="Symbol" pitchFamily="2" charset="2"/>
              <a:buChar char=""/>
            </a:pPr>
            <a:r>
              <a:rPr lang="en-US" sz="2100" dirty="0">
                <a:effectLst/>
                <a:latin typeface="Calibri" panose="020F0502020204030204" pitchFamily="34" charset="0"/>
                <a:ea typeface="DengXian" panose="02010600030101010101" pitchFamily="2" charset="-122"/>
              </a:rPr>
              <a:t>not every difference should be considered to be “substantial”; </a:t>
            </a:r>
            <a:endParaRPr lang="en-BE" sz="2100" dirty="0">
              <a:effectLst/>
              <a:latin typeface="Arial" panose="020B0604020202020204" pitchFamily="34" charset="0"/>
              <a:ea typeface="Arial" panose="020B0604020202020204" pitchFamily="34" charset="0"/>
            </a:endParaRPr>
          </a:p>
          <a:p>
            <a:pPr marL="800100" lvl="1" indent="-342900" algn="just">
              <a:lnSpc>
                <a:spcPct val="105000"/>
              </a:lnSpc>
              <a:spcBef>
                <a:spcPts val="600"/>
              </a:spcBef>
              <a:spcAft>
                <a:spcPts val="300"/>
              </a:spcAft>
              <a:buFont typeface="Symbol" pitchFamily="2" charset="2"/>
              <a:buChar char=""/>
            </a:pPr>
            <a:r>
              <a:rPr lang="en-US" sz="2100" dirty="0">
                <a:effectLst/>
                <a:latin typeface="Calibri" panose="020F0502020204030204" pitchFamily="34" charset="0"/>
                <a:ea typeface="DengXian" panose="02010600030101010101" pitchFamily="2" charset="-122"/>
              </a:rPr>
              <a:t>the difference should be substantial in relation to the function (purpose) of the qualification </a:t>
            </a:r>
            <a:endParaRPr lang="en-BE" sz="2100" dirty="0">
              <a:effectLst/>
              <a:latin typeface="Arial" panose="020B0604020202020204" pitchFamily="34" charset="0"/>
              <a:ea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88278D89-A014-CE2E-D78D-D502DFFACB85}"/>
              </a:ext>
            </a:extLst>
          </p:cNvPr>
          <p:cNvSpPr txBox="1"/>
          <p:nvPr/>
        </p:nvSpPr>
        <p:spPr>
          <a:xfrm>
            <a:off x="9176657" y="180459"/>
            <a:ext cx="2525486" cy="369332"/>
          </a:xfrm>
          <a:prstGeom prst="rect">
            <a:avLst/>
          </a:prstGeom>
          <a:solidFill>
            <a:schemeClr val="accent6">
              <a:lumMod val="75000"/>
            </a:schemeClr>
          </a:solidFill>
        </p:spPr>
        <p:txBody>
          <a:bodyPr wrap="square" rtlCol="0">
            <a:spAutoFit/>
          </a:bodyPr>
          <a:lstStyle/>
          <a:p>
            <a:r>
              <a:rPr lang="en-BE" b="1" dirty="0">
                <a:solidFill>
                  <a:schemeClr val="bg1"/>
                </a:solidFill>
              </a:rPr>
              <a:t>Mercy Ngoma, Dr L. Ntoi</a:t>
            </a:r>
          </a:p>
        </p:txBody>
      </p:sp>
    </p:spTree>
    <p:extLst>
      <p:ext uri="{BB962C8B-B14F-4D97-AF65-F5344CB8AC3E}">
        <p14:creationId xmlns:p14="http://schemas.microsoft.com/office/powerpoint/2010/main" val="29694031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3A249-A3F6-16FC-0E15-B5EBBF348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C2FD8-E4BD-EC28-89A9-1297E512833C}"/>
              </a:ext>
            </a:extLst>
          </p:cNvPr>
          <p:cNvSpPr>
            <a:spLocks noGrp="1"/>
          </p:cNvSpPr>
          <p:nvPr>
            <p:ph type="title"/>
          </p:nvPr>
        </p:nvSpPr>
        <p:spPr>
          <a:xfrm>
            <a:off x="838200" y="180748"/>
            <a:ext cx="10515600" cy="500289"/>
          </a:xfrm>
        </p:spPr>
        <p:txBody>
          <a:bodyPr>
            <a:normAutofit fontScale="90000"/>
          </a:bodyPr>
          <a:lstStyle/>
          <a:p>
            <a:r>
              <a:rPr lang="en-BE" b="1" dirty="0">
                <a:solidFill>
                  <a:srgbClr val="C00000"/>
                </a:solidFill>
                <a:latin typeface="+mn-lt"/>
              </a:rPr>
              <a:t>Topic 8: in the SADCQF context</a:t>
            </a:r>
          </a:p>
        </p:txBody>
      </p:sp>
      <p:sp>
        <p:nvSpPr>
          <p:cNvPr id="3" name="Content Placeholder 2">
            <a:extLst>
              <a:ext uri="{FF2B5EF4-FFF2-40B4-BE49-F238E27FC236}">
                <a16:creationId xmlns:a16="http://schemas.microsoft.com/office/drawing/2014/main" id="{ACCC7B83-12CD-BD72-44EE-A8E9574A4F11}"/>
              </a:ext>
            </a:extLst>
          </p:cNvPr>
          <p:cNvSpPr>
            <a:spLocks noGrp="1"/>
          </p:cNvSpPr>
          <p:nvPr>
            <p:ph idx="1"/>
          </p:nvPr>
        </p:nvSpPr>
        <p:spPr>
          <a:xfrm>
            <a:off x="408214" y="1061356"/>
            <a:ext cx="11544300" cy="5388429"/>
          </a:xfrm>
        </p:spPr>
        <p:txBody>
          <a:bodyPr>
            <a:normAutofit lnSpcReduction="10000"/>
          </a:bodyPr>
          <a:lstStyle/>
          <a:p>
            <a:pPr algn="just">
              <a:lnSpc>
                <a:spcPct val="105000"/>
              </a:lnSpc>
              <a:spcBef>
                <a:spcPts val="600"/>
              </a:spcBef>
              <a:spcAft>
                <a:spcPts val="300"/>
              </a:spcAft>
            </a:pPr>
            <a:r>
              <a:rPr lang="en-US" sz="2300" dirty="0">
                <a:effectLst/>
                <a:latin typeface="Calibri" panose="020F0502020204030204" pitchFamily="34" charset="0"/>
                <a:ea typeface="DengXian" panose="02010600030101010101" pitchFamily="2" charset="-122"/>
                <a:cs typeface="Calibri" panose="020F0502020204030204" pitchFamily="34" charset="0"/>
              </a:rPr>
              <a:t>SADC countries are at different stages of ratification of the UNESCO Addis Recognition Convention. Mauritius, Seychelles, South Africa and Zambia are state parties of the Addis Recognition Convention. To date no SADC country has ratified the </a:t>
            </a:r>
            <a:r>
              <a:rPr lang="en-US" sz="23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Global Recognition Convention</a:t>
            </a:r>
            <a:r>
              <a:rPr lang="en-US" sz="2300" dirty="0">
                <a:effectLst/>
                <a:latin typeface="Calibri" panose="020F0502020204030204" pitchFamily="34" charset="0"/>
                <a:ea typeface="DengXian" panose="02010600030101010101" pitchFamily="2" charset="-122"/>
                <a:cs typeface="Calibri" panose="020F0502020204030204" pitchFamily="34" charset="0"/>
              </a:rPr>
              <a:t>.</a:t>
            </a:r>
            <a:endParaRPr lang="en-BE" sz="23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spcAft>
                <a:spcPts val="600"/>
              </a:spcAft>
            </a:pPr>
            <a:r>
              <a:rPr lang="en-BE" sz="2300" dirty="0">
                <a:effectLst/>
                <a:latin typeface="Calibri" panose="020F0502020204030204" pitchFamily="34" charset="0"/>
                <a:ea typeface="Times New Roman" panose="02020603050405020304" pitchFamily="18" charset="0"/>
              </a:rPr>
              <a:t>The </a:t>
            </a:r>
            <a:r>
              <a:rPr lang="en-BE" sz="2300" u="sng" dirty="0">
                <a:solidFill>
                  <a:srgbClr val="0563C1"/>
                </a:solidFill>
                <a:effectLst/>
                <a:latin typeface="Calibri" panose="020F0502020204030204" pitchFamily="34" charset="0"/>
                <a:ea typeface="Calibri" panose="020F0502020204030204" pitchFamily="34" charset="0"/>
                <a:hlinkClick r:id="rId3"/>
              </a:rPr>
              <a:t>Revised Convention on the Recognition of Studies, Certificates, Diplomas, Degrees and Other Academic Qualifications in Higher Education in African States</a:t>
            </a:r>
            <a:r>
              <a:rPr lang="en-BE" sz="2300" dirty="0">
                <a:effectLst/>
                <a:latin typeface="Calibri" panose="020F0502020204030204" pitchFamily="34" charset="0"/>
                <a:ea typeface="Times New Roman" panose="02020603050405020304" pitchFamily="18" charset="0"/>
              </a:rPr>
              <a:t>, known as the Addis Convention, establishes a legal framework for the fair and transparent recognition of higher education qualifications in the African region to facilitate mobility and inter-university cooperation. Supporting academic mobility and exchange among African States strengthens trust in the quality enhancement of institutions and systems, while also providing a pivotal network for advancing the SDG targets for equitable access in the region.</a:t>
            </a:r>
            <a:endParaRPr lang="en-BE" sz="2300" dirty="0">
              <a:effectLst/>
              <a:latin typeface="Times New Roman" panose="02020603050405020304" pitchFamily="18" charset="0"/>
              <a:ea typeface="Times New Roman" panose="02020603050405020304" pitchFamily="18" charset="0"/>
            </a:endParaRPr>
          </a:p>
          <a:p>
            <a:pPr algn="just">
              <a:lnSpc>
                <a:spcPct val="105000"/>
              </a:lnSpc>
              <a:spcBef>
                <a:spcPts val="600"/>
              </a:spcBef>
              <a:spcAft>
                <a:spcPts val="600"/>
              </a:spcAft>
            </a:pPr>
            <a:r>
              <a:rPr lang="en-BE" sz="2300" dirty="0">
                <a:effectLst/>
                <a:latin typeface="Calibri" panose="020F0502020204030204" pitchFamily="34" charset="0"/>
                <a:ea typeface="Times New Roman" panose="02020603050405020304" pitchFamily="18" charset="0"/>
              </a:rPr>
              <a:t>The Convention was adopted on 12 December 2014 in Addis Ababa, Ethiopia and entered into force on 15 December 2019. It is open to UNESCO Member States belonging to the </a:t>
            </a:r>
            <a:r>
              <a:rPr lang="en-BE" sz="2300" u="sng" dirty="0">
                <a:solidFill>
                  <a:srgbClr val="0563C1"/>
                </a:solidFill>
                <a:effectLst/>
                <a:latin typeface="Calibri" panose="020F0502020204030204" pitchFamily="34" charset="0"/>
                <a:ea typeface="Calibri" panose="020F0502020204030204" pitchFamily="34" charset="0"/>
                <a:hlinkClick r:id="rId4"/>
              </a:rPr>
              <a:t>Africa Region</a:t>
            </a:r>
            <a:r>
              <a:rPr lang="en-BE" sz="2300" dirty="0">
                <a:effectLst/>
                <a:latin typeface="Calibri" panose="020F0502020204030204" pitchFamily="34" charset="0"/>
                <a:ea typeface="Times New Roman" panose="02020603050405020304" pitchFamily="18" charset="0"/>
              </a:rPr>
              <a:t> and as of September 2023 has </a:t>
            </a:r>
            <a:r>
              <a:rPr lang="en-BE" sz="2300" u="sng" dirty="0">
                <a:solidFill>
                  <a:srgbClr val="0563C1"/>
                </a:solidFill>
                <a:effectLst/>
                <a:latin typeface="Calibri" panose="020F0502020204030204" pitchFamily="34" charset="0"/>
                <a:ea typeface="Calibri" panose="020F0502020204030204" pitchFamily="34" charset="0"/>
                <a:hlinkClick r:id="rId5"/>
              </a:rPr>
              <a:t>14 States Parties</a:t>
            </a:r>
            <a:r>
              <a:rPr lang="en-BE" sz="2300" dirty="0">
                <a:effectLst/>
                <a:latin typeface="Calibri" panose="020F0502020204030204" pitchFamily="34" charset="0"/>
                <a:ea typeface="Times New Roman" panose="02020603050405020304" pitchFamily="18" charset="0"/>
              </a:rPr>
              <a:t>. </a:t>
            </a:r>
            <a:endParaRPr lang="en-BE" sz="2300" dirty="0">
              <a:effectLst/>
              <a:latin typeface="Times New Roman" panose="02020603050405020304" pitchFamily="18" charset="0"/>
              <a:ea typeface="Times New Roman" panose="02020603050405020304" pitchFamily="18" charset="0"/>
            </a:endParaRPr>
          </a:p>
          <a:p>
            <a:endParaRPr lang="en-BE" dirty="0"/>
          </a:p>
        </p:txBody>
      </p:sp>
    </p:spTree>
    <p:extLst>
      <p:ext uri="{BB962C8B-B14F-4D97-AF65-F5344CB8AC3E}">
        <p14:creationId xmlns:p14="http://schemas.microsoft.com/office/powerpoint/2010/main" val="27424361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56E510-56D1-C075-B7F1-0BBBB4AE8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9E4BD-E84E-1337-A727-7D3800A76CE2}"/>
              </a:ext>
            </a:extLst>
          </p:cNvPr>
          <p:cNvSpPr>
            <a:spLocks noGrp="1"/>
          </p:cNvSpPr>
          <p:nvPr>
            <p:ph type="title"/>
          </p:nvPr>
        </p:nvSpPr>
        <p:spPr>
          <a:xfrm>
            <a:off x="876693" y="741391"/>
            <a:ext cx="4355265" cy="1616203"/>
          </a:xfrm>
        </p:spPr>
        <p:txBody>
          <a:bodyPr anchor="b">
            <a:normAutofit/>
          </a:bodyPr>
          <a:lstStyle/>
          <a:p>
            <a:r>
              <a:rPr lang="en-BE" sz="3200" b="1" dirty="0">
                <a:latin typeface="+mn-lt"/>
              </a:rPr>
              <a:t>Comparison discussion topic 8</a:t>
            </a:r>
          </a:p>
        </p:txBody>
      </p:sp>
      <p:sp>
        <p:nvSpPr>
          <p:cNvPr id="3" name="Content Placeholder 2">
            <a:extLst>
              <a:ext uri="{FF2B5EF4-FFF2-40B4-BE49-F238E27FC236}">
                <a16:creationId xmlns:a16="http://schemas.microsoft.com/office/drawing/2014/main" id="{48265C98-8586-4D59-DB9F-2F819D4B4AB8}"/>
              </a:ext>
            </a:extLst>
          </p:cNvPr>
          <p:cNvSpPr>
            <a:spLocks noGrp="1"/>
          </p:cNvSpPr>
          <p:nvPr>
            <p:ph idx="1"/>
          </p:nvPr>
        </p:nvSpPr>
        <p:spPr>
          <a:xfrm>
            <a:off x="876692" y="2533476"/>
            <a:ext cx="4355265" cy="3447832"/>
          </a:xfrm>
        </p:spPr>
        <p:txBody>
          <a:bodyPr anchor="t">
            <a:normAutofit/>
          </a:bodyPr>
          <a:lstStyle/>
          <a:p>
            <a:r>
              <a:rPr lang="en-BE" sz="2600" dirty="0"/>
              <a:t>Similarities</a:t>
            </a:r>
          </a:p>
          <a:p>
            <a:r>
              <a:rPr lang="en-BE" sz="2600" dirty="0"/>
              <a:t>Differences</a:t>
            </a:r>
          </a:p>
          <a:p>
            <a:r>
              <a:rPr lang="en-BE" sz="2600" dirty="0"/>
              <a:t>Main conclusions</a:t>
            </a:r>
          </a:p>
        </p:txBody>
      </p:sp>
      <p:pic>
        <p:nvPicPr>
          <p:cNvPr id="5" name="Picture 4" descr="A group of multi coloured wooden stick figures">
            <a:extLst>
              <a:ext uri="{FF2B5EF4-FFF2-40B4-BE49-F238E27FC236}">
                <a16:creationId xmlns:a16="http://schemas.microsoft.com/office/drawing/2014/main" id="{443CFB51-C6BF-8487-003A-1413A9F82581}"/>
              </a:ext>
            </a:extLst>
          </p:cNvPr>
          <p:cNvPicPr>
            <a:picLocks noChangeAspect="1"/>
          </p:cNvPicPr>
          <p:nvPr/>
        </p:nvPicPr>
        <p:blipFill rotWithShape="1">
          <a:blip r:embed="rId2"/>
          <a:srcRect l="12156" r="26288"/>
          <a:stretch/>
        </p:blipFill>
        <p:spPr>
          <a:xfrm>
            <a:off x="6096000" y="10"/>
            <a:ext cx="6095999"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32536360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7792A-A289-EBA7-40D4-7D55F2E71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9C09B-805E-137E-DDB8-9351C4C765C0}"/>
              </a:ext>
            </a:extLst>
          </p:cNvPr>
          <p:cNvSpPr>
            <a:spLocks noGrp="1"/>
          </p:cNvSpPr>
          <p:nvPr>
            <p:ph type="title"/>
          </p:nvPr>
        </p:nvSpPr>
        <p:spPr>
          <a:xfrm>
            <a:off x="838199" y="464717"/>
            <a:ext cx="10515600" cy="625475"/>
          </a:xfrm>
        </p:spPr>
        <p:txBody>
          <a:bodyPr>
            <a:normAutofit fontScale="90000"/>
          </a:bodyPr>
          <a:lstStyle/>
          <a:p>
            <a:r>
              <a:rPr lang="en-GB" dirty="0">
                <a:latin typeface="+mn-lt"/>
              </a:rPr>
              <a:t>Summary of the comparison: a possible template</a:t>
            </a:r>
            <a:endParaRPr lang="en-BE" dirty="0">
              <a:latin typeface="+mn-lt"/>
            </a:endParaRPr>
          </a:p>
        </p:txBody>
      </p:sp>
      <p:graphicFrame>
        <p:nvGraphicFramePr>
          <p:cNvPr id="4" name="Table 4">
            <a:extLst>
              <a:ext uri="{FF2B5EF4-FFF2-40B4-BE49-F238E27FC236}">
                <a16:creationId xmlns:a16="http://schemas.microsoft.com/office/drawing/2014/main" id="{E174531F-5A22-6788-C898-8ECE3539E710}"/>
              </a:ext>
            </a:extLst>
          </p:cNvPr>
          <p:cNvGraphicFramePr>
            <a:graphicFrameLocks noGrp="1"/>
          </p:cNvGraphicFramePr>
          <p:nvPr>
            <p:ph idx="1"/>
          </p:nvPr>
        </p:nvGraphicFramePr>
        <p:xfrm>
          <a:off x="146957" y="1122224"/>
          <a:ext cx="11898085" cy="5537905"/>
        </p:xfrm>
        <a:graphic>
          <a:graphicData uri="http://schemas.openxmlformats.org/drawingml/2006/table">
            <a:tbl>
              <a:tblPr firstRow="1" bandRow="1">
                <a:tableStyleId>{93296810-A885-4BE3-A3E7-6D5BEEA58F35}</a:tableStyleId>
              </a:tblPr>
              <a:tblGrid>
                <a:gridCol w="2314453">
                  <a:extLst>
                    <a:ext uri="{9D8B030D-6E8A-4147-A177-3AD203B41FA5}">
                      <a16:colId xmlns:a16="http://schemas.microsoft.com/office/drawing/2014/main" val="4084116460"/>
                    </a:ext>
                  </a:extLst>
                </a:gridCol>
                <a:gridCol w="9583632">
                  <a:extLst>
                    <a:ext uri="{9D8B030D-6E8A-4147-A177-3AD203B41FA5}">
                      <a16:colId xmlns:a16="http://schemas.microsoft.com/office/drawing/2014/main" val="2014990518"/>
                    </a:ext>
                  </a:extLst>
                </a:gridCol>
              </a:tblGrid>
              <a:tr h="391885">
                <a:tc>
                  <a:txBody>
                    <a:bodyPr/>
                    <a:lstStyle/>
                    <a:p>
                      <a:r>
                        <a:rPr lang="en-BE" dirty="0"/>
                        <a:t>Topic</a:t>
                      </a:r>
                    </a:p>
                  </a:txBody>
                  <a:tcPr/>
                </a:tc>
                <a:tc>
                  <a:txBody>
                    <a:bodyPr/>
                    <a:lstStyle/>
                    <a:p>
                      <a:r>
                        <a:rPr lang="en-GB" dirty="0"/>
                        <a:t>Key findings on comparison between EQF and NQF of Cabo Verde</a:t>
                      </a:r>
                      <a:endParaRPr lang="en-BE" dirty="0"/>
                    </a:p>
                  </a:txBody>
                  <a:tcPr/>
                </a:tc>
                <a:extLst>
                  <a:ext uri="{0D108BD9-81ED-4DB2-BD59-A6C34878D82A}">
                    <a16:rowId xmlns:a16="http://schemas.microsoft.com/office/drawing/2014/main" val="893250802"/>
                  </a:ext>
                </a:extLst>
              </a:tr>
              <a:tr h="429540">
                <a:tc>
                  <a:txBody>
                    <a:bodyPr/>
                    <a:lstStyle/>
                    <a:p>
                      <a:r>
                        <a:rPr lang="en-BE" b="1" dirty="0"/>
                        <a:t>1. Objectives</a:t>
                      </a:r>
                    </a:p>
                  </a:txBody>
                  <a:tcPr/>
                </a:tc>
                <a:tc>
                  <a:txBody>
                    <a:bodyPr/>
                    <a:lstStyle/>
                    <a:p>
                      <a:r>
                        <a:rPr lang="en-GB" dirty="0"/>
                        <a:t>High comparability. </a:t>
                      </a:r>
                      <a:r>
                        <a:rPr lang="en-GB" dirty="0">
                          <a:solidFill>
                            <a:srgbClr val="C00000"/>
                          </a:solidFill>
                        </a:rPr>
                        <a:t>Difference: “harmonisation</a:t>
                      </a:r>
                      <a:r>
                        <a:rPr lang="en-GB" dirty="0"/>
                        <a:t>”</a:t>
                      </a:r>
                      <a:endParaRPr lang="en-BE" dirty="0"/>
                    </a:p>
                  </a:txBody>
                  <a:tcPr/>
                </a:tc>
                <a:extLst>
                  <a:ext uri="{0D108BD9-81ED-4DB2-BD59-A6C34878D82A}">
                    <a16:rowId xmlns:a16="http://schemas.microsoft.com/office/drawing/2014/main" val="3059770956"/>
                  </a:ext>
                </a:extLst>
              </a:tr>
              <a:tr h="429540">
                <a:tc>
                  <a:txBody>
                    <a:bodyPr/>
                    <a:lstStyle/>
                    <a:p>
                      <a:r>
                        <a:rPr lang="en-BE" b="1" dirty="0"/>
                        <a:t>2. Scope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 comparability</a:t>
                      </a:r>
                      <a:endParaRPr lang="en-BE" dirty="0"/>
                    </a:p>
                  </a:txBody>
                  <a:tcPr/>
                </a:tc>
                <a:extLst>
                  <a:ext uri="{0D108BD9-81ED-4DB2-BD59-A6C34878D82A}">
                    <a16:rowId xmlns:a16="http://schemas.microsoft.com/office/drawing/2014/main" val="827601194"/>
                  </a:ext>
                </a:extLst>
              </a:tr>
              <a:tr h="429540">
                <a:tc>
                  <a:txBody>
                    <a:bodyPr/>
                    <a:lstStyle/>
                    <a:p>
                      <a:r>
                        <a:rPr lang="en-BE" b="1" dirty="0"/>
                        <a:t>3. Levels and descriptors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No substantial differences. Medium comparability.</a:t>
                      </a:r>
                      <a:r>
                        <a:rPr lang="en-BE" sz="1600" dirty="0"/>
                        <a:t> </a:t>
                      </a:r>
                      <a:r>
                        <a:rPr lang="en-GB" sz="1600" dirty="0"/>
                        <a:t>Identical domains of learning of level descriptors (KSAR / KSRA). Difference: level structure (8 – 10 levels). </a:t>
                      </a:r>
                      <a:endParaRPr lang="en-BE" sz="1600" dirty="0"/>
                    </a:p>
                  </a:txBody>
                  <a:tcPr/>
                </a:tc>
                <a:extLst>
                  <a:ext uri="{0D108BD9-81ED-4DB2-BD59-A6C34878D82A}">
                    <a16:rowId xmlns:a16="http://schemas.microsoft.com/office/drawing/2014/main" val="113419373"/>
                  </a:ext>
                </a:extLst>
              </a:tr>
              <a:tr h="429540">
                <a:tc>
                  <a:txBody>
                    <a:bodyPr/>
                    <a:lstStyle/>
                    <a:p>
                      <a:r>
                        <a:rPr lang="en-BE" b="1" dirty="0"/>
                        <a:t>4. Learning outcomes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High comparability</a:t>
                      </a:r>
                    </a:p>
                  </a:txBody>
                  <a:tcPr/>
                </a:tc>
                <a:extLst>
                  <a:ext uri="{0D108BD9-81ED-4DB2-BD59-A6C34878D82A}">
                    <a16:rowId xmlns:a16="http://schemas.microsoft.com/office/drawing/2014/main" val="2431248472"/>
                  </a:ext>
                </a:extLst>
              </a:tr>
              <a:tr h="429540">
                <a:tc>
                  <a:txBody>
                    <a:bodyPr/>
                    <a:lstStyle/>
                    <a:p>
                      <a:r>
                        <a:rPr lang="en-BE" b="1" dirty="0"/>
                        <a:t>5. RVCC / VNFIL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High comparability</a:t>
                      </a:r>
                    </a:p>
                  </a:txBody>
                  <a:tcPr/>
                </a:tc>
                <a:extLst>
                  <a:ext uri="{0D108BD9-81ED-4DB2-BD59-A6C34878D82A}">
                    <a16:rowId xmlns:a16="http://schemas.microsoft.com/office/drawing/2014/main" val="3280852606"/>
                  </a:ext>
                </a:extLst>
              </a:tr>
              <a:tr h="429540">
                <a:tc>
                  <a:txBody>
                    <a:bodyPr/>
                    <a:lstStyle/>
                    <a:p>
                      <a:r>
                        <a:rPr lang="en-BE" b="1"/>
                        <a:t>6. Quality assurance</a:t>
                      </a:r>
                      <a:endParaRPr lang="en-BE"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Comparability – no substantial differences</a:t>
                      </a:r>
                    </a:p>
                  </a:txBody>
                  <a:tcPr/>
                </a:tc>
                <a:extLst>
                  <a:ext uri="{0D108BD9-81ED-4DB2-BD59-A6C34878D82A}">
                    <a16:rowId xmlns:a16="http://schemas.microsoft.com/office/drawing/2014/main" val="1087761845"/>
                  </a:ext>
                </a:extLst>
              </a:tr>
              <a:tr h="429540">
                <a:tc>
                  <a:txBody>
                    <a:bodyPr/>
                    <a:lstStyle/>
                    <a:p>
                      <a:r>
                        <a:rPr lang="en-BE" b="1"/>
                        <a:t>7. Communication</a:t>
                      </a:r>
                      <a:endParaRPr lang="en-BE" b="1" dirty="0"/>
                    </a:p>
                  </a:txBody>
                  <a:tcPr/>
                </a:tc>
                <a:tc>
                  <a:txBody>
                    <a:bodyPr/>
                    <a:lstStyle/>
                    <a:p>
                      <a:endParaRPr lang="en-BE" dirty="0"/>
                    </a:p>
                  </a:txBody>
                  <a:tcPr/>
                </a:tc>
                <a:extLst>
                  <a:ext uri="{0D108BD9-81ED-4DB2-BD59-A6C34878D82A}">
                    <a16:rowId xmlns:a16="http://schemas.microsoft.com/office/drawing/2014/main" val="1918738403"/>
                  </a:ext>
                </a:extLst>
              </a:tr>
              <a:tr h="429540">
                <a:tc>
                  <a:txBody>
                    <a:bodyPr/>
                    <a:lstStyle/>
                    <a:p>
                      <a:r>
                        <a:rPr lang="en-BE" b="1"/>
                        <a:t>8. Recognition</a:t>
                      </a:r>
                      <a:endParaRPr lang="en-BE" b="1" dirty="0"/>
                    </a:p>
                  </a:txBody>
                  <a:tcPr/>
                </a:tc>
                <a:tc>
                  <a:txBody>
                    <a:bodyPr/>
                    <a:lstStyle/>
                    <a:p>
                      <a:endParaRPr lang="en-BE" dirty="0"/>
                    </a:p>
                  </a:txBody>
                  <a:tcPr/>
                </a:tc>
                <a:extLst>
                  <a:ext uri="{0D108BD9-81ED-4DB2-BD59-A6C34878D82A}">
                    <a16:rowId xmlns:a16="http://schemas.microsoft.com/office/drawing/2014/main" val="85420049"/>
                  </a:ext>
                </a:extLst>
              </a:tr>
              <a:tr h="429540">
                <a:tc>
                  <a:txBody>
                    <a:bodyPr/>
                    <a:lstStyle/>
                    <a:p>
                      <a:r>
                        <a:rPr lang="en-BE" b="1"/>
                        <a:t>9. Governanace</a:t>
                      </a:r>
                      <a:endParaRPr lang="en-BE" b="1" dirty="0"/>
                    </a:p>
                  </a:txBody>
                  <a:tcPr/>
                </a:tc>
                <a:tc>
                  <a:txBody>
                    <a:bodyPr/>
                    <a:lstStyle/>
                    <a:p>
                      <a:endParaRPr lang="en-BE" dirty="0"/>
                    </a:p>
                  </a:txBody>
                  <a:tcPr/>
                </a:tc>
                <a:extLst>
                  <a:ext uri="{0D108BD9-81ED-4DB2-BD59-A6C34878D82A}">
                    <a16:rowId xmlns:a16="http://schemas.microsoft.com/office/drawing/2014/main" val="3923478019"/>
                  </a:ext>
                </a:extLst>
              </a:tr>
              <a:tr h="429540">
                <a:tc>
                  <a:txBody>
                    <a:bodyPr/>
                    <a:lstStyle/>
                    <a:p>
                      <a:r>
                        <a:rPr lang="en-BE" b="1"/>
                        <a:t>10. Referencing</a:t>
                      </a:r>
                      <a:endParaRPr lang="en-BE" b="1" dirty="0"/>
                    </a:p>
                  </a:txBody>
                  <a:tcPr/>
                </a:tc>
                <a:tc>
                  <a:txBody>
                    <a:bodyPr/>
                    <a:lstStyle/>
                    <a:p>
                      <a:endParaRPr lang="en-BE" dirty="0"/>
                    </a:p>
                  </a:txBody>
                  <a:tcPr/>
                </a:tc>
                <a:extLst>
                  <a:ext uri="{0D108BD9-81ED-4DB2-BD59-A6C34878D82A}">
                    <a16:rowId xmlns:a16="http://schemas.microsoft.com/office/drawing/2014/main" val="664697631"/>
                  </a:ext>
                </a:extLst>
              </a:tr>
              <a:tr h="429540">
                <a:tc>
                  <a:txBody>
                    <a:bodyPr/>
                    <a:lstStyle/>
                    <a:p>
                      <a:r>
                        <a:rPr lang="en-BE" b="1" dirty="0"/>
                        <a:t>11. </a:t>
                      </a:r>
                      <a:r>
                        <a:rPr lang="en-GB" b="1" dirty="0"/>
                        <a:t>Transparency of comparison</a:t>
                      </a:r>
                      <a:endParaRPr lang="en-BE" b="1" dirty="0"/>
                    </a:p>
                  </a:txBody>
                  <a:tcPr/>
                </a:tc>
                <a:tc>
                  <a:txBody>
                    <a:bodyPr/>
                    <a:lstStyle/>
                    <a:p>
                      <a:endParaRPr lang="en-BE" dirty="0"/>
                    </a:p>
                  </a:txBody>
                  <a:tcPr/>
                </a:tc>
                <a:extLst>
                  <a:ext uri="{0D108BD9-81ED-4DB2-BD59-A6C34878D82A}">
                    <a16:rowId xmlns:a16="http://schemas.microsoft.com/office/drawing/2014/main" val="69099513"/>
                  </a:ext>
                </a:extLst>
              </a:tr>
            </a:tbl>
          </a:graphicData>
        </a:graphic>
      </p:graphicFrame>
      <p:sp>
        <p:nvSpPr>
          <p:cNvPr id="3" name="TextBox 2">
            <a:extLst>
              <a:ext uri="{FF2B5EF4-FFF2-40B4-BE49-F238E27FC236}">
                <a16:creationId xmlns:a16="http://schemas.microsoft.com/office/drawing/2014/main" id="{D1660811-2033-2970-E3FE-70F95802ECCD}"/>
              </a:ext>
            </a:extLst>
          </p:cNvPr>
          <p:cNvSpPr txBox="1"/>
          <p:nvPr/>
        </p:nvSpPr>
        <p:spPr>
          <a:xfrm>
            <a:off x="9348952" y="95385"/>
            <a:ext cx="2270234" cy="369332"/>
          </a:xfrm>
          <a:prstGeom prst="rect">
            <a:avLst/>
          </a:prstGeom>
          <a:solidFill>
            <a:srgbClr val="00B0F0"/>
          </a:solidFill>
        </p:spPr>
        <p:txBody>
          <a:bodyPr wrap="square" rtlCol="0">
            <a:spAutoFit/>
          </a:bodyPr>
          <a:lstStyle/>
          <a:p>
            <a:pPr algn="ctr"/>
            <a:r>
              <a:rPr lang="en-BE" dirty="0">
                <a:solidFill>
                  <a:schemeClr val="bg1"/>
                </a:solidFill>
              </a:rPr>
              <a:t>Eduarda</a:t>
            </a:r>
          </a:p>
        </p:txBody>
      </p:sp>
    </p:spTree>
    <p:extLst>
      <p:ext uri="{BB962C8B-B14F-4D97-AF65-F5344CB8AC3E}">
        <p14:creationId xmlns:p14="http://schemas.microsoft.com/office/powerpoint/2010/main" val="25025439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2624EA-FA90-10A2-7E77-EA56CF0DF9A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4E04F-16D3-8990-2791-FC269BE89882}"/>
              </a:ext>
            </a:extLst>
          </p:cNvPr>
          <p:cNvSpPr>
            <a:spLocks noGrp="1"/>
          </p:cNvSpPr>
          <p:nvPr>
            <p:ph type="title"/>
          </p:nvPr>
        </p:nvSpPr>
        <p:spPr>
          <a:xfrm>
            <a:off x="838200" y="365125"/>
            <a:ext cx="10515600" cy="1325563"/>
          </a:xfrm>
        </p:spPr>
        <p:txBody>
          <a:bodyPr>
            <a:normAutofit/>
          </a:bodyPr>
          <a:lstStyle/>
          <a:p>
            <a:r>
              <a:rPr lang="en-BE" sz="5400" dirty="0"/>
              <a:t>Next steps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F94BDB-0EF9-A6C9-659E-7A5D70E4EC67}"/>
              </a:ext>
            </a:extLst>
          </p:cNvPr>
          <p:cNvSpPr>
            <a:spLocks noGrp="1"/>
          </p:cNvSpPr>
          <p:nvPr>
            <p:ph idx="1"/>
          </p:nvPr>
        </p:nvSpPr>
        <p:spPr>
          <a:xfrm>
            <a:off x="838200" y="2145877"/>
            <a:ext cx="10515600" cy="4251960"/>
          </a:xfrm>
        </p:spPr>
        <p:txBody>
          <a:bodyPr>
            <a:normAutofit/>
          </a:bodyPr>
          <a:lstStyle/>
          <a:p>
            <a:r>
              <a:rPr lang="en-BE" sz="3000" dirty="0"/>
              <a:t>5th meeting: Topics 8, 10 and 11 – 19 March </a:t>
            </a:r>
          </a:p>
          <a:p>
            <a:pPr lvl="1"/>
            <a:r>
              <a:rPr lang="en-BE" sz="3000" dirty="0"/>
              <a:t>Topic 10: Seychelles; </a:t>
            </a:r>
          </a:p>
          <a:p>
            <a:pPr lvl="1"/>
            <a:r>
              <a:rPr lang="en-BE" sz="3000" dirty="0"/>
              <a:t>Topic 11: Angola, Secretariat</a:t>
            </a:r>
          </a:p>
          <a:p>
            <a:r>
              <a:rPr lang="en-BE" sz="3000" dirty="0"/>
              <a:t>6th meeting: draft report 1 – 8 April</a:t>
            </a:r>
          </a:p>
          <a:p>
            <a:r>
              <a:rPr lang="en-BE" sz="3000" dirty="0"/>
              <a:t>7th meeting: draft report 2 – 24 April</a:t>
            </a:r>
          </a:p>
          <a:p>
            <a:r>
              <a:rPr lang="en-BE" sz="3000" dirty="0"/>
              <a:t>Final report: discussed at TCCA meeting 9-10/May (Johannesburg) and at 65th EQF AG meeting (June 2024)</a:t>
            </a:r>
          </a:p>
          <a:p>
            <a:endParaRPr lang="en-BE" sz="2200" dirty="0"/>
          </a:p>
        </p:txBody>
      </p:sp>
    </p:spTree>
    <p:extLst>
      <p:ext uri="{BB962C8B-B14F-4D97-AF65-F5344CB8AC3E}">
        <p14:creationId xmlns:p14="http://schemas.microsoft.com/office/powerpoint/2010/main" val="374686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89B0-6852-BEA0-55C9-CAED6B9D2306}"/>
              </a:ext>
            </a:extLst>
          </p:cNvPr>
          <p:cNvSpPr>
            <a:spLocks noGrp="1"/>
          </p:cNvSpPr>
          <p:nvPr>
            <p:ph type="title"/>
          </p:nvPr>
        </p:nvSpPr>
        <p:spPr>
          <a:xfrm>
            <a:off x="596661" y="209851"/>
            <a:ext cx="10515600" cy="687298"/>
          </a:xfrm>
        </p:spPr>
        <p:txBody>
          <a:bodyPr>
            <a:normAutofit fontScale="90000"/>
          </a:bodyPr>
          <a:lstStyle/>
          <a:p>
            <a:r>
              <a:rPr lang="en-BE" b="1" dirty="0">
                <a:latin typeface="+mn-lt"/>
              </a:rPr>
              <a:t>Process</a:t>
            </a:r>
          </a:p>
        </p:txBody>
      </p:sp>
      <p:graphicFrame>
        <p:nvGraphicFramePr>
          <p:cNvPr id="4" name="Content Placeholder 3">
            <a:extLst>
              <a:ext uri="{FF2B5EF4-FFF2-40B4-BE49-F238E27FC236}">
                <a16:creationId xmlns:a16="http://schemas.microsoft.com/office/drawing/2014/main" id="{8E294D60-F74E-3702-EDB9-01B62C344B1F}"/>
              </a:ext>
            </a:extLst>
          </p:cNvPr>
          <p:cNvGraphicFramePr>
            <a:graphicFrameLocks noGrp="1"/>
          </p:cNvGraphicFramePr>
          <p:nvPr>
            <p:ph idx="1"/>
            <p:extLst>
              <p:ext uri="{D42A27DB-BD31-4B8C-83A1-F6EECF244321}">
                <p14:modId xmlns:p14="http://schemas.microsoft.com/office/powerpoint/2010/main" val="3484492273"/>
              </p:ext>
            </p:extLst>
          </p:nvPr>
        </p:nvGraphicFramePr>
        <p:xfrm>
          <a:off x="327804" y="1311214"/>
          <a:ext cx="11507638" cy="5181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A97A3708-7F1E-3C51-48DB-1A7A4503E19D}"/>
              </a:ext>
            </a:extLst>
          </p:cNvPr>
          <p:cNvSpPr/>
          <p:nvPr/>
        </p:nvSpPr>
        <p:spPr>
          <a:xfrm>
            <a:off x="3105509" y="363718"/>
            <a:ext cx="6435306" cy="947496"/>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2400" b="1" dirty="0">
                <a:solidFill>
                  <a:schemeClr val="bg1"/>
                </a:solidFill>
              </a:rPr>
              <a:t>Working Group EQF - SADCQF</a:t>
            </a:r>
          </a:p>
        </p:txBody>
      </p:sp>
    </p:spTree>
    <p:extLst>
      <p:ext uri="{BB962C8B-B14F-4D97-AF65-F5344CB8AC3E}">
        <p14:creationId xmlns:p14="http://schemas.microsoft.com/office/powerpoint/2010/main" val="19602058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B8C8D6-0038-F4C1-54CC-EC225D9571EC}"/>
              </a:ext>
            </a:extLst>
          </p:cNvPr>
          <p:cNvSpPr>
            <a:spLocks noGrp="1"/>
          </p:cNvSpPr>
          <p:nvPr>
            <p:ph type="title"/>
          </p:nvPr>
        </p:nvSpPr>
        <p:spPr>
          <a:xfrm>
            <a:off x="965200" y="1383528"/>
            <a:ext cx="5925989" cy="3167510"/>
          </a:xfrm>
        </p:spPr>
        <p:txBody>
          <a:bodyPr vert="horz" lIns="91440" tIns="45720" rIns="91440" bIns="45720" rtlCol="0" anchor="b">
            <a:normAutofit/>
          </a:bodyPr>
          <a:lstStyle/>
          <a:p>
            <a:pPr algn="r"/>
            <a:r>
              <a:rPr lang="en-US" sz="7400" b="1" kern="1200">
                <a:solidFill>
                  <a:schemeClr val="tx1"/>
                </a:solidFill>
                <a:latin typeface="+mj-lt"/>
                <a:ea typeface="+mj-ea"/>
                <a:cs typeface="+mj-cs"/>
              </a:rPr>
              <a:t>Thank you! Merci! Obrigado!</a:t>
            </a:r>
          </a:p>
        </p:txBody>
      </p:sp>
      <p:pic>
        <p:nvPicPr>
          <p:cNvPr id="7" name="Content Placeholder 6" descr="Flower">
            <a:extLst>
              <a:ext uri="{FF2B5EF4-FFF2-40B4-BE49-F238E27FC236}">
                <a16:creationId xmlns:a16="http://schemas.microsoft.com/office/drawing/2014/main" id="{5D6B2421-652F-2C78-FACB-19F70D944268}"/>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13888862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C8A3FE-A0CF-AB9B-E566-46EFC510BBE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9154C8-A075-E75B-B47D-CE195ADBA14B}"/>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b="1" kern="1200" dirty="0">
                <a:solidFill>
                  <a:schemeClr val="tx1"/>
                </a:solidFill>
                <a:latin typeface="+mj-lt"/>
                <a:ea typeface="+mj-ea"/>
                <a:cs typeface="+mj-cs"/>
              </a:rPr>
              <a:t>ANNEX</a:t>
            </a:r>
          </a:p>
        </p:txBody>
      </p:sp>
      <p:sp>
        <p:nvSpPr>
          <p:cNvPr id="3" name="Content Placeholder 2">
            <a:extLst>
              <a:ext uri="{FF2B5EF4-FFF2-40B4-BE49-F238E27FC236}">
                <a16:creationId xmlns:a16="http://schemas.microsoft.com/office/drawing/2014/main" id="{0FD060ED-4B8E-B10F-FE0C-768B1C2E9F1A}"/>
              </a:ext>
            </a:extLst>
          </p:cNvPr>
          <p:cNvSpPr>
            <a:spLocks noGrp="1"/>
          </p:cNvSpPr>
          <p:nvPr>
            <p:ph idx="1"/>
          </p:nvPr>
        </p:nvSpPr>
        <p:spPr>
          <a:xfrm>
            <a:off x="1524000" y="3686048"/>
            <a:ext cx="9144000" cy="651910"/>
          </a:xfrm>
        </p:spPr>
        <p:txBody>
          <a:bodyPr vert="horz" lIns="91440" tIns="45720" rIns="91440" bIns="45720" rtlCol="0" anchor="ctr">
            <a:normAutofit/>
          </a:bodyPr>
          <a:lstStyle/>
          <a:p>
            <a:pPr marL="0" indent="0" algn="ctr">
              <a:buNone/>
            </a:pPr>
            <a:r>
              <a:rPr lang="en-US" sz="3400" b="1" kern="1200" dirty="0">
                <a:solidFill>
                  <a:srgbClr val="C00000"/>
                </a:solidFill>
                <a:latin typeface="+mn-lt"/>
                <a:ea typeface="+mn-ea"/>
                <a:cs typeface="+mn-cs"/>
              </a:rPr>
              <a:t>Slides of Meeting 3 (30/01/2024)</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7812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DE0-F09F-7D90-1070-00B30C81CE23}"/>
              </a:ext>
            </a:extLst>
          </p:cNvPr>
          <p:cNvSpPr>
            <a:spLocks noGrp="1"/>
          </p:cNvSpPr>
          <p:nvPr>
            <p:ph type="title"/>
          </p:nvPr>
        </p:nvSpPr>
        <p:spPr>
          <a:xfrm>
            <a:off x="838200" y="365125"/>
            <a:ext cx="10515600" cy="860171"/>
          </a:xfrm>
        </p:spPr>
        <p:txBody>
          <a:bodyPr/>
          <a:lstStyle/>
          <a:p>
            <a:r>
              <a:rPr lang="en-BE" b="1" dirty="0">
                <a:latin typeface="Arial" panose="020B0604020202020204" pitchFamily="34" charset="0"/>
                <a:cs typeface="Arial" panose="020B0604020202020204" pitchFamily="34" charset="0"/>
              </a:rPr>
              <a:t>Meeting 3: Agenda </a:t>
            </a:r>
          </a:p>
        </p:txBody>
      </p:sp>
      <p:graphicFrame>
        <p:nvGraphicFramePr>
          <p:cNvPr id="4" name="Content Placeholder 3">
            <a:extLst>
              <a:ext uri="{FF2B5EF4-FFF2-40B4-BE49-F238E27FC236}">
                <a16:creationId xmlns:a16="http://schemas.microsoft.com/office/drawing/2014/main" id="{35F56A5C-6212-F25F-1F6B-EF69C47D25B9}"/>
              </a:ext>
            </a:extLst>
          </p:cNvPr>
          <p:cNvGraphicFramePr>
            <a:graphicFrameLocks noGrp="1"/>
          </p:cNvGraphicFramePr>
          <p:nvPr>
            <p:ph idx="1"/>
            <p:extLst>
              <p:ext uri="{D42A27DB-BD31-4B8C-83A1-F6EECF244321}">
                <p14:modId xmlns:p14="http://schemas.microsoft.com/office/powerpoint/2010/main" val="1930146054"/>
              </p:ext>
            </p:extLst>
          </p:nvPr>
        </p:nvGraphicFramePr>
        <p:xfrm>
          <a:off x="344424" y="1225296"/>
          <a:ext cx="11503152" cy="5512703"/>
        </p:xfrm>
        <a:graphic>
          <a:graphicData uri="http://schemas.openxmlformats.org/drawingml/2006/table">
            <a:tbl>
              <a:tblPr firstRow="1" firstCol="1" bandRow="1">
                <a:tableStyleId>{21E4AEA4-8DFA-4A89-87EB-49C32662AFE0}</a:tableStyleId>
              </a:tblPr>
              <a:tblGrid>
                <a:gridCol w="2006982">
                  <a:extLst>
                    <a:ext uri="{9D8B030D-6E8A-4147-A177-3AD203B41FA5}">
                      <a16:colId xmlns:a16="http://schemas.microsoft.com/office/drawing/2014/main" val="2477450891"/>
                    </a:ext>
                  </a:extLst>
                </a:gridCol>
                <a:gridCol w="9496170">
                  <a:extLst>
                    <a:ext uri="{9D8B030D-6E8A-4147-A177-3AD203B41FA5}">
                      <a16:colId xmlns:a16="http://schemas.microsoft.com/office/drawing/2014/main" val="158839287"/>
                    </a:ext>
                  </a:extLst>
                </a:gridCol>
              </a:tblGrid>
              <a:tr h="499370">
                <a:tc>
                  <a:txBody>
                    <a:bodyPr/>
                    <a:lstStyle/>
                    <a:p>
                      <a:r>
                        <a:rPr lang="en-US" sz="2000" dirty="0">
                          <a:effectLst/>
                        </a:rPr>
                        <a:t>Time (CET)</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r>
                        <a:rPr lang="en-US" sz="2000">
                          <a:effectLst/>
                        </a:rPr>
                        <a:t>Topics / speakers</a:t>
                      </a:r>
                      <a:endParaRPr lang="en-BE"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76030405"/>
                  </a:ext>
                </a:extLst>
              </a:tr>
              <a:tr h="811765">
                <a:tc>
                  <a:txBody>
                    <a:bodyPr/>
                    <a:lstStyle/>
                    <a:p>
                      <a:r>
                        <a:rPr lang="en-GB" sz="2000" dirty="0">
                          <a:effectLst/>
                        </a:rPr>
                        <a:t>14.00-14.15</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r>
                        <a:rPr lang="en-GB" sz="2000" dirty="0">
                          <a:effectLst/>
                        </a:rPr>
                        <a:t>Opening, participants, agenda. </a:t>
                      </a:r>
                      <a:endParaRPr lang="en-BE" sz="2000" dirty="0">
                        <a:effectLst/>
                      </a:endParaRPr>
                    </a:p>
                    <a:p>
                      <a:r>
                        <a:rPr lang="it-IT" sz="2000" dirty="0" err="1">
                          <a:effectLst/>
                        </a:rPr>
                        <a:t>European</a:t>
                      </a:r>
                      <a:r>
                        <a:rPr lang="it-IT" sz="2000" dirty="0">
                          <a:effectLst/>
                        </a:rPr>
                        <a:t> Commission (DG EMPL – </a:t>
                      </a:r>
                      <a:r>
                        <a:rPr lang="it-IT" sz="2000" dirty="0" err="1">
                          <a:effectLst/>
                        </a:rPr>
                        <a:t>Tiina</a:t>
                      </a:r>
                      <a:r>
                        <a:rPr lang="it-IT" sz="2000" dirty="0">
                          <a:effectLst/>
                        </a:rPr>
                        <a:t> Polo) and SADC </a:t>
                      </a:r>
                      <a:r>
                        <a:rPr lang="it-IT" sz="2000" dirty="0" err="1">
                          <a:effectLst/>
                        </a:rPr>
                        <a:t>Secretariat</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88235960"/>
                  </a:ext>
                </a:extLst>
              </a:tr>
              <a:tr h="873266">
                <a:tc>
                  <a:txBody>
                    <a:bodyPr/>
                    <a:lstStyle/>
                    <a:p>
                      <a:r>
                        <a:rPr lang="en-GB" sz="2000" dirty="0">
                          <a:effectLst/>
                        </a:rPr>
                        <a:t>14.15-14.45</a:t>
                      </a:r>
                    </a:p>
                    <a:p>
                      <a:r>
                        <a:rPr lang="en-GB" sz="2000" dirty="0">
                          <a:effectLst/>
                        </a:rPr>
                        <a:t>Session 1</a:t>
                      </a:r>
                      <a:endParaRPr lang="en-BE" sz="20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r>
                        <a:rPr lang="en-US" sz="2000" dirty="0">
                          <a:effectLst/>
                        </a:rPr>
                        <a:t>Completion of topics from meeting 2: comparison of level descriptors. Sub-group of semantic comparison (</a:t>
                      </a:r>
                      <a:r>
                        <a:rPr lang="en-US" sz="2000" dirty="0" err="1">
                          <a:effectLst/>
                        </a:rPr>
                        <a:t>Baiba</a:t>
                      </a:r>
                      <a:r>
                        <a:rPr lang="en-US" sz="2000" dirty="0">
                          <a:effectLst/>
                        </a:rPr>
                        <a:t> </a:t>
                      </a:r>
                      <a:r>
                        <a:rPr lang="en-US" sz="2000" dirty="0" err="1">
                          <a:effectLst/>
                        </a:rPr>
                        <a:t>Ramina</a:t>
                      </a:r>
                      <a:r>
                        <a:rPr lang="en-US" sz="2000" dirty="0">
                          <a:effectLst/>
                        </a:rPr>
                        <a:t>, Ramesh </a:t>
                      </a:r>
                      <a:r>
                        <a:rPr lang="en-US" sz="2000" dirty="0" err="1">
                          <a:effectLst/>
                        </a:rPr>
                        <a:t>Ramdass</a:t>
                      </a:r>
                      <a:r>
                        <a:rPr lang="en-US" sz="2000" dirty="0">
                          <a:effectLst/>
                        </a:rPr>
                        <a:t> and Eduarda). Very brief: Micro-credentials initiative in Mauritius (By: Prof. </a:t>
                      </a:r>
                      <a:r>
                        <a:rPr lang="en-US" sz="2000" dirty="0" err="1">
                          <a:effectLst/>
                        </a:rPr>
                        <a:t>Romeela</a:t>
                      </a:r>
                      <a:r>
                        <a:rPr lang="en-US" sz="2000" dirty="0">
                          <a:effectLst/>
                        </a:rPr>
                        <a:t> </a:t>
                      </a:r>
                      <a:r>
                        <a:rPr lang="en-US" sz="2000" dirty="0" err="1">
                          <a:effectLst/>
                        </a:rPr>
                        <a:t>Mohee</a:t>
                      </a:r>
                      <a:r>
                        <a:rPr lang="en-US" sz="2000" dirty="0">
                          <a:effectLst/>
                        </a:rPr>
                        <a:t>, Commissioner – Higher Education Council)</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5459050"/>
                  </a:ext>
                </a:extLst>
              </a:tr>
              <a:tr h="1071006">
                <a:tc>
                  <a:txBody>
                    <a:bodyPr/>
                    <a:lstStyle/>
                    <a:p>
                      <a:r>
                        <a:rPr lang="en-GB" sz="2000" dirty="0">
                          <a:effectLst/>
                        </a:rPr>
                        <a:t>14.45-15.45</a:t>
                      </a:r>
                    </a:p>
                    <a:p>
                      <a:r>
                        <a:rPr lang="en-GB" sz="2000" dirty="0">
                          <a:effectLst/>
                        </a:rPr>
                        <a:t>Session 2</a:t>
                      </a:r>
                      <a:endParaRPr lang="en-BE" sz="20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r>
                        <a:rPr lang="en-GB" sz="2000" dirty="0">
                          <a:effectLst/>
                        </a:rPr>
                        <a:t>Comparison Topics 4, 5, 6: synthesis from the working note.</a:t>
                      </a:r>
                      <a:endParaRPr lang="en-BE" sz="2000" dirty="0">
                        <a:effectLst/>
                      </a:endParaRPr>
                    </a:p>
                    <a:p>
                      <a:r>
                        <a:rPr lang="en-GB" sz="2000" dirty="0">
                          <a:effectLst/>
                        </a:rPr>
                        <a:t>Topic 4: Learning outcomes; Topic 5: RPL / VNFIL; Topic 6: Quality Assurance. Presenters: Nadia Starr, Sindy </a:t>
                      </a:r>
                      <a:r>
                        <a:rPr lang="en-GB" sz="2000" dirty="0" err="1">
                          <a:effectLst/>
                        </a:rPr>
                        <a:t>Kayi</a:t>
                      </a:r>
                      <a:r>
                        <a:rPr lang="en-GB" sz="2000" dirty="0">
                          <a:effectLst/>
                        </a:rPr>
                        <a:t>; Fiona </a:t>
                      </a:r>
                      <a:r>
                        <a:rPr lang="en-GB" sz="2000" dirty="0" err="1">
                          <a:effectLst/>
                        </a:rPr>
                        <a:t>Ernesta</a:t>
                      </a:r>
                      <a:r>
                        <a:rPr lang="en-GB" sz="2000" dirty="0">
                          <a:effectLst/>
                        </a:rPr>
                        <a:t>; Ramesh </a:t>
                      </a:r>
                      <a:r>
                        <a:rPr lang="en-GB" sz="2000" dirty="0" err="1">
                          <a:effectLst/>
                        </a:rPr>
                        <a:t>Ramdass</a:t>
                      </a:r>
                      <a:endParaRPr lang="en-GB" sz="2000" dirty="0">
                        <a:effectLst/>
                      </a:endParaRPr>
                    </a:p>
                  </a:txBody>
                  <a:tcPr marL="68580" marR="68580" marT="0" marB="0"/>
                </a:tc>
                <a:extLst>
                  <a:ext uri="{0D108BD9-81ED-4DB2-BD59-A6C34878D82A}">
                    <a16:rowId xmlns:a16="http://schemas.microsoft.com/office/drawing/2014/main" val="3183903013"/>
                  </a:ext>
                </a:extLst>
              </a:tr>
              <a:tr h="691588">
                <a:tc>
                  <a:txBody>
                    <a:bodyPr/>
                    <a:lstStyle/>
                    <a:p>
                      <a:r>
                        <a:rPr lang="en-GB" sz="2000" dirty="0">
                          <a:effectLst/>
                        </a:rPr>
                        <a:t>15.45-16.15</a:t>
                      </a:r>
                    </a:p>
                    <a:p>
                      <a:r>
                        <a:rPr lang="en-GB" sz="2000" dirty="0">
                          <a:effectLst/>
                        </a:rPr>
                        <a:t>Session 3</a:t>
                      </a:r>
                      <a:endParaRPr lang="en-BE" sz="20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r>
                        <a:rPr lang="en-GB" sz="2000" dirty="0">
                          <a:effectLst/>
                        </a:rPr>
                        <a:t>Updates, questions, discussion (all countries, experts)</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47754322"/>
                  </a:ext>
                </a:extLst>
              </a:tr>
              <a:tr h="691588">
                <a:tc>
                  <a:txBody>
                    <a:bodyPr/>
                    <a:lstStyle/>
                    <a:p>
                      <a:r>
                        <a:rPr lang="en-GB" sz="2000" dirty="0">
                          <a:effectLst/>
                        </a:rPr>
                        <a:t>16.15-16.25</a:t>
                      </a:r>
                    </a:p>
                    <a:p>
                      <a:r>
                        <a:rPr lang="en-GB" sz="2000" dirty="0">
                          <a:effectLst/>
                        </a:rPr>
                        <a:t>Session 4</a:t>
                      </a:r>
                      <a:endParaRPr lang="en-BE" sz="200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r>
                        <a:rPr lang="en-GB" sz="2000" dirty="0">
                          <a:effectLst/>
                        </a:rPr>
                        <a:t>Action points to complete discussion on topics 4-6 (complementary information)</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19680286"/>
                  </a:ext>
                </a:extLst>
              </a:tr>
              <a:tr h="528186">
                <a:tc>
                  <a:txBody>
                    <a:bodyPr/>
                    <a:lstStyle/>
                    <a:p>
                      <a:r>
                        <a:rPr lang="en-GB" sz="2000">
                          <a:effectLst/>
                        </a:rPr>
                        <a:t>16.25-16.30</a:t>
                      </a:r>
                      <a:endParaRPr lang="en-BE" sz="20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r>
                        <a:rPr lang="en-GB" sz="2000" dirty="0">
                          <a:effectLst/>
                        </a:rPr>
                        <a:t>Acknowledgments, closure</a:t>
                      </a:r>
                      <a:endParaRPr lang="en-BE"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84142068"/>
                  </a:ext>
                </a:extLst>
              </a:tr>
            </a:tbl>
          </a:graphicData>
        </a:graphic>
      </p:graphicFrame>
      <p:sp>
        <p:nvSpPr>
          <p:cNvPr id="3" name="TextBox 2">
            <a:extLst>
              <a:ext uri="{FF2B5EF4-FFF2-40B4-BE49-F238E27FC236}">
                <a16:creationId xmlns:a16="http://schemas.microsoft.com/office/drawing/2014/main" id="{E487FDF6-0737-0943-3DE1-E14F2E53AD93}"/>
              </a:ext>
            </a:extLst>
          </p:cNvPr>
          <p:cNvSpPr txBox="1"/>
          <p:nvPr/>
        </p:nvSpPr>
        <p:spPr>
          <a:xfrm>
            <a:off x="9652000" y="425878"/>
            <a:ext cx="2044700" cy="369332"/>
          </a:xfrm>
          <a:prstGeom prst="rect">
            <a:avLst/>
          </a:prstGeom>
          <a:solidFill>
            <a:schemeClr val="accent2">
              <a:lumMod val="20000"/>
              <a:lumOff val="80000"/>
            </a:schemeClr>
          </a:solidFill>
        </p:spPr>
        <p:txBody>
          <a:bodyPr wrap="square" rtlCol="0">
            <a:spAutoFit/>
          </a:bodyPr>
          <a:lstStyle/>
          <a:p>
            <a:pPr algn="ctr"/>
            <a:r>
              <a:rPr lang="en-BE"/>
              <a:t>Tiina</a:t>
            </a:r>
            <a:endParaRPr lang="en-BE" dirty="0"/>
          </a:p>
        </p:txBody>
      </p:sp>
    </p:spTree>
    <p:extLst>
      <p:ext uri="{BB962C8B-B14F-4D97-AF65-F5344CB8AC3E}">
        <p14:creationId xmlns:p14="http://schemas.microsoft.com/office/powerpoint/2010/main" val="32956319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5F09-9CB7-6E17-67EF-154E169416FA}"/>
              </a:ext>
            </a:extLst>
          </p:cNvPr>
          <p:cNvSpPr>
            <a:spLocks noGrp="1"/>
          </p:cNvSpPr>
          <p:nvPr>
            <p:ph type="title"/>
          </p:nvPr>
        </p:nvSpPr>
        <p:spPr>
          <a:xfrm>
            <a:off x="838200" y="365125"/>
            <a:ext cx="8369300" cy="1325563"/>
          </a:xfrm>
        </p:spPr>
        <p:txBody>
          <a:bodyPr/>
          <a:lstStyle/>
          <a:p>
            <a:r>
              <a:rPr lang="en-BE" dirty="0">
                <a:solidFill>
                  <a:srgbClr val="C00000"/>
                </a:solidFill>
                <a:latin typeface="+mn-lt"/>
              </a:rPr>
              <a:t>Main updates on the Working Note</a:t>
            </a:r>
          </a:p>
        </p:txBody>
      </p:sp>
      <p:sp>
        <p:nvSpPr>
          <p:cNvPr id="3" name="Content Placeholder 2">
            <a:extLst>
              <a:ext uri="{FF2B5EF4-FFF2-40B4-BE49-F238E27FC236}">
                <a16:creationId xmlns:a16="http://schemas.microsoft.com/office/drawing/2014/main" id="{872F9B9F-5AA9-10CE-4264-CF0C60CBFC20}"/>
              </a:ext>
            </a:extLst>
          </p:cNvPr>
          <p:cNvSpPr>
            <a:spLocks noGrp="1"/>
          </p:cNvSpPr>
          <p:nvPr>
            <p:ph idx="1"/>
          </p:nvPr>
        </p:nvSpPr>
        <p:spPr>
          <a:xfrm>
            <a:off x="622300" y="1690688"/>
            <a:ext cx="10731500" cy="4486275"/>
          </a:xfrm>
        </p:spPr>
        <p:txBody>
          <a:bodyPr>
            <a:normAutofit fontScale="92500" lnSpcReduction="10000"/>
          </a:bodyPr>
          <a:lstStyle/>
          <a:p>
            <a:r>
              <a:rPr lang="en-BE" sz="3400" dirty="0"/>
              <a:t>In line with participants’ interest – we added / expanded</a:t>
            </a:r>
          </a:p>
          <a:p>
            <a:pPr lvl="1">
              <a:buFont typeface="Wingdings" pitchFamily="2" charset="2"/>
              <a:buChar char="Ø"/>
            </a:pPr>
            <a:r>
              <a:rPr lang="en-BE" sz="3400" dirty="0"/>
              <a:t> Section on Bologna Process – EHEA (Topic 2 on Scope)</a:t>
            </a:r>
          </a:p>
          <a:p>
            <a:pPr lvl="1">
              <a:buFont typeface="Wingdings" pitchFamily="2" charset="2"/>
              <a:buChar char="Ø"/>
            </a:pPr>
            <a:r>
              <a:rPr lang="en-BE" sz="3400" dirty="0"/>
              <a:t> CATS - ECTS (expanded) – Topic 4 (Learning Outcomes)</a:t>
            </a:r>
          </a:p>
          <a:p>
            <a:r>
              <a:rPr lang="en-BE" sz="3400" dirty="0"/>
              <a:t>Inserted section on semantic comparison (Topic 3, on levels and descriptors) – and Annex 1</a:t>
            </a:r>
          </a:p>
          <a:p>
            <a:r>
              <a:rPr lang="en-BE" sz="3400" dirty="0"/>
              <a:t>Discussed and to be inserted: section on micro-credentials and qualifications outside of formal education and training (Topic 2 on Scope)</a:t>
            </a:r>
          </a:p>
          <a:p>
            <a:r>
              <a:rPr lang="en-BE" sz="3400" dirty="0"/>
              <a:t>To be inserted: information and sources (links) on NQF reviews / reforms in EQF countries (Ireland, Latvia, others)</a:t>
            </a:r>
            <a:endParaRPr lang="en-BE" sz="3200" dirty="0"/>
          </a:p>
          <a:p>
            <a:pPr marL="0" indent="0">
              <a:buNone/>
            </a:pPr>
            <a:endParaRPr lang="en-BE" dirty="0"/>
          </a:p>
        </p:txBody>
      </p:sp>
      <p:sp>
        <p:nvSpPr>
          <p:cNvPr id="5" name="TextBox 4">
            <a:extLst>
              <a:ext uri="{FF2B5EF4-FFF2-40B4-BE49-F238E27FC236}">
                <a16:creationId xmlns:a16="http://schemas.microsoft.com/office/drawing/2014/main" id="{AAF913F5-AD94-2448-1CB8-2794E906E89D}"/>
              </a:ext>
            </a:extLst>
          </p:cNvPr>
          <p:cNvSpPr txBox="1"/>
          <p:nvPr/>
        </p:nvSpPr>
        <p:spPr>
          <a:xfrm>
            <a:off x="10287000" y="190500"/>
            <a:ext cx="1574800" cy="369332"/>
          </a:xfrm>
          <a:prstGeom prst="rect">
            <a:avLst/>
          </a:prstGeom>
          <a:solidFill>
            <a:srgbClr val="FFC000"/>
          </a:solidFill>
          <a:ln>
            <a:solidFill>
              <a:schemeClr val="tx1"/>
            </a:solidFill>
          </a:ln>
        </p:spPr>
        <p:txBody>
          <a:bodyPr wrap="square" rtlCol="0">
            <a:spAutoFit/>
          </a:bodyPr>
          <a:lstStyle/>
          <a:p>
            <a:pPr algn="ctr"/>
            <a:r>
              <a:rPr lang="en-BE" dirty="0"/>
              <a:t>Eduarda</a:t>
            </a:r>
          </a:p>
        </p:txBody>
      </p:sp>
    </p:spTree>
    <p:extLst>
      <p:ext uri="{BB962C8B-B14F-4D97-AF65-F5344CB8AC3E}">
        <p14:creationId xmlns:p14="http://schemas.microsoft.com/office/powerpoint/2010/main" val="3255004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E656-49C0-B7CF-C0C9-EC09DD486F0F}"/>
              </a:ext>
            </a:extLst>
          </p:cNvPr>
          <p:cNvSpPr>
            <a:spLocks noGrp="1"/>
          </p:cNvSpPr>
          <p:nvPr>
            <p:ph type="title"/>
          </p:nvPr>
        </p:nvSpPr>
        <p:spPr>
          <a:xfrm>
            <a:off x="508000" y="0"/>
            <a:ext cx="10515600" cy="1325563"/>
          </a:xfrm>
        </p:spPr>
        <p:txBody>
          <a:bodyPr/>
          <a:lstStyle/>
          <a:p>
            <a:r>
              <a:rPr lang="en-BE" b="1" dirty="0"/>
              <a:t>Next meetings</a:t>
            </a:r>
          </a:p>
        </p:txBody>
      </p:sp>
      <p:sp>
        <p:nvSpPr>
          <p:cNvPr id="3" name="Content Placeholder 2">
            <a:extLst>
              <a:ext uri="{FF2B5EF4-FFF2-40B4-BE49-F238E27FC236}">
                <a16:creationId xmlns:a16="http://schemas.microsoft.com/office/drawing/2014/main" id="{DB89C3F0-F339-FF94-5076-AFDDBBD8BF35}"/>
              </a:ext>
            </a:extLst>
          </p:cNvPr>
          <p:cNvSpPr>
            <a:spLocks noGrp="1"/>
          </p:cNvSpPr>
          <p:nvPr>
            <p:ph idx="1"/>
          </p:nvPr>
        </p:nvSpPr>
        <p:spPr>
          <a:xfrm>
            <a:off x="177800" y="1508125"/>
            <a:ext cx="5613400" cy="4351338"/>
          </a:xfrm>
          <a:solidFill>
            <a:srgbClr val="FFC000"/>
          </a:solidFill>
          <a:ln>
            <a:solidFill>
              <a:schemeClr val="tx1"/>
            </a:solidFill>
          </a:ln>
        </p:spPr>
        <p:txBody>
          <a:bodyPr>
            <a:normAutofit/>
          </a:bodyPr>
          <a:lstStyle/>
          <a:p>
            <a:r>
              <a:rPr lang="en-BE" sz="3400" u="sng" dirty="0"/>
              <a:t>Meeting 4</a:t>
            </a:r>
            <a:r>
              <a:rPr lang="en-BE" sz="3400" dirty="0"/>
              <a:t>: Topics 7, 8, 9 – 20/Feb (to be confirme)</a:t>
            </a:r>
          </a:p>
          <a:p>
            <a:r>
              <a:rPr lang="en-BE" sz="3400" u="sng" dirty="0"/>
              <a:t>Meeting 5</a:t>
            </a:r>
            <a:r>
              <a:rPr lang="en-BE" sz="3400" dirty="0"/>
              <a:t>: Topics 10, 11 – 19/Mar</a:t>
            </a:r>
          </a:p>
          <a:p>
            <a:r>
              <a:rPr lang="en-BE" sz="3400" u="sng" dirty="0"/>
              <a:t>Meeting 6</a:t>
            </a:r>
            <a:r>
              <a:rPr lang="en-BE" sz="3400" dirty="0"/>
              <a:t>: Draft report Version 1 – 08/Apr</a:t>
            </a:r>
          </a:p>
          <a:p>
            <a:r>
              <a:rPr lang="en-BE" sz="3400" u="sng" dirty="0"/>
              <a:t>Meeting 7</a:t>
            </a:r>
            <a:r>
              <a:rPr lang="en-BE" sz="3400" dirty="0"/>
              <a:t>: Draft report Version 2 – 24/Apr</a:t>
            </a:r>
          </a:p>
        </p:txBody>
      </p:sp>
      <p:sp>
        <p:nvSpPr>
          <p:cNvPr id="5" name="Content Placeholder 2">
            <a:extLst>
              <a:ext uri="{FF2B5EF4-FFF2-40B4-BE49-F238E27FC236}">
                <a16:creationId xmlns:a16="http://schemas.microsoft.com/office/drawing/2014/main" id="{9467EDC3-A16B-E9F2-9B45-CB615D4E804A}"/>
              </a:ext>
            </a:extLst>
          </p:cNvPr>
          <p:cNvSpPr txBox="1">
            <a:spLocks/>
          </p:cNvSpPr>
          <p:nvPr/>
        </p:nvSpPr>
        <p:spPr>
          <a:xfrm>
            <a:off x="6400802" y="1003300"/>
            <a:ext cx="5529943" cy="5400449"/>
          </a:xfrm>
          <a:prstGeom prst="rect">
            <a:avLst/>
          </a:prstGeom>
          <a:solidFill>
            <a:schemeClr val="accent6">
              <a:lumMod val="20000"/>
              <a:lumOff val="80000"/>
            </a:schemeClr>
          </a:solidFill>
          <a:ln>
            <a:solidFill>
              <a:schemeClr val="accent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600"/>
              </a:spcBef>
              <a:buNone/>
              <a:tabLst>
                <a:tab pos="457200" algn="l"/>
              </a:tabLst>
            </a:pPr>
            <a:r>
              <a:rPr lang="pt-PT" sz="1800" b="1" dirty="0">
                <a:solidFill>
                  <a:srgbClr val="000000"/>
                </a:solidFill>
                <a:latin typeface="Calibri" panose="020F0502020204030204" pitchFamily="34" charset="0"/>
                <a:ea typeface="Times New Roman" panose="02020603050405020304" pitchFamily="18" charset="0"/>
              </a:rPr>
              <a:t>TOPICS</a:t>
            </a:r>
          </a:p>
          <a:p>
            <a:pPr marL="342900" indent="-342900">
              <a:lnSpc>
                <a:spcPct val="115000"/>
              </a:lnSpc>
              <a:spcBef>
                <a:spcPts val="600"/>
              </a:spcBef>
              <a:buFont typeface="+mj-lt"/>
              <a:buAutoNum type="arabicPeriod"/>
              <a:tabLst>
                <a:tab pos="457200" algn="l"/>
              </a:tabLst>
            </a:pPr>
            <a:r>
              <a:rPr lang="pt-PT" sz="1800" dirty="0" err="1">
                <a:solidFill>
                  <a:srgbClr val="000000"/>
                </a:solidFill>
                <a:latin typeface="Calibri" panose="020F0502020204030204" pitchFamily="34" charset="0"/>
                <a:ea typeface="Times New Roman" panose="02020603050405020304" pitchFamily="18" charset="0"/>
              </a:rPr>
              <a:t>Objectives</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of</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both</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qualifications</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frameworks</a:t>
            </a:r>
            <a:r>
              <a:rPr lang="pt-PT" sz="1800" dirty="0">
                <a:solidFill>
                  <a:srgbClr val="000000"/>
                </a:solidFill>
                <a:latin typeface="Calibri" panose="020F0502020204030204" pitchFamily="34" charset="0"/>
                <a:ea typeface="Times New Roman" panose="02020603050405020304" pitchFamily="18" charset="0"/>
              </a:rPr>
              <a:t>
Scope </a:t>
            </a:r>
            <a:r>
              <a:rPr lang="pt-PT" sz="1800" dirty="0" err="1">
                <a:solidFill>
                  <a:srgbClr val="000000"/>
                </a:solidFill>
                <a:latin typeface="Calibri" panose="020F0502020204030204" pitchFamily="34" charset="0"/>
                <a:ea typeface="Times New Roman" panose="02020603050405020304" pitchFamily="18" charset="0"/>
              </a:rPr>
              <a:t>of</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the</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frameworks</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Levels</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and</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level</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descriptors</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Learning</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outcomes</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approach</a:t>
            </a:r>
            <a:r>
              <a:rPr lang="pt-PT" sz="1800" dirty="0">
                <a:solidFill>
                  <a:srgbClr val="000000"/>
                </a:solidFill>
                <a:latin typeface="Calibri" panose="020F0502020204030204" pitchFamily="34" charset="0"/>
                <a:ea typeface="Times New Roman" panose="02020603050405020304" pitchFamily="18" charset="0"/>
              </a:rPr>
              <a:t>
RVCC / VNFIL
</a:t>
            </a:r>
            <a:r>
              <a:rPr lang="pt-PT" sz="1800" dirty="0" err="1">
                <a:solidFill>
                  <a:srgbClr val="000000"/>
                </a:solidFill>
                <a:latin typeface="Calibri" panose="020F0502020204030204" pitchFamily="34" charset="0"/>
                <a:ea typeface="Times New Roman" panose="02020603050405020304" pitchFamily="18" charset="0"/>
              </a:rPr>
              <a:t>Quality</a:t>
            </a:r>
            <a:r>
              <a:rPr lang="pt-PT" sz="1800" dirty="0">
                <a:solidFill>
                  <a:srgbClr val="000000"/>
                </a:solidFill>
                <a:latin typeface="Calibri" panose="020F0502020204030204" pitchFamily="34" charset="0"/>
                <a:ea typeface="Times New Roman" panose="02020603050405020304" pitchFamily="18" charset="0"/>
              </a:rPr>
              <a:t> </a:t>
            </a:r>
            <a:r>
              <a:rPr lang="pt-PT" sz="1800" dirty="0" err="1">
                <a:solidFill>
                  <a:srgbClr val="000000"/>
                </a:solidFill>
                <a:latin typeface="Calibri" panose="020F0502020204030204" pitchFamily="34" charset="0"/>
                <a:ea typeface="Times New Roman" panose="02020603050405020304" pitchFamily="18" charset="0"/>
              </a:rPr>
              <a:t>assurance</a:t>
            </a:r>
            <a:r>
              <a:rPr lang="pt-PT" sz="1800" dirty="0">
                <a:solidFill>
                  <a:srgbClr val="000000"/>
                </a:solidFill>
                <a:latin typeface="Calibri" panose="020F0502020204030204" pitchFamily="34" charset="0"/>
                <a:ea typeface="Times New Roman" panose="02020603050405020304" pitchFamily="18" charset="0"/>
              </a:rPr>
              <a:t>
</a:t>
            </a:r>
            <a:r>
              <a:rPr lang="pt-PT" sz="1800" b="1" dirty="0" err="1">
                <a:solidFill>
                  <a:srgbClr val="0070C0"/>
                </a:solidFill>
                <a:latin typeface="Calibri" panose="020F0502020204030204" pitchFamily="34" charset="0"/>
                <a:ea typeface="Times New Roman" panose="02020603050405020304" pitchFamily="18" charset="0"/>
              </a:rPr>
              <a:t>Communication</a:t>
            </a:r>
            <a:r>
              <a:rPr lang="pt-PT" sz="1800" b="1" dirty="0">
                <a:solidFill>
                  <a:srgbClr val="0070C0"/>
                </a:solidFill>
                <a:latin typeface="Calibri" panose="020F0502020204030204" pitchFamily="34" charset="0"/>
                <a:ea typeface="Times New Roman" panose="02020603050405020304" pitchFamily="18" charset="0"/>
              </a:rPr>
              <a:t>, </a:t>
            </a:r>
            <a:r>
              <a:rPr lang="pt-PT" sz="1800" b="1" dirty="0" err="1">
                <a:solidFill>
                  <a:srgbClr val="0070C0"/>
                </a:solidFill>
                <a:latin typeface="Calibri" panose="020F0502020204030204" pitchFamily="34" charset="0"/>
                <a:ea typeface="Times New Roman" panose="02020603050405020304" pitchFamily="18" charset="0"/>
              </a:rPr>
              <a:t>visibility</a:t>
            </a:r>
            <a:r>
              <a:rPr lang="pt-PT" sz="1800" b="1" dirty="0">
                <a:solidFill>
                  <a:srgbClr val="0070C0"/>
                </a:solidFill>
                <a:latin typeface="Calibri" panose="020F0502020204030204" pitchFamily="34" charset="0"/>
                <a:ea typeface="Times New Roman" panose="02020603050405020304" pitchFamily="18" charset="0"/>
              </a:rPr>
              <a:t>, </a:t>
            </a:r>
            <a:r>
              <a:rPr lang="pt-PT" sz="1800" b="1" dirty="0" err="1">
                <a:solidFill>
                  <a:srgbClr val="0070C0"/>
                </a:solidFill>
                <a:latin typeface="Calibri" panose="020F0502020204030204" pitchFamily="34" charset="0"/>
                <a:ea typeface="Times New Roman" panose="02020603050405020304" pitchFamily="18" charset="0"/>
              </a:rPr>
              <a:t>transparency</a:t>
            </a:r>
            <a:r>
              <a:rPr lang="pt-PT" sz="1800" b="1" dirty="0">
                <a:solidFill>
                  <a:srgbClr val="0070C0"/>
                </a:solidFill>
                <a:latin typeface="Calibri" panose="020F0502020204030204" pitchFamily="34" charset="0"/>
                <a:ea typeface="Times New Roman" panose="02020603050405020304" pitchFamily="18" charset="0"/>
              </a:rPr>
              <a:t>, </a:t>
            </a:r>
            <a:r>
              <a:rPr lang="pt-PT" sz="1800" b="1" dirty="0" err="1">
                <a:solidFill>
                  <a:srgbClr val="0070C0"/>
                </a:solidFill>
                <a:latin typeface="Calibri" panose="020F0502020204030204" pitchFamily="34" charset="0"/>
                <a:ea typeface="Times New Roman" panose="02020603050405020304" pitchFamily="18" charset="0"/>
              </a:rPr>
              <a:t>access</a:t>
            </a:r>
            <a:r>
              <a:rPr lang="pt-PT" sz="1800" b="1" dirty="0">
                <a:solidFill>
                  <a:srgbClr val="0070C0"/>
                </a:solidFill>
                <a:latin typeface="Calibri" panose="020F0502020204030204" pitchFamily="34" charset="0"/>
                <a:ea typeface="Times New Roman" panose="02020603050405020304" pitchFamily="18" charset="0"/>
              </a:rPr>
              <a:t> to </a:t>
            </a:r>
            <a:r>
              <a:rPr lang="pt-PT" sz="1800" b="1" dirty="0" err="1">
                <a:solidFill>
                  <a:srgbClr val="0070C0"/>
                </a:solidFill>
                <a:latin typeface="Calibri" panose="020F0502020204030204" pitchFamily="34" charset="0"/>
                <a:ea typeface="Times New Roman" panose="02020603050405020304" pitchFamily="18" charset="0"/>
              </a:rPr>
              <a:t>information</a:t>
            </a:r>
            <a:r>
              <a:rPr lang="pt-PT" sz="1800" b="1" dirty="0">
                <a:solidFill>
                  <a:srgbClr val="0070C0"/>
                </a:solidFill>
                <a:latin typeface="Calibri" panose="020F0502020204030204" pitchFamily="34" charset="0"/>
                <a:ea typeface="Times New Roman" panose="02020603050405020304" pitchFamily="18" charset="0"/>
              </a:rPr>
              <a:t> 
</a:t>
            </a:r>
            <a:r>
              <a:rPr lang="pt-PT" sz="1800" b="1" dirty="0" err="1">
                <a:solidFill>
                  <a:srgbClr val="0070C0"/>
                </a:solidFill>
                <a:latin typeface="Calibri" panose="020F0502020204030204" pitchFamily="34" charset="0"/>
                <a:ea typeface="Times New Roman" panose="02020603050405020304" pitchFamily="18" charset="0"/>
              </a:rPr>
              <a:t>Recognition</a:t>
            </a:r>
            <a:r>
              <a:rPr lang="pt-PT" sz="1800" b="1" dirty="0">
                <a:solidFill>
                  <a:srgbClr val="0070C0"/>
                </a:solidFill>
                <a:latin typeface="Calibri" panose="020F0502020204030204" pitchFamily="34" charset="0"/>
                <a:ea typeface="Times New Roman" panose="02020603050405020304" pitchFamily="18" charset="0"/>
              </a:rPr>
              <a:t> processes 
</a:t>
            </a:r>
            <a:r>
              <a:rPr lang="pt-PT" sz="1800" b="1" dirty="0" err="1">
                <a:solidFill>
                  <a:srgbClr val="0070C0"/>
                </a:solidFill>
                <a:latin typeface="Calibri" panose="020F0502020204030204" pitchFamily="34" charset="0"/>
                <a:ea typeface="Times New Roman" panose="02020603050405020304" pitchFamily="18" charset="0"/>
              </a:rPr>
              <a:t>Governance</a:t>
            </a:r>
            <a:r>
              <a:rPr lang="pt-PT" sz="1800" b="1" dirty="0">
                <a:solidFill>
                  <a:srgbClr val="0070C0"/>
                </a:solidFill>
                <a:latin typeface="Calibri" panose="020F0502020204030204" pitchFamily="34" charset="0"/>
                <a:ea typeface="Times New Roman" panose="02020603050405020304" pitchFamily="18" charset="0"/>
              </a:rPr>
              <a:t> </a:t>
            </a:r>
            <a:r>
              <a:rPr lang="pt-PT" sz="1800" b="1" dirty="0" err="1">
                <a:solidFill>
                  <a:srgbClr val="0070C0"/>
                </a:solidFill>
                <a:latin typeface="Calibri" panose="020F0502020204030204" pitchFamily="34" charset="0"/>
                <a:ea typeface="Times New Roman" panose="02020603050405020304" pitchFamily="18" charset="0"/>
              </a:rPr>
              <a:t>structures</a:t>
            </a:r>
            <a:r>
              <a:rPr lang="pt-PT" sz="1800" b="1" dirty="0">
                <a:solidFill>
                  <a:srgbClr val="0070C0"/>
                </a:solidFill>
                <a:latin typeface="Calibri" panose="020F0502020204030204" pitchFamily="34" charset="0"/>
                <a:ea typeface="Times New Roman" panose="02020603050405020304" pitchFamily="18" charset="0"/>
              </a:rPr>
              <a:t> </a:t>
            </a:r>
            <a:r>
              <a:rPr lang="pt-PT" sz="1800" dirty="0">
                <a:solidFill>
                  <a:srgbClr val="0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Referencing</a:t>
            </a:r>
            <a:r>
              <a:rPr lang="pt-PT" sz="1800" b="1" dirty="0">
                <a:solidFill>
                  <a:srgbClr val="C00000"/>
                </a:solidFill>
                <a:latin typeface="Calibri" panose="020F0502020204030204" pitchFamily="34" charset="0"/>
                <a:ea typeface="Times New Roman" panose="02020603050405020304" pitchFamily="18" charset="0"/>
              </a:rPr>
              <a:t> processes
</a:t>
            </a:r>
            <a:r>
              <a:rPr lang="pt-PT" sz="1800" b="1" dirty="0" err="1">
                <a:solidFill>
                  <a:srgbClr val="C00000"/>
                </a:solidFill>
                <a:latin typeface="Calibri" panose="020F0502020204030204" pitchFamily="34" charset="0"/>
                <a:ea typeface="Times New Roman" panose="02020603050405020304" pitchFamily="18" charset="0"/>
              </a:rPr>
              <a:t>Transparency</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and</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quality</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assurance</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of</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the</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comparison</a:t>
            </a:r>
            <a:r>
              <a:rPr lang="pt-PT" sz="1800" b="1" dirty="0">
                <a:solidFill>
                  <a:srgbClr val="C00000"/>
                </a:solidFill>
                <a:latin typeface="Calibri" panose="020F0502020204030204" pitchFamily="34" charset="0"/>
                <a:ea typeface="Times New Roman" panose="02020603050405020304" pitchFamily="18" charset="0"/>
              </a:rPr>
              <a:t> </a:t>
            </a:r>
            <a:r>
              <a:rPr lang="pt-PT" sz="1800" b="1" dirty="0" err="1">
                <a:solidFill>
                  <a:srgbClr val="C00000"/>
                </a:solidFill>
                <a:latin typeface="Calibri" panose="020F0502020204030204" pitchFamily="34" charset="0"/>
                <a:ea typeface="Times New Roman" panose="02020603050405020304" pitchFamily="18" charset="0"/>
              </a:rPr>
              <a:t>process</a:t>
            </a:r>
            <a:r>
              <a:rPr lang="pt-PT" sz="1800" b="1" dirty="0">
                <a:solidFill>
                  <a:srgbClr val="C00000"/>
                </a:solidFill>
                <a:latin typeface="Calibri" panose="020F0502020204030204" pitchFamily="34" charset="0"/>
                <a:ea typeface="Times New Roman" panose="02020603050405020304" pitchFamily="18" charset="0"/>
              </a:rPr>
              <a:t> </a:t>
            </a:r>
            <a:endParaRPr lang="en-BE" sz="1800" b="1" dirty="0">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07297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95AD-A1A6-A675-32CB-D433D8729855}"/>
              </a:ext>
            </a:extLst>
          </p:cNvPr>
          <p:cNvSpPr>
            <a:spLocks noGrp="1"/>
          </p:cNvSpPr>
          <p:nvPr>
            <p:ph type="title"/>
          </p:nvPr>
        </p:nvSpPr>
        <p:spPr>
          <a:xfrm>
            <a:off x="406400" y="238125"/>
            <a:ext cx="10947400" cy="1325563"/>
          </a:xfrm>
        </p:spPr>
        <p:txBody>
          <a:bodyPr/>
          <a:lstStyle/>
          <a:p>
            <a:r>
              <a:rPr lang="en-BE" b="1" dirty="0"/>
              <a:t>SADC Countries contributing to presentations</a:t>
            </a:r>
          </a:p>
        </p:txBody>
      </p:sp>
      <p:sp>
        <p:nvSpPr>
          <p:cNvPr id="3" name="Content Placeholder 2">
            <a:extLst>
              <a:ext uri="{FF2B5EF4-FFF2-40B4-BE49-F238E27FC236}">
                <a16:creationId xmlns:a16="http://schemas.microsoft.com/office/drawing/2014/main" id="{8A23EA24-F51F-8F88-1A73-994C085F8C15}"/>
              </a:ext>
            </a:extLst>
          </p:cNvPr>
          <p:cNvSpPr>
            <a:spLocks noGrp="1"/>
          </p:cNvSpPr>
          <p:nvPr>
            <p:ph idx="1"/>
          </p:nvPr>
        </p:nvSpPr>
        <p:spPr>
          <a:xfrm>
            <a:off x="660400" y="1563688"/>
            <a:ext cx="10947400" cy="4613275"/>
          </a:xfrm>
          <a:ln>
            <a:solidFill>
              <a:schemeClr val="tx1"/>
            </a:solidFill>
          </a:ln>
        </p:spPr>
        <p:txBody>
          <a:bodyPr>
            <a:normAutofit/>
          </a:bodyPr>
          <a:lstStyle/>
          <a:p>
            <a:r>
              <a:rPr lang="pt-PT" sz="3200" b="1" u="sng" dirty="0" err="1">
                <a:solidFill>
                  <a:srgbClr val="0070C0"/>
                </a:solidFill>
                <a:latin typeface="Calibri" panose="020F0502020204030204" pitchFamily="34" charset="0"/>
                <a:ea typeface="Times New Roman" panose="02020603050405020304" pitchFamily="18" charset="0"/>
              </a:rPr>
              <a:t>Topic</a:t>
            </a:r>
            <a:r>
              <a:rPr lang="pt-PT" sz="3200" b="1" u="sng" dirty="0">
                <a:solidFill>
                  <a:srgbClr val="0070C0"/>
                </a:solidFill>
                <a:latin typeface="Calibri" panose="020F0502020204030204" pitchFamily="34" charset="0"/>
                <a:ea typeface="Times New Roman" panose="02020603050405020304" pitchFamily="18" charset="0"/>
              </a:rPr>
              <a:t> 7</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Communication</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visibility</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transparency</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access</a:t>
            </a:r>
            <a:r>
              <a:rPr lang="pt-PT" sz="3200" b="1" dirty="0">
                <a:solidFill>
                  <a:srgbClr val="0070C0"/>
                </a:solidFill>
                <a:latin typeface="Calibri" panose="020F0502020204030204" pitchFamily="34" charset="0"/>
                <a:ea typeface="Times New Roman" panose="02020603050405020304" pitchFamily="18" charset="0"/>
              </a:rPr>
              <a:t> to </a:t>
            </a:r>
            <a:r>
              <a:rPr lang="pt-PT" sz="3200" b="1" dirty="0" err="1">
                <a:solidFill>
                  <a:srgbClr val="0070C0"/>
                </a:solidFill>
                <a:latin typeface="Calibri" panose="020F0502020204030204" pitchFamily="34" charset="0"/>
                <a:ea typeface="Times New Roman" panose="02020603050405020304" pitchFamily="18" charset="0"/>
              </a:rPr>
              <a:t>information</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proposal</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Namibia</a:t>
            </a:r>
            <a:r>
              <a:rPr lang="pt-PT" sz="3200" b="1" dirty="0">
                <a:solidFill>
                  <a:srgbClr val="0070C0"/>
                </a:solidFill>
                <a:latin typeface="Calibri" panose="020F0502020204030204" pitchFamily="34" charset="0"/>
                <a:ea typeface="Times New Roman" panose="02020603050405020304" pitchFamily="18" charset="0"/>
              </a:rPr>
              <a:t>)
</a:t>
            </a:r>
            <a:r>
              <a:rPr lang="pt-PT" sz="3200" b="1" u="sng" dirty="0" err="1">
                <a:solidFill>
                  <a:srgbClr val="0070C0"/>
                </a:solidFill>
                <a:latin typeface="Calibri" panose="020F0502020204030204" pitchFamily="34" charset="0"/>
                <a:ea typeface="Times New Roman" panose="02020603050405020304" pitchFamily="18" charset="0"/>
              </a:rPr>
              <a:t>Topic</a:t>
            </a:r>
            <a:r>
              <a:rPr lang="pt-PT" sz="3200" b="1" u="sng" dirty="0">
                <a:solidFill>
                  <a:srgbClr val="0070C0"/>
                </a:solidFill>
                <a:latin typeface="Calibri" panose="020F0502020204030204" pitchFamily="34" charset="0"/>
                <a:ea typeface="Times New Roman" panose="02020603050405020304" pitchFamily="18" charset="0"/>
              </a:rPr>
              <a:t> 8</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Recognition</a:t>
            </a:r>
            <a:r>
              <a:rPr lang="pt-PT" sz="3200" b="1" dirty="0">
                <a:solidFill>
                  <a:srgbClr val="0070C0"/>
                </a:solidFill>
                <a:latin typeface="Calibri" panose="020F0502020204030204" pitchFamily="34" charset="0"/>
                <a:ea typeface="Times New Roman" panose="02020603050405020304" pitchFamily="18" charset="0"/>
              </a:rPr>
              <a:t> processes (</a:t>
            </a:r>
            <a:r>
              <a:rPr lang="pt-PT" sz="3200" b="1" dirty="0" err="1">
                <a:solidFill>
                  <a:srgbClr val="0070C0"/>
                </a:solidFill>
                <a:latin typeface="Calibri" panose="020F0502020204030204" pitchFamily="34" charset="0"/>
                <a:ea typeface="Times New Roman" panose="02020603050405020304" pitchFamily="18" charset="0"/>
              </a:rPr>
              <a:t>proposal</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Zambia</a:t>
            </a:r>
            <a:r>
              <a:rPr lang="pt-PT" sz="3200" b="1">
                <a:solidFill>
                  <a:srgbClr val="0070C0"/>
                </a:solidFill>
                <a:latin typeface="Calibri" panose="020F0502020204030204" pitchFamily="34" charset="0"/>
                <a:ea typeface="Times New Roman" panose="02020603050405020304" pitchFamily="18" charset="0"/>
              </a:rPr>
              <a:t>, Lesotho)</a:t>
            </a:r>
            <a:r>
              <a:rPr lang="pt-PT" sz="3200" b="1" dirty="0">
                <a:solidFill>
                  <a:srgbClr val="0070C0"/>
                </a:solidFill>
                <a:latin typeface="Calibri" panose="020F0502020204030204" pitchFamily="34" charset="0"/>
                <a:ea typeface="Times New Roman" panose="02020603050405020304" pitchFamily="18" charset="0"/>
              </a:rPr>
              <a:t>
</a:t>
            </a:r>
            <a:r>
              <a:rPr lang="pt-PT" sz="3200" b="1" u="sng" dirty="0" err="1">
                <a:solidFill>
                  <a:srgbClr val="0070C0"/>
                </a:solidFill>
                <a:latin typeface="Calibri" panose="020F0502020204030204" pitchFamily="34" charset="0"/>
                <a:ea typeface="Times New Roman" panose="02020603050405020304" pitchFamily="18" charset="0"/>
              </a:rPr>
              <a:t>Topic</a:t>
            </a:r>
            <a:r>
              <a:rPr lang="pt-PT" sz="3200" b="1" u="sng" dirty="0">
                <a:solidFill>
                  <a:srgbClr val="0070C0"/>
                </a:solidFill>
                <a:latin typeface="Calibri" panose="020F0502020204030204" pitchFamily="34" charset="0"/>
                <a:ea typeface="Times New Roman" panose="02020603050405020304" pitchFamily="18" charset="0"/>
              </a:rPr>
              <a:t> 9</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Governance</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structures</a:t>
            </a:r>
            <a:r>
              <a:rPr lang="pt-PT" sz="3200" b="1" dirty="0">
                <a:solidFill>
                  <a:srgbClr val="0070C0"/>
                </a:solidFill>
                <a:latin typeface="Calibri" panose="020F0502020204030204" pitchFamily="34" charset="0"/>
                <a:ea typeface="Times New Roman" panose="02020603050405020304" pitchFamily="18" charset="0"/>
              </a:rPr>
              <a:t> (</a:t>
            </a:r>
            <a:r>
              <a:rPr lang="pt-PT" sz="3200" b="1" dirty="0" err="1">
                <a:solidFill>
                  <a:srgbClr val="0070C0"/>
                </a:solidFill>
                <a:latin typeface="Calibri" panose="020F0502020204030204" pitchFamily="34" charset="0"/>
                <a:ea typeface="Times New Roman" panose="02020603050405020304" pitchFamily="18" charset="0"/>
              </a:rPr>
              <a:t>proposal</a:t>
            </a:r>
            <a:r>
              <a:rPr lang="pt-PT" sz="3200" b="1" dirty="0">
                <a:solidFill>
                  <a:srgbClr val="0070C0"/>
                </a:solidFill>
                <a:latin typeface="Calibri" panose="020F0502020204030204" pitchFamily="34" charset="0"/>
                <a:ea typeface="Times New Roman" panose="02020603050405020304" pitchFamily="18" charset="0"/>
              </a:rPr>
              <a:t>: Mozambique &amp; RD Congo)</a:t>
            </a:r>
            <a:r>
              <a:rPr lang="pt-PT" sz="3200" dirty="0">
                <a:solidFill>
                  <a:srgbClr val="000000"/>
                </a:solidFill>
                <a:latin typeface="Calibri" panose="020F0502020204030204" pitchFamily="34" charset="0"/>
                <a:ea typeface="Times New Roman" panose="02020603050405020304" pitchFamily="18" charset="0"/>
              </a:rPr>
              <a:t>
</a:t>
            </a:r>
            <a:r>
              <a:rPr lang="pt-PT" sz="3200" b="1" u="sng" dirty="0" err="1">
                <a:solidFill>
                  <a:srgbClr val="C00000"/>
                </a:solidFill>
                <a:latin typeface="Calibri" panose="020F0502020204030204" pitchFamily="34" charset="0"/>
              </a:rPr>
              <a:t>Topic</a:t>
            </a:r>
            <a:r>
              <a:rPr lang="pt-PT" sz="3200" b="1" u="sng" dirty="0">
                <a:solidFill>
                  <a:srgbClr val="C00000"/>
                </a:solidFill>
                <a:latin typeface="Calibri" panose="020F0502020204030204" pitchFamily="34" charset="0"/>
              </a:rPr>
              <a:t> 10</a:t>
            </a:r>
            <a:r>
              <a:rPr lang="pt-PT" sz="3200" b="1" dirty="0">
                <a:solidFill>
                  <a:srgbClr val="C00000"/>
                </a:solidFill>
                <a:latin typeface="Calibri" panose="020F0502020204030204" pitchFamily="34" charset="0"/>
              </a:rPr>
              <a:t>: </a:t>
            </a:r>
            <a:r>
              <a:rPr lang="pt-PT" sz="3200" b="1" dirty="0" err="1">
                <a:solidFill>
                  <a:srgbClr val="C00000"/>
                </a:solidFill>
                <a:latin typeface="Calibri" panose="020F0502020204030204" pitchFamily="34" charset="0"/>
                <a:ea typeface="Times New Roman" panose="02020603050405020304" pitchFamily="18" charset="0"/>
              </a:rPr>
              <a:t>Referencing</a:t>
            </a:r>
            <a:r>
              <a:rPr lang="pt-PT" sz="3200" b="1" dirty="0">
                <a:solidFill>
                  <a:srgbClr val="C00000"/>
                </a:solidFill>
                <a:latin typeface="Calibri" panose="020F0502020204030204" pitchFamily="34" charset="0"/>
                <a:ea typeface="Times New Roman" panose="02020603050405020304" pitchFamily="18" charset="0"/>
              </a:rPr>
              <a:t> processes (</a:t>
            </a:r>
            <a:r>
              <a:rPr lang="pt-PT" sz="3200" b="1" dirty="0" err="1">
                <a:solidFill>
                  <a:srgbClr val="C00000"/>
                </a:solidFill>
                <a:latin typeface="Calibri" panose="020F0502020204030204" pitchFamily="34" charset="0"/>
                <a:ea typeface="Times New Roman" panose="02020603050405020304" pitchFamily="18" charset="0"/>
              </a:rPr>
              <a:t>proposal</a:t>
            </a:r>
            <a:r>
              <a:rPr lang="pt-PT" sz="3200" b="1" dirty="0">
                <a:solidFill>
                  <a:srgbClr val="C00000"/>
                </a:solidFill>
                <a:latin typeface="Calibri" panose="020F0502020204030204" pitchFamily="34" charset="0"/>
                <a:ea typeface="Times New Roman" panose="02020603050405020304" pitchFamily="18" charset="0"/>
              </a:rPr>
              <a:t>: Seychelles)
</a:t>
            </a:r>
            <a:r>
              <a:rPr lang="pt-PT" sz="3200" b="1" u="sng" dirty="0" err="1">
                <a:solidFill>
                  <a:srgbClr val="C00000"/>
                </a:solidFill>
                <a:latin typeface="Calibri" panose="020F0502020204030204" pitchFamily="34" charset="0"/>
                <a:ea typeface="Times New Roman" panose="02020603050405020304" pitchFamily="18" charset="0"/>
              </a:rPr>
              <a:t>Topic</a:t>
            </a:r>
            <a:r>
              <a:rPr lang="pt-PT" sz="3200" b="1" u="sng" dirty="0">
                <a:solidFill>
                  <a:srgbClr val="C00000"/>
                </a:solidFill>
                <a:latin typeface="Calibri" panose="020F0502020204030204" pitchFamily="34" charset="0"/>
                <a:ea typeface="Times New Roman" panose="02020603050405020304" pitchFamily="18" charset="0"/>
              </a:rPr>
              <a:t> 11</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Transparency</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and</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quality</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assurance</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of</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the</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comparison</a:t>
            </a:r>
            <a:r>
              <a:rPr lang="pt-PT" sz="3200" b="1" dirty="0">
                <a:solidFill>
                  <a:srgbClr val="C00000"/>
                </a:solidFill>
                <a:latin typeface="Calibri" panose="020F0502020204030204" pitchFamily="34" charset="0"/>
                <a:ea typeface="Times New Roman" panose="02020603050405020304" pitchFamily="18" charset="0"/>
              </a:rPr>
              <a:t> </a:t>
            </a:r>
            <a:r>
              <a:rPr lang="pt-PT" sz="3200" b="1" dirty="0" err="1">
                <a:solidFill>
                  <a:srgbClr val="C00000"/>
                </a:solidFill>
                <a:latin typeface="Calibri" panose="020F0502020204030204" pitchFamily="34" charset="0"/>
                <a:ea typeface="Times New Roman" panose="02020603050405020304" pitchFamily="18" charset="0"/>
              </a:rPr>
              <a:t>process</a:t>
            </a:r>
            <a:r>
              <a:rPr lang="pt-PT" sz="3200" b="1" dirty="0">
                <a:solidFill>
                  <a:srgbClr val="C00000"/>
                </a:solidFill>
                <a:latin typeface="Calibri" panose="020F0502020204030204" pitchFamily="34" charset="0"/>
                <a:ea typeface="Times New Roman" panose="02020603050405020304" pitchFamily="18" charset="0"/>
              </a:rPr>
              <a:t> (Angola, SADC </a:t>
            </a:r>
            <a:r>
              <a:rPr lang="pt-PT" sz="3200" b="1" dirty="0" err="1">
                <a:solidFill>
                  <a:srgbClr val="C00000"/>
                </a:solidFill>
                <a:latin typeface="Calibri" panose="020F0502020204030204" pitchFamily="34" charset="0"/>
                <a:ea typeface="Times New Roman" panose="02020603050405020304" pitchFamily="18" charset="0"/>
              </a:rPr>
              <a:t>Secretariat</a:t>
            </a:r>
            <a:r>
              <a:rPr lang="pt-PT" sz="3200" b="1" dirty="0">
                <a:solidFill>
                  <a:srgbClr val="C00000"/>
                </a:solidFill>
                <a:latin typeface="Calibri" panose="020F0502020204030204" pitchFamily="34" charset="0"/>
                <a:ea typeface="Times New Roman" panose="02020603050405020304" pitchFamily="18" charset="0"/>
              </a:rPr>
              <a:t>)</a:t>
            </a:r>
            <a:endParaRPr lang="en-BE" sz="3200" dirty="0"/>
          </a:p>
        </p:txBody>
      </p:sp>
    </p:spTree>
    <p:extLst>
      <p:ext uri="{BB962C8B-B14F-4D97-AF65-F5344CB8AC3E}">
        <p14:creationId xmlns:p14="http://schemas.microsoft.com/office/powerpoint/2010/main" val="16912648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F7FBC-648F-973B-12F0-A54D8AC89950}"/>
              </a:ext>
            </a:extLst>
          </p:cNvPr>
          <p:cNvSpPr>
            <a:spLocks noGrp="1"/>
          </p:cNvSpPr>
          <p:nvPr>
            <p:ph type="title"/>
          </p:nvPr>
        </p:nvSpPr>
        <p:spPr>
          <a:xfrm>
            <a:off x="1524000" y="1248587"/>
            <a:ext cx="9144000" cy="2387600"/>
          </a:xfrm>
        </p:spPr>
        <p:txBody>
          <a:bodyPr vert="horz" lIns="91440" tIns="45720" rIns="91440" bIns="45720" rtlCol="0" anchor="b">
            <a:normAutofit/>
          </a:bodyPr>
          <a:lstStyle/>
          <a:p>
            <a:pPr algn="ctr"/>
            <a:r>
              <a:rPr lang="en-US" sz="6400" b="1" kern="1200" dirty="0">
                <a:solidFill>
                  <a:schemeClr val="tx1"/>
                </a:solidFill>
                <a:latin typeface="+mj-lt"/>
                <a:ea typeface="+mj-ea"/>
                <a:cs typeface="+mj-cs"/>
              </a:rPr>
              <a:t>ANNEX</a:t>
            </a:r>
          </a:p>
        </p:txBody>
      </p:sp>
      <p:sp>
        <p:nvSpPr>
          <p:cNvPr id="3" name="Content Placeholder 2">
            <a:extLst>
              <a:ext uri="{FF2B5EF4-FFF2-40B4-BE49-F238E27FC236}">
                <a16:creationId xmlns:a16="http://schemas.microsoft.com/office/drawing/2014/main" id="{1726ED6B-CEE0-E5E5-6BE0-E590B56B598F}"/>
              </a:ext>
            </a:extLst>
          </p:cNvPr>
          <p:cNvSpPr>
            <a:spLocks noGrp="1"/>
          </p:cNvSpPr>
          <p:nvPr>
            <p:ph idx="1"/>
          </p:nvPr>
        </p:nvSpPr>
        <p:spPr>
          <a:xfrm>
            <a:off x="1524000" y="3820338"/>
            <a:ext cx="9144000" cy="1563686"/>
          </a:xfrm>
        </p:spPr>
        <p:txBody>
          <a:bodyPr vert="horz" lIns="91440" tIns="45720" rIns="91440" bIns="45720" rtlCol="0">
            <a:normAutofit/>
          </a:bodyPr>
          <a:lstStyle/>
          <a:p>
            <a:pPr marL="0" indent="0" algn="ctr">
              <a:buNone/>
            </a:pPr>
            <a:r>
              <a:rPr lang="en-US" sz="4800" dirty="0"/>
              <a:t>Slides of </a:t>
            </a:r>
            <a:r>
              <a:rPr lang="en-US" sz="4800" kern="1200" dirty="0">
                <a:solidFill>
                  <a:schemeClr val="tx1"/>
                </a:solidFill>
                <a:latin typeface="+mn-lt"/>
                <a:ea typeface="+mn-ea"/>
                <a:cs typeface="+mn-cs"/>
              </a:rPr>
              <a:t>Meeting 2</a:t>
            </a:r>
          </a:p>
        </p:txBody>
      </p:sp>
      <p:cxnSp>
        <p:nvCxnSpPr>
          <p:cNvPr id="21" name="Straight Connector 2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6688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E5EA6-5B17-2370-1F04-C66F7CA77387}"/>
              </a:ext>
            </a:extLst>
          </p:cNvPr>
          <p:cNvSpPr>
            <a:spLocks noGrp="1"/>
          </p:cNvSpPr>
          <p:nvPr>
            <p:ph type="title"/>
          </p:nvPr>
        </p:nvSpPr>
        <p:spPr>
          <a:xfrm>
            <a:off x="476028" y="125184"/>
            <a:ext cx="6002110" cy="1050473"/>
          </a:xfrm>
        </p:spPr>
        <p:txBody>
          <a:bodyPr>
            <a:normAutofit fontScale="90000"/>
          </a:bodyPr>
          <a:lstStyle/>
          <a:p>
            <a:r>
              <a:rPr lang="en-BE" sz="4000" b="1" dirty="0">
                <a:solidFill>
                  <a:schemeClr val="accent2">
                    <a:lumMod val="75000"/>
                  </a:schemeClr>
                </a:solidFill>
                <a:latin typeface="+mn-lt"/>
              </a:rPr>
              <a:t>Session 1 - 1: Recap - Comparison EQF-NQF</a:t>
            </a:r>
          </a:p>
        </p:txBody>
      </p:sp>
      <p:sp>
        <p:nvSpPr>
          <p:cNvPr id="3" name="Content Placeholder 2">
            <a:extLst>
              <a:ext uri="{FF2B5EF4-FFF2-40B4-BE49-F238E27FC236}">
                <a16:creationId xmlns:a16="http://schemas.microsoft.com/office/drawing/2014/main" id="{250ED1F7-18CF-6480-4A7C-A7B76432D43E}"/>
              </a:ext>
            </a:extLst>
          </p:cNvPr>
          <p:cNvSpPr>
            <a:spLocks noGrp="1"/>
          </p:cNvSpPr>
          <p:nvPr>
            <p:ph idx="1"/>
          </p:nvPr>
        </p:nvSpPr>
        <p:spPr>
          <a:xfrm>
            <a:off x="309717" y="1253613"/>
            <a:ext cx="8126360" cy="5338916"/>
          </a:xfrm>
        </p:spPr>
        <p:txBody>
          <a:bodyPr>
            <a:normAutofit lnSpcReduction="10000"/>
          </a:bodyPr>
          <a:lstStyle/>
          <a:p>
            <a:pPr marL="0" indent="0">
              <a:buNone/>
            </a:pPr>
            <a:r>
              <a:rPr lang="pt-PT" sz="2200" b="1" i="1" dirty="0" err="1">
                <a:latin typeface="Calibri" panose="020F0502020204030204" pitchFamily="34" charset="0"/>
                <a:ea typeface="Times New Roman" panose="02020603050405020304" pitchFamily="18" charset="0"/>
              </a:rPr>
              <a:t>It</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is</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based</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on</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the</a:t>
            </a:r>
            <a:r>
              <a:rPr lang="pt-PT" sz="2200" b="1" i="1" dirty="0">
                <a:latin typeface="Calibri" panose="020F0502020204030204" pitchFamily="34" charset="0"/>
                <a:ea typeface="Times New Roman" panose="02020603050405020304" pitchFamily="18" charset="0"/>
              </a:rPr>
              <a:t> EQF </a:t>
            </a:r>
            <a:r>
              <a:rPr lang="pt-PT" sz="2200" b="1" i="1" dirty="0" err="1">
                <a:latin typeface="Calibri" panose="020F0502020204030204" pitchFamily="34" charset="0"/>
                <a:ea typeface="Times New Roman" panose="02020603050405020304" pitchFamily="18" charset="0"/>
              </a:rPr>
              <a:t>Recommendation</a:t>
            </a:r>
            <a:r>
              <a:rPr lang="pt-PT" sz="2200" b="1" i="1" dirty="0">
                <a:latin typeface="Calibri" panose="020F0502020204030204" pitchFamily="34" charset="0"/>
                <a:ea typeface="Times New Roman" panose="02020603050405020304" pitchFamily="18" charset="0"/>
              </a:rPr>
              <a:t> (2017), </a:t>
            </a:r>
            <a:r>
              <a:rPr lang="pt-PT" sz="2200" b="1" i="1" dirty="0" err="1">
                <a:latin typeface="Calibri" panose="020F0502020204030204" pitchFamily="34" charset="0"/>
                <a:ea typeface="Times New Roman" panose="02020603050405020304" pitchFamily="18" charset="0"/>
              </a:rPr>
              <a:t>which</a:t>
            </a:r>
            <a:r>
              <a:rPr lang="pt-PT" sz="2200" b="1" i="1" dirty="0">
                <a:latin typeface="Calibri" panose="020F0502020204030204" pitchFamily="34" charset="0"/>
                <a:ea typeface="Times New Roman" panose="02020603050405020304" pitchFamily="18" charset="0"/>
              </a:rPr>
              <a:t> invites </a:t>
            </a:r>
            <a:r>
              <a:rPr lang="pt-PT" sz="2200" b="1" i="1" dirty="0" err="1">
                <a:latin typeface="Calibri" panose="020F0502020204030204" pitchFamily="34" charset="0"/>
                <a:ea typeface="Times New Roman" panose="02020603050405020304" pitchFamily="18" charset="0"/>
              </a:rPr>
              <a:t>the</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Commission</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Member</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States</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and</a:t>
            </a:r>
            <a:r>
              <a:rPr lang="pt-PT" sz="2200" b="1" i="1" dirty="0">
                <a:latin typeface="Calibri" panose="020F0502020204030204" pitchFamily="34" charset="0"/>
                <a:ea typeface="Times New Roman" panose="02020603050405020304" pitchFamily="18" charset="0"/>
              </a:rPr>
              <a:t> </a:t>
            </a:r>
            <a:r>
              <a:rPr lang="pt-PT" sz="2200" b="1" i="1" dirty="0" err="1">
                <a:latin typeface="Calibri" panose="020F0502020204030204" pitchFamily="34" charset="0"/>
                <a:ea typeface="Times New Roman" panose="02020603050405020304" pitchFamily="18" charset="0"/>
              </a:rPr>
              <a:t>stakeholders</a:t>
            </a:r>
            <a:r>
              <a:rPr lang="pt-PT" sz="2200" b="1" i="1" dirty="0">
                <a:latin typeface="Calibri" panose="020F0502020204030204" pitchFamily="34" charset="0"/>
                <a:ea typeface="Times New Roman" panose="02020603050405020304" pitchFamily="18" charset="0"/>
              </a:rPr>
              <a:t> to </a:t>
            </a:r>
            <a:r>
              <a:rPr lang="pt-PT" sz="2200" i="1" dirty="0">
                <a:latin typeface="Calibri" panose="020F0502020204030204" pitchFamily="34" charset="0"/>
                <a:ea typeface="Times New Roman" panose="02020603050405020304" pitchFamily="18" charset="0"/>
              </a:rPr>
              <a:t>“explore </a:t>
            </a:r>
            <a:r>
              <a:rPr lang="pt-PT" sz="2200" i="1" dirty="0" err="1">
                <a:latin typeface="Calibri" panose="020F0502020204030204" pitchFamily="34" charset="0"/>
                <a:ea typeface="Times New Roman" panose="02020603050405020304" pitchFamily="18" charset="0"/>
              </a:rPr>
              <a:t>possible</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avenues</a:t>
            </a:r>
            <a:r>
              <a:rPr lang="pt-PT" sz="2200" i="1" dirty="0">
                <a:latin typeface="Calibri" panose="020F0502020204030204" pitchFamily="34" charset="0"/>
                <a:ea typeface="Times New Roman" panose="02020603050405020304" pitchFamily="18" charset="0"/>
              </a:rPr>
              <a:t> for </a:t>
            </a:r>
            <a:r>
              <a:rPr lang="pt-PT" sz="2200" i="1" dirty="0" err="1">
                <a:latin typeface="Calibri" panose="020F0502020204030204" pitchFamily="34" charset="0"/>
                <a:ea typeface="Times New Roman" panose="02020603050405020304" pitchFamily="18" charset="0"/>
              </a:rPr>
              <a:t>the</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development</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and</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application</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of</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criteria</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and</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procedures</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allowing</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the</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comparison</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of</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third</a:t>
            </a:r>
            <a:r>
              <a:rPr lang="pt-PT" sz="2200" i="1" dirty="0">
                <a:latin typeface="Calibri" panose="020F0502020204030204" pitchFamily="34" charset="0"/>
                <a:ea typeface="Times New Roman" panose="02020603050405020304" pitchFamily="18" charset="0"/>
              </a:rPr>
              <a:t> country </a:t>
            </a:r>
            <a:r>
              <a:rPr lang="pt-PT" sz="2200" i="1" dirty="0" err="1">
                <a:latin typeface="Calibri" panose="020F0502020204030204" pitchFamily="34" charset="0"/>
                <a:ea typeface="Times New Roman" panose="02020603050405020304" pitchFamily="18" charset="0"/>
              </a:rPr>
              <a:t>national</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and</a:t>
            </a:r>
            <a:r>
              <a:rPr lang="pt-PT" sz="2200" i="1" dirty="0">
                <a:latin typeface="Calibri" panose="020F0502020204030204" pitchFamily="34" charset="0"/>
                <a:ea typeface="Times New Roman" panose="02020603050405020304" pitchFamily="18" charset="0"/>
              </a:rPr>
              <a:t> regional </a:t>
            </a:r>
            <a:r>
              <a:rPr lang="pt-PT" sz="2200" i="1" dirty="0" err="1">
                <a:latin typeface="Calibri" panose="020F0502020204030204" pitchFamily="34" charset="0"/>
                <a:ea typeface="Times New Roman" panose="02020603050405020304" pitchFamily="18" charset="0"/>
              </a:rPr>
              <a:t>qualifications</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frameworks</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with</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the</a:t>
            </a:r>
            <a:r>
              <a:rPr lang="pt-PT" sz="2200" i="1" dirty="0">
                <a:latin typeface="Calibri" panose="020F0502020204030204" pitchFamily="34" charset="0"/>
                <a:ea typeface="Times New Roman" panose="02020603050405020304" pitchFamily="18" charset="0"/>
              </a:rPr>
              <a:t> EQF in </a:t>
            </a:r>
            <a:r>
              <a:rPr lang="pt-PT" sz="2200" i="1" dirty="0" err="1">
                <a:latin typeface="Calibri" panose="020F0502020204030204" pitchFamily="34" charset="0"/>
                <a:ea typeface="Times New Roman" panose="02020603050405020304" pitchFamily="18" charset="0"/>
              </a:rPr>
              <a:t>accordance</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with</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international</a:t>
            </a:r>
            <a:r>
              <a:rPr lang="pt-PT" sz="2200" i="1" dirty="0">
                <a:latin typeface="Calibri" panose="020F0502020204030204" pitchFamily="34" charset="0"/>
                <a:ea typeface="Times New Roman" panose="02020603050405020304" pitchFamily="18" charset="0"/>
              </a:rPr>
              <a:t> </a:t>
            </a:r>
            <a:r>
              <a:rPr lang="pt-PT" sz="2200" i="1" dirty="0" err="1">
                <a:latin typeface="Calibri" panose="020F0502020204030204" pitchFamily="34" charset="0"/>
                <a:ea typeface="Times New Roman" panose="02020603050405020304" pitchFamily="18" charset="0"/>
              </a:rPr>
              <a:t>agreements</a:t>
            </a:r>
            <a:r>
              <a:rPr lang="pt-PT" sz="2200" i="1" dirty="0">
                <a:latin typeface="Calibri" panose="020F0502020204030204" pitchFamily="34" charset="0"/>
                <a:ea typeface="Times New Roman" panose="02020603050405020304" pitchFamily="18" charset="0"/>
              </a:rPr>
              <a:t>;”.</a:t>
            </a:r>
            <a:endParaRPr lang="pt-PT" sz="2200" i="1" dirty="0">
              <a:effectLst/>
              <a:latin typeface="Calibri" panose="020F0502020204030204" pitchFamily="34" charset="0"/>
              <a:ea typeface="Times New Roman" panose="02020603050405020304" pitchFamily="18" charset="0"/>
            </a:endParaRPr>
          </a:p>
          <a:p>
            <a:pPr marL="0" indent="0">
              <a:buNone/>
            </a:pPr>
            <a:r>
              <a:rPr lang="pt-PT" sz="2200" b="1" u="sng" dirty="0" err="1">
                <a:latin typeface="Calibri" panose="020F0502020204030204" pitchFamily="34" charset="0"/>
                <a:ea typeface="Times New Roman" panose="02020603050405020304" pitchFamily="18" charset="0"/>
              </a:rPr>
              <a:t>The</a:t>
            </a:r>
            <a:r>
              <a:rPr lang="pt-PT" sz="2200" b="1" u="sng" dirty="0">
                <a:latin typeface="Calibri" panose="020F0502020204030204" pitchFamily="34" charset="0"/>
                <a:ea typeface="Times New Roman" panose="02020603050405020304" pitchFamily="18" charset="0"/>
              </a:rPr>
              <a:t> </a:t>
            </a:r>
            <a:r>
              <a:rPr lang="pt-PT" sz="2200" b="1" u="sng" dirty="0" err="1">
                <a:latin typeface="Calibri" panose="020F0502020204030204" pitchFamily="34" charset="0"/>
                <a:ea typeface="Times New Roman" panose="02020603050405020304" pitchFamily="18" charset="0"/>
              </a:rPr>
              <a:t>comparison</a:t>
            </a:r>
            <a:r>
              <a:rPr lang="pt-PT" sz="2200" b="1" u="sng" dirty="0">
                <a:latin typeface="Calibri" panose="020F0502020204030204" pitchFamily="34" charset="0"/>
                <a:ea typeface="Times New Roman" panose="02020603050405020304" pitchFamily="18" charset="0"/>
              </a:rPr>
              <a:t> </a:t>
            </a:r>
            <a:r>
              <a:rPr lang="pt-PT" sz="2200" b="1" u="sng" dirty="0" err="1">
                <a:latin typeface="Calibri" panose="020F0502020204030204" pitchFamily="34" charset="0"/>
                <a:ea typeface="Times New Roman" panose="02020603050405020304" pitchFamily="18" charset="0"/>
              </a:rPr>
              <a:t>is</a:t>
            </a:r>
            <a:r>
              <a:rPr lang="pt-PT" sz="2200" b="1" u="sng" dirty="0">
                <a:latin typeface="Calibri" panose="020F0502020204030204" pitchFamily="34" charset="0"/>
                <a:ea typeface="Times New Roman" panose="02020603050405020304" pitchFamily="18" charset="0"/>
              </a:rPr>
              <a:t>:</a:t>
            </a:r>
            <a:endParaRPr lang="pt-PT" sz="2200" b="1" u="sng" dirty="0">
              <a:effectLst/>
              <a:latin typeface="Calibri" panose="020F0502020204030204" pitchFamily="34" charset="0"/>
              <a:ea typeface="Times New Roman" panose="02020603050405020304" pitchFamily="18" charset="0"/>
            </a:endParaRPr>
          </a:p>
          <a:p>
            <a:r>
              <a:rPr lang="pt-PT" sz="2200" dirty="0" err="1">
                <a:latin typeface="Calibri" panose="020F0502020204030204" pitchFamily="34" charset="0"/>
                <a:ea typeface="Times New Roman" panose="02020603050405020304" pitchFamily="18" charset="0"/>
              </a:rPr>
              <a:t>Process</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that</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facilitates</a:t>
            </a:r>
            <a:r>
              <a:rPr lang="pt-PT" sz="2200"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confidence</a:t>
            </a:r>
            <a:r>
              <a:rPr lang="pt-PT" sz="2200" b="1" dirty="0">
                <a:latin typeface="Calibri" panose="020F0502020204030204" pitchFamily="34" charset="0"/>
                <a:ea typeface="Times New Roman" panose="02020603050405020304" pitchFamily="18" charset="0"/>
              </a:rPr>
              <a:t> in </a:t>
            </a:r>
            <a:r>
              <a:rPr lang="pt-PT" sz="2200" b="1" dirty="0" err="1">
                <a:latin typeface="Calibri" panose="020F0502020204030204" pitchFamily="34" charset="0"/>
                <a:ea typeface="Times New Roman" panose="02020603050405020304" pitchFamily="18" charset="0"/>
              </a:rPr>
              <a:t>the</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quality</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and</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level</a:t>
            </a:r>
            <a:r>
              <a:rPr lang="pt-PT" sz="2200" b="1"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of</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qualifications</a:t>
            </a:r>
            <a:r>
              <a:rPr lang="pt-PT" sz="2200" dirty="0">
                <a:latin typeface="Calibri" panose="020F0502020204030204" pitchFamily="34" charset="0"/>
                <a:ea typeface="Times New Roman" panose="02020603050405020304" pitchFamily="18" charset="0"/>
              </a:rPr>
              <a:t>, to </a:t>
            </a:r>
            <a:r>
              <a:rPr lang="pt-PT" sz="2200" dirty="0" err="1">
                <a:latin typeface="Calibri" panose="020F0502020204030204" pitchFamily="34" charset="0"/>
                <a:ea typeface="Times New Roman" panose="02020603050405020304" pitchFamily="18" charset="0"/>
              </a:rPr>
              <a:t>support</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the</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recognition</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and</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international</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mobility</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of</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learners</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and</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workers</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It</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aims</a:t>
            </a:r>
            <a:r>
              <a:rPr lang="pt-PT" sz="2200" dirty="0">
                <a:latin typeface="Calibri" panose="020F0502020204030204" pitchFamily="34" charset="0"/>
                <a:ea typeface="Times New Roman" panose="02020603050405020304" pitchFamily="18" charset="0"/>
              </a:rPr>
              <a:t> to </a:t>
            </a:r>
            <a:r>
              <a:rPr lang="pt-PT" sz="2200" b="1" dirty="0" err="1">
                <a:latin typeface="Calibri" panose="020F0502020204030204" pitchFamily="34" charset="0"/>
                <a:ea typeface="Times New Roman" panose="02020603050405020304" pitchFamily="18" charset="0"/>
              </a:rPr>
              <a:t>increase</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the</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transparency</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and</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comparability</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of</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qualifications</a:t>
            </a:r>
            <a:r>
              <a:rPr lang="pt-PT" sz="2200" dirty="0">
                <a:effectLst/>
                <a:latin typeface="Calibri" panose="020F0502020204030204" pitchFamily="34" charset="0"/>
                <a:ea typeface="Times New Roman" panose="02020603050405020304" pitchFamily="18" charset="0"/>
              </a:rPr>
              <a:t>. </a:t>
            </a:r>
          </a:p>
          <a:p>
            <a:r>
              <a:rPr lang="pt-PT" sz="2200" dirty="0" err="1">
                <a:latin typeface="Calibri" panose="020F0502020204030204" pitchFamily="34" charset="0"/>
                <a:ea typeface="Times New Roman" panose="02020603050405020304" pitchFamily="18" charset="0"/>
              </a:rPr>
              <a:t>It</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is</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based</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on</a:t>
            </a:r>
            <a:r>
              <a:rPr lang="pt-PT" sz="2200"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equal</a:t>
            </a:r>
            <a:r>
              <a:rPr lang="pt-PT" sz="2200" b="1" dirty="0">
                <a:latin typeface="Calibri" panose="020F0502020204030204" pitchFamily="34" charset="0"/>
                <a:ea typeface="Times New Roman" panose="02020603050405020304" pitchFamily="18" charset="0"/>
              </a:rPr>
              <a:t> dialogue </a:t>
            </a:r>
            <a:r>
              <a:rPr lang="pt-PT" sz="2200" b="1" dirty="0" err="1">
                <a:latin typeface="Calibri" panose="020F0502020204030204" pitchFamily="34" charset="0"/>
                <a:ea typeface="Times New Roman" panose="02020603050405020304" pitchFamily="18" charset="0"/>
              </a:rPr>
              <a:t>of</a:t>
            </a:r>
            <a:r>
              <a:rPr lang="pt-PT" sz="2200" b="1" dirty="0">
                <a:latin typeface="Calibri" panose="020F0502020204030204" pitchFamily="34" charset="0"/>
                <a:ea typeface="Times New Roman" panose="02020603050405020304" pitchFamily="18" charset="0"/>
              </a:rPr>
              <a:t> a set </a:t>
            </a:r>
            <a:r>
              <a:rPr lang="pt-PT" sz="2200" b="1" dirty="0" err="1">
                <a:latin typeface="Calibri" panose="020F0502020204030204" pitchFamily="34" charset="0"/>
                <a:ea typeface="Times New Roman" panose="02020603050405020304" pitchFamily="18" charset="0"/>
              </a:rPr>
              <a:t>of</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mutually</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agreed</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topics</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Joint</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report</a:t>
            </a:r>
            <a:r>
              <a:rPr lang="pt-PT" sz="2200" b="1" dirty="0">
                <a:latin typeface="Calibri" panose="020F0502020204030204" pitchFamily="34" charset="0"/>
                <a:ea typeface="Times New Roman" panose="02020603050405020304" pitchFamily="18" charset="0"/>
              </a:rPr>
              <a:t>.</a:t>
            </a:r>
            <a:endParaRPr lang="pt-PT" sz="2200" b="1" dirty="0">
              <a:effectLst/>
              <a:latin typeface="Calibri" panose="020F0502020204030204" pitchFamily="34" charset="0"/>
              <a:ea typeface="Times New Roman" panose="02020603050405020304" pitchFamily="18" charset="0"/>
            </a:endParaRPr>
          </a:p>
          <a:p>
            <a:r>
              <a:rPr lang="pt-PT" sz="2200" dirty="0" err="1">
                <a:latin typeface="Calibri" panose="020F0502020204030204" pitchFamily="34" charset="0"/>
                <a:ea typeface="Times New Roman" panose="02020603050405020304" pitchFamily="18" charset="0"/>
              </a:rPr>
              <a:t>It</a:t>
            </a:r>
            <a:r>
              <a:rPr lang="pt-PT" sz="2200" dirty="0">
                <a:latin typeface="Calibri" panose="020F0502020204030204" pitchFamily="34" charset="0"/>
                <a:ea typeface="Times New Roman" panose="02020603050405020304" pitchFamily="18" charset="0"/>
              </a:rPr>
              <a:t> can </a:t>
            </a:r>
            <a:r>
              <a:rPr lang="pt-PT" sz="2200" b="1" dirty="0" err="1">
                <a:latin typeface="Calibri" panose="020F0502020204030204" pitchFamily="34" charset="0"/>
                <a:ea typeface="Times New Roman" panose="02020603050405020304" pitchFamily="18" charset="0"/>
              </a:rPr>
              <a:t>connect</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qualifications</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frameworks</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around</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the</a:t>
            </a:r>
            <a:r>
              <a:rPr lang="pt-PT" sz="2200" b="1" dirty="0">
                <a:latin typeface="Calibri" panose="020F0502020204030204" pitchFamily="34" charset="0"/>
                <a:ea typeface="Times New Roman" panose="02020603050405020304" pitchFamily="18" charset="0"/>
              </a:rPr>
              <a:t> </a:t>
            </a:r>
            <a:r>
              <a:rPr lang="pt-PT" sz="2200" b="1" dirty="0" err="1">
                <a:latin typeface="Calibri" panose="020F0502020204030204" pitchFamily="34" charset="0"/>
                <a:ea typeface="Times New Roman" panose="02020603050405020304" pitchFamily="18" charset="0"/>
              </a:rPr>
              <a:t>world</a:t>
            </a:r>
            <a:r>
              <a:rPr lang="pt-PT" sz="2200" b="1"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and</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contribute</a:t>
            </a:r>
            <a:r>
              <a:rPr lang="pt-PT" sz="2200" dirty="0">
                <a:latin typeface="Calibri" panose="020F0502020204030204" pitchFamily="34" charset="0"/>
                <a:ea typeface="Times New Roman" panose="02020603050405020304" pitchFamily="18" charset="0"/>
              </a:rPr>
              <a:t> to </a:t>
            </a:r>
            <a:r>
              <a:rPr lang="pt-PT" sz="2200" dirty="0" err="1">
                <a:latin typeface="Calibri" panose="020F0502020204030204" pitchFamily="34" charset="0"/>
                <a:ea typeface="Times New Roman" panose="02020603050405020304" pitchFamily="18" charset="0"/>
              </a:rPr>
              <a:t>international</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transparency</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of</a:t>
            </a:r>
            <a:r>
              <a:rPr lang="pt-PT" sz="2200" dirty="0">
                <a:latin typeface="Calibri" panose="020F0502020204030204" pitchFamily="34" charset="0"/>
                <a:ea typeface="Times New Roman" panose="02020603050405020304" pitchFamily="18" charset="0"/>
              </a:rPr>
              <a:t> </a:t>
            </a:r>
            <a:r>
              <a:rPr lang="pt-PT" sz="2200" dirty="0" err="1">
                <a:latin typeface="Calibri" panose="020F0502020204030204" pitchFamily="34" charset="0"/>
                <a:ea typeface="Times New Roman" panose="02020603050405020304" pitchFamily="18" charset="0"/>
              </a:rPr>
              <a:t>qualifications</a:t>
            </a:r>
            <a:r>
              <a:rPr lang="pt-PT" sz="2200" dirty="0">
                <a:latin typeface="Calibri" panose="020F0502020204030204" pitchFamily="34" charset="0"/>
                <a:ea typeface="Times New Roman" panose="02020603050405020304" pitchFamily="18" charset="0"/>
              </a:rPr>
              <a:t>. </a:t>
            </a:r>
            <a:endParaRPr lang="en-BE" sz="2200" dirty="0">
              <a:effectLst/>
              <a:latin typeface="Times New Roman" panose="02020603050405020304" pitchFamily="18" charset="0"/>
              <a:ea typeface="Times New Roman" panose="02020603050405020304" pitchFamily="18" charset="0"/>
            </a:endParaRPr>
          </a:p>
          <a:p>
            <a:endParaRPr lang="en-BE" sz="1700" dirty="0"/>
          </a:p>
        </p:txBody>
      </p:sp>
      <p:pic>
        <p:nvPicPr>
          <p:cNvPr id="5" name="Picture 4" descr="a composição 3D de peças de jogo está associada a um corda">
            <a:extLst>
              <a:ext uri="{FF2B5EF4-FFF2-40B4-BE49-F238E27FC236}">
                <a16:creationId xmlns:a16="http://schemas.microsoft.com/office/drawing/2014/main" id="{9E9E4AF6-BEE1-DB74-C2B7-BBF05B02191E}"/>
              </a:ext>
            </a:extLst>
          </p:cNvPr>
          <p:cNvPicPr>
            <a:picLocks noChangeAspect="1"/>
          </p:cNvPicPr>
          <p:nvPr/>
        </p:nvPicPr>
        <p:blipFill rotWithShape="1">
          <a:blip r:embed="rId2"/>
          <a:srcRect l="9615" r="35786"/>
          <a:stretch/>
        </p:blipFill>
        <p:spPr>
          <a:xfrm>
            <a:off x="8560676" y="10"/>
            <a:ext cx="3631323" cy="6857990"/>
          </a:xfrm>
          <a:prstGeom prst="rect">
            <a:avLst/>
          </a:prstGeom>
          <a:effectLst/>
        </p:spPr>
      </p:pic>
      <p:sp>
        <p:nvSpPr>
          <p:cNvPr id="4" name="TextBox 3">
            <a:extLst>
              <a:ext uri="{FF2B5EF4-FFF2-40B4-BE49-F238E27FC236}">
                <a16:creationId xmlns:a16="http://schemas.microsoft.com/office/drawing/2014/main" id="{497E3CF0-7C7C-31D6-A224-C9E877DB89BF}"/>
              </a:ext>
            </a:extLst>
          </p:cNvPr>
          <p:cNvSpPr txBox="1"/>
          <p:nvPr/>
        </p:nvSpPr>
        <p:spPr>
          <a:xfrm>
            <a:off x="9816661" y="281088"/>
            <a:ext cx="1119351" cy="369332"/>
          </a:xfrm>
          <a:prstGeom prst="rect">
            <a:avLst/>
          </a:prstGeom>
          <a:solidFill>
            <a:schemeClr val="accent1">
              <a:lumMod val="20000"/>
              <a:lumOff val="80000"/>
            </a:schemeClr>
          </a:solidFill>
        </p:spPr>
        <p:txBody>
          <a:bodyPr wrap="square" rtlCol="0">
            <a:spAutoFit/>
          </a:bodyPr>
          <a:lstStyle/>
          <a:p>
            <a:pPr algn="ctr"/>
            <a:r>
              <a:rPr lang="en-BE" dirty="0"/>
              <a:t>Tiina</a:t>
            </a:r>
          </a:p>
        </p:txBody>
      </p:sp>
    </p:spTree>
    <p:extLst>
      <p:ext uri="{BB962C8B-B14F-4D97-AF65-F5344CB8AC3E}">
        <p14:creationId xmlns:p14="http://schemas.microsoft.com/office/powerpoint/2010/main" val="24196463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C2B4-E6C2-F9B2-427D-B100EFDD0FC6}"/>
              </a:ext>
            </a:extLst>
          </p:cNvPr>
          <p:cNvSpPr>
            <a:spLocks noGrp="1"/>
          </p:cNvSpPr>
          <p:nvPr>
            <p:ph type="title"/>
          </p:nvPr>
        </p:nvSpPr>
        <p:spPr>
          <a:xfrm>
            <a:off x="566056" y="87993"/>
            <a:ext cx="10515600" cy="652335"/>
          </a:xfrm>
        </p:spPr>
        <p:txBody>
          <a:bodyPr>
            <a:normAutofit/>
          </a:bodyPr>
          <a:lstStyle/>
          <a:p>
            <a:r>
              <a:rPr lang="en-BE" sz="3600" b="1" dirty="0">
                <a:latin typeface="+mn-lt"/>
              </a:rPr>
              <a:t>1.2 </a:t>
            </a:r>
            <a:r>
              <a:rPr lang="en-GB" sz="3600" b="1" dirty="0">
                <a:latin typeface="+mn-lt"/>
              </a:rPr>
              <a:t>Comparison approach, topics and working group</a:t>
            </a:r>
            <a:endParaRPr lang="en-BE" sz="3600" b="1" dirty="0">
              <a:latin typeface="+mn-lt"/>
            </a:endParaRPr>
          </a:p>
        </p:txBody>
      </p:sp>
      <p:sp>
        <p:nvSpPr>
          <p:cNvPr id="3" name="Content Placeholder 2">
            <a:extLst>
              <a:ext uri="{FF2B5EF4-FFF2-40B4-BE49-F238E27FC236}">
                <a16:creationId xmlns:a16="http://schemas.microsoft.com/office/drawing/2014/main" id="{950F576B-59B8-90D5-2A7F-72F0F9EDD703}"/>
              </a:ext>
            </a:extLst>
          </p:cNvPr>
          <p:cNvSpPr>
            <a:spLocks noGrp="1"/>
          </p:cNvSpPr>
          <p:nvPr>
            <p:ph sz="half" idx="1"/>
          </p:nvPr>
        </p:nvSpPr>
        <p:spPr>
          <a:xfrm>
            <a:off x="293912" y="2161721"/>
            <a:ext cx="5529943" cy="4595359"/>
          </a:xfrm>
          <a:solidFill>
            <a:schemeClr val="accent6">
              <a:lumMod val="20000"/>
              <a:lumOff val="80000"/>
            </a:schemeClr>
          </a:solidFill>
          <a:ln>
            <a:solidFill>
              <a:schemeClr val="accent6"/>
            </a:solidFill>
          </a:ln>
        </p:spPr>
        <p:txBody>
          <a:bodyPr>
            <a:noAutofit/>
          </a:bodyPr>
          <a:lstStyle/>
          <a:p>
            <a:pPr marL="342900" lvl="0" indent="-342900">
              <a:lnSpc>
                <a:spcPct val="115000"/>
              </a:lnSpc>
              <a:spcBef>
                <a:spcPts val="600"/>
              </a:spcBef>
              <a:buFont typeface="+mj-lt"/>
              <a:buAutoNum type="arabicPeriod"/>
              <a:tabLst>
                <a:tab pos="457200" algn="l"/>
              </a:tabLst>
            </a:pPr>
            <a:r>
              <a:rPr lang="pt-PT" sz="1600" dirty="0" err="1">
                <a:solidFill>
                  <a:srgbClr val="000000"/>
                </a:solidFill>
                <a:latin typeface="Calibri" panose="020F0502020204030204" pitchFamily="34" charset="0"/>
                <a:ea typeface="Times New Roman" panose="02020603050405020304" pitchFamily="18" charset="0"/>
              </a:rPr>
              <a:t>Objectives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of</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both</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qualifications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frameworks</a:t>
            </a:r>
            <a:r>
              <a:rPr lang="pt-PT" sz="1600" dirty="0">
                <a:solidFill>
                  <a:srgbClr val="000000"/>
                </a:solidFill>
                <a:latin typeface="Calibri" panose="020F0502020204030204" pitchFamily="34" charset="0"/>
                <a:ea typeface="Times New Roman" panose="02020603050405020304" pitchFamily="18" charset="0"/>
              </a:rPr>
              <a:t>
Scope </a:t>
            </a:r>
            <a:r>
              <a:rPr lang="pt-PT" sz="1600" dirty="0" err="1">
                <a:solidFill>
                  <a:srgbClr val="000000"/>
                </a:solidFill>
                <a:latin typeface="Calibri" panose="020F0502020204030204" pitchFamily="34" charset="0"/>
                <a:ea typeface="Times New Roman" panose="02020603050405020304" pitchFamily="18" charset="0"/>
              </a:rPr>
              <a:t>of</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the</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frameworks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Levels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and</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level</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descriptors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Learning</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outcomes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approach</a:t>
            </a:r>
            <a:r>
              <a:rPr lang="pt-PT" sz="1600" dirty="0">
                <a:solidFill>
                  <a:srgbClr val="000000"/>
                </a:solidFill>
                <a:latin typeface="Calibri" panose="020F0502020204030204" pitchFamily="34" charset="0"/>
                <a:ea typeface="Times New Roman" panose="02020603050405020304" pitchFamily="18" charset="0"/>
              </a:rPr>
              <a:t>
RVCC / VNFIL
</a:t>
            </a:r>
            <a:r>
              <a:rPr lang="pt-PT" sz="1600" dirty="0" err="1">
                <a:solidFill>
                  <a:srgbClr val="000000"/>
                </a:solidFill>
                <a:latin typeface="Calibri" panose="020F0502020204030204" pitchFamily="34" charset="0"/>
                <a:ea typeface="Times New Roman" panose="02020603050405020304" pitchFamily="18" charset="0"/>
              </a:rPr>
              <a:t>Quality</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assurance</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Communication</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visibility</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transparency</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access</a:t>
            </a:r>
            <a:r>
              <a:rPr lang="pt-PT" sz="1600" dirty="0">
                <a:solidFill>
                  <a:srgbClr val="000000"/>
                </a:solidFill>
                <a:latin typeface="Calibri" panose="020F0502020204030204" pitchFamily="34" charset="0"/>
                <a:ea typeface="Times New Roman" panose="02020603050405020304" pitchFamily="18" charset="0"/>
              </a:rPr>
              <a:t> to </a:t>
            </a:r>
            <a:r>
              <a:rPr lang="pt-PT" sz="1600" dirty="0" err="1">
                <a:solidFill>
                  <a:srgbClr val="000000"/>
                </a:solidFill>
                <a:latin typeface="Calibri" panose="020F0502020204030204" pitchFamily="34" charset="0"/>
                <a:ea typeface="Times New Roman" panose="02020603050405020304" pitchFamily="18" charset="0"/>
              </a:rPr>
              <a:t>information</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Recognition</a:t>
            </a:r>
            <a:r>
              <a:rPr lang="pt-PT" sz="1600" dirty="0">
                <a:solidFill>
                  <a:srgbClr val="000000"/>
                </a:solidFill>
                <a:latin typeface="Calibri" panose="020F0502020204030204" pitchFamily="34" charset="0"/>
                <a:ea typeface="Times New Roman" panose="02020603050405020304" pitchFamily="18" charset="0"/>
              </a:rPr>
              <a:t> processes 
</a:t>
            </a:r>
            <a:r>
              <a:rPr lang="pt-PT" sz="1600" dirty="0" err="1">
                <a:solidFill>
                  <a:srgbClr val="000000"/>
                </a:solidFill>
                <a:latin typeface="Calibri" panose="020F0502020204030204" pitchFamily="34" charset="0"/>
                <a:ea typeface="Times New Roman" panose="02020603050405020304" pitchFamily="18" charset="0"/>
              </a:rPr>
              <a:t>Governance</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structures</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Referencing</a:t>
            </a:r>
            <a:r>
              <a:rPr lang="pt-PT" sz="1600" dirty="0">
                <a:solidFill>
                  <a:srgbClr val="000000"/>
                </a:solidFill>
                <a:latin typeface="Calibri" panose="020F0502020204030204" pitchFamily="34" charset="0"/>
                <a:ea typeface="Times New Roman" panose="02020603050405020304" pitchFamily="18" charset="0"/>
              </a:rPr>
              <a:t> processes
</a:t>
            </a:r>
            <a:r>
              <a:rPr lang="pt-PT" sz="1600" dirty="0" err="1">
                <a:solidFill>
                  <a:srgbClr val="000000"/>
                </a:solidFill>
                <a:latin typeface="Calibri" panose="020F0502020204030204" pitchFamily="34" charset="0"/>
                <a:ea typeface="Times New Roman" panose="02020603050405020304" pitchFamily="18" charset="0"/>
              </a:rPr>
              <a:t>Transparency</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and</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quality</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assurance</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of</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the</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comparison</a:t>
            </a:r>
            <a:r>
              <a:rPr lang="pt-PT" sz="1600" dirty="0">
                <a:solidFill>
                  <a:srgbClr val="000000"/>
                </a:solidFill>
                <a:latin typeface="Calibri" panose="020F0502020204030204" pitchFamily="34" charset="0"/>
                <a:ea typeface="Times New Roman" panose="02020603050405020304" pitchFamily="18" charset="0"/>
              </a:rPr>
              <a:t> </a:t>
            </a:r>
            <a:r>
              <a:rPr lang="pt-PT" sz="1600" dirty="0" err="1">
                <a:solidFill>
                  <a:srgbClr val="000000"/>
                </a:solidFill>
                <a:latin typeface="Calibri" panose="020F0502020204030204" pitchFamily="34" charset="0"/>
                <a:ea typeface="Times New Roman" panose="02020603050405020304" pitchFamily="18" charset="0"/>
              </a:rPr>
              <a:t>process</a:t>
            </a:r>
            <a:r>
              <a:rPr lang="pt-PT" sz="1600" dirty="0">
                <a:solidFill>
                  <a:srgbClr val="000000"/>
                </a:solidFill>
                <a:latin typeface="Calibri" panose="020F0502020204030204" pitchFamily="34" charset="0"/>
                <a:ea typeface="Times New Roman" panose="02020603050405020304" pitchFamily="18" charset="0"/>
              </a:rPr>
              <a:t> </a:t>
            </a:r>
            <a:endParaRPr lang="en-BE" sz="1600" dirty="0">
              <a:effectLst/>
              <a:latin typeface="Times New Roman" panose="02020603050405020304" pitchFamily="18" charset="0"/>
              <a:ea typeface="Times New Roman" panose="02020603050405020304" pitchFamily="18" charset="0"/>
            </a:endParaRPr>
          </a:p>
        </p:txBody>
      </p:sp>
      <p:sp>
        <p:nvSpPr>
          <p:cNvPr id="4" name="Content Placeholder 3">
            <a:extLst>
              <a:ext uri="{FF2B5EF4-FFF2-40B4-BE49-F238E27FC236}">
                <a16:creationId xmlns:a16="http://schemas.microsoft.com/office/drawing/2014/main" id="{81C2152B-78C5-8C1A-0EE5-07407309D0A1}"/>
              </a:ext>
            </a:extLst>
          </p:cNvPr>
          <p:cNvSpPr>
            <a:spLocks noGrp="1"/>
          </p:cNvSpPr>
          <p:nvPr>
            <p:ph sz="half" idx="2"/>
          </p:nvPr>
        </p:nvSpPr>
        <p:spPr>
          <a:xfrm>
            <a:off x="6368147" y="2161720"/>
            <a:ext cx="5617025" cy="4595359"/>
          </a:xfrm>
          <a:ln>
            <a:solidFill>
              <a:schemeClr val="accent1"/>
            </a:solidFill>
          </a:ln>
        </p:spPr>
        <p:txBody>
          <a:bodyPr>
            <a:normAutofit fontScale="92500" lnSpcReduction="20000"/>
          </a:bodyPr>
          <a:lstStyle/>
          <a:p>
            <a:pPr marL="0" indent="0">
              <a:buNone/>
            </a:pPr>
            <a:r>
              <a:rPr lang="en-GB" b="1" u="sng" dirty="0">
                <a:solidFill>
                  <a:schemeClr val="accent6">
                    <a:lumMod val="75000"/>
                  </a:schemeClr>
                </a:solidFill>
              </a:rPr>
              <a:t>C</a:t>
            </a:r>
            <a:r>
              <a:rPr lang="en-BE" b="1" u="sng" dirty="0">
                <a:solidFill>
                  <a:schemeClr val="accent6">
                    <a:lumMod val="75000"/>
                  </a:schemeClr>
                </a:solidFill>
              </a:rPr>
              <a:t>omparison Working Group</a:t>
            </a:r>
          </a:p>
          <a:p>
            <a:pPr marL="0" indent="0">
              <a:buNone/>
            </a:pPr>
            <a:r>
              <a:rPr lang="en-BE" b="1" dirty="0">
                <a:solidFill>
                  <a:srgbClr val="C00000"/>
                </a:solidFill>
              </a:rPr>
              <a:t>SADC:</a:t>
            </a:r>
          </a:p>
          <a:p>
            <a:r>
              <a:rPr lang="en-BE" dirty="0"/>
              <a:t>Secretariat</a:t>
            </a:r>
          </a:p>
          <a:p>
            <a:r>
              <a:rPr lang="en-BE" dirty="0"/>
              <a:t>Member States: relevant Ministries, National qualifications authorities, institutes and technical commissions</a:t>
            </a:r>
          </a:p>
          <a:p>
            <a:pPr marL="0" indent="0">
              <a:buNone/>
            </a:pPr>
            <a:endParaRPr lang="en-BE" dirty="0"/>
          </a:p>
          <a:p>
            <a:pPr marL="0" indent="0">
              <a:buNone/>
            </a:pPr>
            <a:r>
              <a:rPr lang="en-BE" b="1" dirty="0">
                <a:solidFill>
                  <a:schemeClr val="accent1">
                    <a:lumMod val="75000"/>
                  </a:schemeClr>
                </a:solidFill>
              </a:rPr>
              <a:t>EQF:</a:t>
            </a:r>
          </a:p>
          <a:p>
            <a:r>
              <a:rPr lang="en-GB" dirty="0"/>
              <a:t>European Commission (Skills Agenda Unit); 3 EU Member States (Ireland, Germany, Latvia, European Students Union ); ETF. EU Delegation to SADC: informed</a:t>
            </a:r>
            <a:endParaRPr lang="en-BE" dirty="0"/>
          </a:p>
        </p:txBody>
      </p:sp>
      <p:sp>
        <p:nvSpPr>
          <p:cNvPr id="5" name="TextBox 4">
            <a:extLst>
              <a:ext uri="{FF2B5EF4-FFF2-40B4-BE49-F238E27FC236}">
                <a16:creationId xmlns:a16="http://schemas.microsoft.com/office/drawing/2014/main" id="{B5833744-6250-50E6-28BD-603145C3C478}"/>
              </a:ext>
            </a:extLst>
          </p:cNvPr>
          <p:cNvSpPr txBox="1"/>
          <p:nvPr/>
        </p:nvSpPr>
        <p:spPr>
          <a:xfrm>
            <a:off x="658585" y="666974"/>
            <a:ext cx="10874830" cy="1107996"/>
          </a:xfrm>
          <a:prstGeom prst="rect">
            <a:avLst/>
          </a:prstGeom>
          <a:solidFill>
            <a:schemeClr val="accent5"/>
          </a:solidFill>
        </p:spPr>
        <p:txBody>
          <a:bodyPr wrap="square" rtlCol="0">
            <a:spAutoFit/>
          </a:bodyPr>
          <a:lstStyle/>
          <a:p>
            <a:pPr algn="ctr"/>
            <a:r>
              <a:rPr lang="en-GB" sz="2200" b="1" dirty="0">
                <a:solidFill>
                  <a:schemeClr val="bg1"/>
                </a:solidFill>
              </a:rPr>
              <a:t>At least 7 online meetings: from 28/November 2023 to end April 2024</a:t>
            </a:r>
          </a:p>
          <a:p>
            <a:pPr algn="ctr"/>
            <a:r>
              <a:rPr lang="en-GB" sz="2200" b="1" dirty="0">
                <a:solidFill>
                  <a:schemeClr val="bg1"/>
                </a:solidFill>
              </a:rPr>
              <a:t>Report to be presented to EQF AG on 20/Jun 2024 and to TCCA meeting 2</a:t>
            </a:r>
            <a:r>
              <a:rPr lang="en-GB" sz="2200" b="1" baseline="30000" dirty="0">
                <a:solidFill>
                  <a:schemeClr val="bg1"/>
                </a:solidFill>
              </a:rPr>
              <a:t>nd</a:t>
            </a:r>
            <a:r>
              <a:rPr lang="en-GB" sz="2200" b="1" dirty="0">
                <a:solidFill>
                  <a:schemeClr val="bg1"/>
                </a:solidFill>
              </a:rPr>
              <a:t> week May 2024
Participatory process, dialogue, sharing of experiences, documented at every step </a:t>
            </a:r>
            <a:endParaRPr lang="en-BE" sz="2200" b="1" dirty="0">
              <a:solidFill>
                <a:schemeClr val="bg1"/>
              </a:solidFill>
            </a:endParaRPr>
          </a:p>
        </p:txBody>
      </p:sp>
      <p:sp>
        <p:nvSpPr>
          <p:cNvPr id="7" name="Oval 6">
            <a:extLst>
              <a:ext uri="{FF2B5EF4-FFF2-40B4-BE49-F238E27FC236}">
                <a16:creationId xmlns:a16="http://schemas.microsoft.com/office/drawing/2014/main" id="{4EE466A4-F89A-366C-0EE3-396E1EA911CF}"/>
              </a:ext>
            </a:extLst>
          </p:cNvPr>
          <p:cNvSpPr/>
          <p:nvPr/>
        </p:nvSpPr>
        <p:spPr>
          <a:xfrm>
            <a:off x="2001608" y="1816045"/>
            <a:ext cx="1828800" cy="313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BE" dirty="0"/>
              <a:t>TOPICS</a:t>
            </a:r>
          </a:p>
        </p:txBody>
      </p:sp>
      <p:sp>
        <p:nvSpPr>
          <p:cNvPr id="8" name="TextBox 7">
            <a:extLst>
              <a:ext uri="{FF2B5EF4-FFF2-40B4-BE49-F238E27FC236}">
                <a16:creationId xmlns:a16="http://schemas.microsoft.com/office/drawing/2014/main" id="{27981E94-780A-5737-199C-B5CC5A66FB35}"/>
              </a:ext>
            </a:extLst>
          </p:cNvPr>
          <p:cNvSpPr txBox="1"/>
          <p:nvPr/>
        </p:nvSpPr>
        <p:spPr>
          <a:xfrm>
            <a:off x="10720822" y="144953"/>
            <a:ext cx="1247368" cy="369332"/>
          </a:xfrm>
          <a:prstGeom prst="rect">
            <a:avLst/>
          </a:prstGeom>
          <a:solidFill>
            <a:schemeClr val="accent4">
              <a:lumMod val="40000"/>
              <a:lumOff val="60000"/>
            </a:schemeClr>
          </a:solidFill>
        </p:spPr>
        <p:txBody>
          <a:bodyPr wrap="square" rtlCol="0">
            <a:spAutoFit/>
          </a:bodyPr>
          <a:lstStyle/>
          <a:p>
            <a:pPr algn="ctr"/>
            <a:r>
              <a:rPr lang="en-BE" dirty="0"/>
              <a:t>Eduarda</a:t>
            </a:r>
          </a:p>
        </p:txBody>
      </p:sp>
    </p:spTree>
    <p:extLst>
      <p:ext uri="{BB962C8B-B14F-4D97-AF65-F5344CB8AC3E}">
        <p14:creationId xmlns:p14="http://schemas.microsoft.com/office/powerpoint/2010/main" val="29513560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C2B4-E6C2-F9B2-427D-B100EFDD0FC6}"/>
              </a:ext>
            </a:extLst>
          </p:cNvPr>
          <p:cNvSpPr>
            <a:spLocks noGrp="1"/>
          </p:cNvSpPr>
          <p:nvPr>
            <p:ph type="title"/>
          </p:nvPr>
        </p:nvSpPr>
        <p:spPr>
          <a:xfrm>
            <a:off x="566057" y="354239"/>
            <a:ext cx="10515600" cy="427945"/>
          </a:xfrm>
        </p:spPr>
        <p:txBody>
          <a:bodyPr>
            <a:normAutofit fontScale="90000"/>
          </a:bodyPr>
          <a:lstStyle/>
          <a:p>
            <a:r>
              <a:rPr lang="en-BE" sz="3600" b="1" dirty="0">
                <a:latin typeface="+mn-lt"/>
              </a:rPr>
              <a:t>1.4. Methodology</a:t>
            </a:r>
          </a:p>
        </p:txBody>
      </p:sp>
      <p:sp>
        <p:nvSpPr>
          <p:cNvPr id="4" name="Content Placeholder 3">
            <a:extLst>
              <a:ext uri="{FF2B5EF4-FFF2-40B4-BE49-F238E27FC236}">
                <a16:creationId xmlns:a16="http://schemas.microsoft.com/office/drawing/2014/main" id="{81C2152B-78C5-8C1A-0EE5-07407309D0A1}"/>
              </a:ext>
            </a:extLst>
          </p:cNvPr>
          <p:cNvSpPr>
            <a:spLocks noGrp="1"/>
          </p:cNvSpPr>
          <p:nvPr>
            <p:ph sz="half" idx="2"/>
          </p:nvPr>
        </p:nvSpPr>
        <p:spPr>
          <a:xfrm>
            <a:off x="566057" y="1181100"/>
            <a:ext cx="11361619" cy="4964679"/>
          </a:xfrm>
          <a:ln>
            <a:solidFill>
              <a:schemeClr val="accent1"/>
            </a:solidFill>
          </a:ln>
        </p:spPr>
        <p:txBody>
          <a:bodyPr>
            <a:normAutofit/>
          </a:bodyPr>
          <a:lstStyle/>
          <a:p>
            <a:r>
              <a:rPr lang="en-GB" dirty="0"/>
              <a:t>Gradual construction: for each meeting presented </a:t>
            </a:r>
            <a:r>
              <a:rPr lang="en-GB" b="1" dirty="0">
                <a:solidFill>
                  <a:schemeClr val="accent5">
                    <a:lumMod val="50000"/>
                  </a:schemeClr>
                </a:solidFill>
              </a:rPr>
              <a:t>technical working note </a:t>
            </a:r>
            <a:r>
              <a:rPr lang="en-GB" dirty="0"/>
              <a:t>– content, evidence, analysis by comparison </a:t>
            </a:r>
            <a:r>
              <a:rPr lang="en-GB" b="1" dirty="0"/>
              <a:t>topic</a:t>
            </a:r>
          </a:p>
          <a:p>
            <a:r>
              <a:rPr lang="en-GB" dirty="0"/>
              <a:t>Between meetings - updates and complements to the technical notes
2 versions of the report: will be discussed and commented in detail in March-April
Extensive list of sources, documentation, some statistics</a:t>
            </a:r>
          </a:p>
          <a:p>
            <a:r>
              <a:rPr lang="en-GB" dirty="0"/>
              <a:t>On SADCQF: refer to </a:t>
            </a:r>
            <a:r>
              <a:rPr lang="en-GB" dirty="0">
                <a:hlinkClick r:id="rId2"/>
              </a:rPr>
              <a:t>Review Report </a:t>
            </a:r>
            <a:r>
              <a:rPr lang="en-GB" dirty="0"/>
              <a:t>and </a:t>
            </a:r>
            <a:r>
              <a:rPr lang="en-GB" dirty="0">
                <a:hlinkClick r:id="rId3"/>
              </a:rPr>
              <a:t>Inventory of NQFs in SADC  </a:t>
            </a:r>
            <a:r>
              <a:rPr lang="en-GB" dirty="0"/>
              <a:t>validated in 2022 and 2023 by TCCA and the Ministers (Joint ministerial meeting, June 2023.
All versions in 3 languages simultaneously </a:t>
            </a:r>
            <a:endParaRPr lang="en-BE" dirty="0"/>
          </a:p>
          <a:p>
            <a:endParaRPr lang="en-BE" dirty="0"/>
          </a:p>
          <a:p>
            <a:endParaRPr lang="en-BE" dirty="0"/>
          </a:p>
        </p:txBody>
      </p:sp>
      <p:sp>
        <p:nvSpPr>
          <p:cNvPr id="3" name="TextBox 2">
            <a:extLst>
              <a:ext uri="{FF2B5EF4-FFF2-40B4-BE49-F238E27FC236}">
                <a16:creationId xmlns:a16="http://schemas.microsoft.com/office/drawing/2014/main" id="{85FF7BC7-D51D-1575-B62C-3E6466D7CC1E}"/>
              </a:ext>
            </a:extLst>
          </p:cNvPr>
          <p:cNvSpPr txBox="1"/>
          <p:nvPr/>
        </p:nvSpPr>
        <p:spPr>
          <a:xfrm>
            <a:off x="9285890" y="236483"/>
            <a:ext cx="2349062" cy="369332"/>
          </a:xfrm>
          <a:prstGeom prst="rect">
            <a:avLst/>
          </a:prstGeom>
          <a:solidFill>
            <a:schemeClr val="accent4">
              <a:lumMod val="40000"/>
              <a:lumOff val="60000"/>
            </a:schemeClr>
          </a:solidFill>
        </p:spPr>
        <p:txBody>
          <a:bodyPr wrap="square" rtlCol="0">
            <a:spAutoFit/>
          </a:bodyPr>
          <a:lstStyle/>
          <a:p>
            <a:pPr algn="ctr"/>
            <a:r>
              <a:rPr lang="en-BE" dirty="0"/>
              <a:t>Eduarda</a:t>
            </a:r>
          </a:p>
        </p:txBody>
      </p:sp>
    </p:spTree>
    <p:extLst>
      <p:ext uri="{BB962C8B-B14F-4D97-AF65-F5344CB8AC3E}">
        <p14:creationId xmlns:p14="http://schemas.microsoft.com/office/powerpoint/2010/main" val="3224262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EB2285A9-1CD6-F47B-17EC-C3FEAEABD677}"/>
              </a:ext>
            </a:extLst>
          </p:cNvPr>
          <p:cNvSpPr>
            <a:spLocks noGrp="1"/>
          </p:cNvSpPr>
          <p:nvPr>
            <p:ph type="title"/>
          </p:nvPr>
        </p:nvSpPr>
        <p:spPr>
          <a:xfrm rot="16200000">
            <a:off x="-1325880" y="1947672"/>
            <a:ext cx="5961888" cy="2788920"/>
          </a:xfrm>
        </p:spPr>
        <p:txBody>
          <a:bodyPr anchor="ctr">
            <a:normAutofit/>
          </a:bodyPr>
          <a:lstStyle/>
          <a:p>
            <a:r>
              <a:rPr lang="en-BE" sz="4800" b="1">
                <a:solidFill>
                  <a:schemeClr val="bg1"/>
                </a:solidFill>
                <a:latin typeface="+mn-lt"/>
              </a:rPr>
              <a:t>Main steps of the comparison</a:t>
            </a:r>
          </a:p>
        </p:txBody>
      </p:sp>
      <p:graphicFrame>
        <p:nvGraphicFramePr>
          <p:cNvPr id="5" name="Content Placeholder 2">
            <a:extLst>
              <a:ext uri="{FF2B5EF4-FFF2-40B4-BE49-F238E27FC236}">
                <a16:creationId xmlns:a16="http://schemas.microsoft.com/office/drawing/2014/main" id="{B7C4AD6F-A435-678C-C6F6-834291D5959B}"/>
              </a:ext>
            </a:extLst>
          </p:cNvPr>
          <p:cNvGraphicFramePr>
            <a:graphicFrameLocks noGrp="1"/>
          </p:cNvGraphicFramePr>
          <p:nvPr>
            <p:ph idx="1"/>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8336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4963B-93CC-373D-555B-0D1C391D4C68}"/>
              </a:ext>
            </a:extLst>
          </p:cNvPr>
          <p:cNvSpPr>
            <a:spLocks noGrp="1"/>
          </p:cNvSpPr>
          <p:nvPr>
            <p:ph type="title"/>
          </p:nvPr>
        </p:nvSpPr>
        <p:spPr>
          <a:xfrm>
            <a:off x="635000" y="640823"/>
            <a:ext cx="3418659" cy="5583148"/>
          </a:xfrm>
        </p:spPr>
        <p:txBody>
          <a:bodyPr anchor="ctr">
            <a:normAutofit/>
          </a:bodyPr>
          <a:lstStyle/>
          <a:p>
            <a:r>
              <a:rPr lang="en-BE" sz="5400"/>
              <a:t>Indicative revised roadmap for the comparison</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8CF8E9FC-4E23-A72B-DCAF-7BA180A174FC}"/>
              </a:ext>
            </a:extLst>
          </p:cNvPr>
          <p:cNvGraphicFramePr>
            <a:graphicFrameLocks noGrp="1"/>
          </p:cNvGraphicFramePr>
          <p:nvPr>
            <p:ph idx="1"/>
            <p:extLst>
              <p:ext uri="{D42A27DB-BD31-4B8C-83A1-F6EECF244321}">
                <p14:modId xmlns:p14="http://schemas.microsoft.com/office/powerpoint/2010/main" val="2733879345"/>
              </p:ext>
            </p:extLst>
          </p:nvPr>
        </p:nvGraphicFramePr>
        <p:xfrm>
          <a:off x="4648018" y="182880"/>
          <a:ext cx="7540934" cy="6556668"/>
        </p:xfrm>
        <a:graphic>
          <a:graphicData uri="http://schemas.openxmlformats.org/drawingml/2006/table">
            <a:tbl>
              <a:tblPr firstRow="1" bandRow="1"/>
              <a:tblGrid>
                <a:gridCol w="2770543">
                  <a:extLst>
                    <a:ext uri="{9D8B030D-6E8A-4147-A177-3AD203B41FA5}">
                      <a16:colId xmlns:a16="http://schemas.microsoft.com/office/drawing/2014/main" val="2293974094"/>
                    </a:ext>
                  </a:extLst>
                </a:gridCol>
                <a:gridCol w="4770391">
                  <a:extLst>
                    <a:ext uri="{9D8B030D-6E8A-4147-A177-3AD203B41FA5}">
                      <a16:colId xmlns:a16="http://schemas.microsoft.com/office/drawing/2014/main" val="1837018148"/>
                    </a:ext>
                  </a:extLst>
                </a:gridCol>
              </a:tblGrid>
              <a:tr h="566337">
                <a:tc>
                  <a:txBody>
                    <a:bodyPr/>
                    <a:lstStyle/>
                    <a:p>
                      <a:pPr algn="l" fontAlgn="t">
                        <a:spcBef>
                          <a:spcPts val="0"/>
                        </a:spcBef>
                        <a:spcAft>
                          <a:spcPts val="0"/>
                        </a:spcAft>
                      </a:pPr>
                      <a:r>
                        <a:rPr lang="en-US" sz="1700" b="1" i="0" u="none" strike="noStrike">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Date</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E858B"/>
                    </a:solidFill>
                  </a:tcPr>
                </a:tc>
                <a:tc>
                  <a:txBody>
                    <a:bodyPr/>
                    <a:lstStyle/>
                    <a:p>
                      <a:pPr algn="l" fontAlgn="t">
                        <a:spcBef>
                          <a:spcPts val="0"/>
                        </a:spcBef>
                        <a:spcAft>
                          <a:spcPts val="0"/>
                        </a:spcAft>
                      </a:pPr>
                      <a:r>
                        <a:rPr lang="en-US" sz="1700" b="1" i="0" u="none" strike="noStrike">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Comparison Topics</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1E858B"/>
                    </a:solidFill>
                  </a:tcPr>
                </a:tc>
                <a:extLst>
                  <a:ext uri="{0D108BD9-81ED-4DB2-BD59-A6C34878D82A}">
                    <a16:rowId xmlns:a16="http://schemas.microsoft.com/office/drawing/2014/main" val="758396062"/>
                  </a:ext>
                </a:extLst>
              </a:tr>
              <a:tr h="915148">
                <a:tc>
                  <a:txBody>
                    <a:bodyPr/>
                    <a:lstStyle/>
                    <a:p>
                      <a:pPr algn="l" fontAlgn="t">
                        <a:spcBef>
                          <a:spcPts val="0"/>
                        </a:spcBef>
                        <a:spcAft>
                          <a:spcPts val="0"/>
                        </a:spcAft>
                      </a:pPr>
                      <a:r>
                        <a:rPr lang="pt-PT"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 28/Nov 2023</a:t>
                      </a:r>
                      <a:endParaRPr lang="pt-PT" sz="2600" b="0" i="0" u="none" strike="noStrike">
                        <a:effectLst/>
                        <a:latin typeface="Arial" panose="020B0604020202020204" pitchFamily="34" charset="0"/>
                      </a:endParaRPr>
                    </a:p>
                    <a:p>
                      <a:pPr algn="l" fontAlgn="t">
                        <a:spcBef>
                          <a:spcPts val="0"/>
                        </a:spcBef>
                        <a:spcAft>
                          <a:spcPts val="0"/>
                        </a:spcAft>
                      </a:pPr>
                      <a:r>
                        <a:rPr lang="pt-PT"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15.15 SAST / 14.15 CET</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tc>
                  <a:txBody>
                    <a:bodyPr/>
                    <a:lstStyle/>
                    <a:p>
                      <a:pPr algn="l" fontAlgn="t">
                        <a:spcBef>
                          <a:spcPts val="0"/>
                        </a:spcBef>
                        <a:spcAft>
                          <a:spcPts val="0"/>
                        </a:spcAft>
                      </a:pPr>
                      <a:r>
                        <a:rPr lang="en-US"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teams, approach, topics, working modalities, tasks, plan</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extLst>
                  <a:ext uri="{0D108BD9-81ED-4DB2-BD59-A6C34878D82A}">
                    <a16:rowId xmlns:a16="http://schemas.microsoft.com/office/drawing/2014/main" val="2707887401"/>
                  </a:ext>
                </a:extLst>
              </a:tr>
              <a:tr h="915148">
                <a:tc>
                  <a:txBody>
                    <a:bodyPr/>
                    <a:lstStyle/>
                    <a:p>
                      <a:pPr algn="l" fontAlgn="t">
                        <a:spcBef>
                          <a:spcPts val="0"/>
                        </a:spcBef>
                        <a:spcAft>
                          <a:spcPts val="0"/>
                        </a:spcAft>
                      </a:pPr>
                      <a:r>
                        <a:rPr lang="pt-PT"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 15/Jan 2024</a:t>
                      </a:r>
                      <a:endParaRPr lang="pt-PT" sz="2600" b="0" i="0" u="none" strike="noStrike">
                        <a:effectLst/>
                        <a:latin typeface="Arial" panose="020B0604020202020204" pitchFamily="34" charset="0"/>
                      </a:endParaRPr>
                    </a:p>
                    <a:p>
                      <a:pPr algn="l" fontAlgn="t">
                        <a:spcBef>
                          <a:spcPts val="0"/>
                        </a:spcBef>
                        <a:spcAft>
                          <a:spcPts val="0"/>
                        </a:spcAft>
                      </a:pPr>
                      <a:r>
                        <a:rPr lang="pt-PT"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14.00 CET / 15.00 SAST</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DEE"/>
                    </a:solidFill>
                  </a:tcPr>
                </a:tc>
                <a:tc>
                  <a:txBody>
                    <a:bodyPr/>
                    <a:lstStyle/>
                    <a:p>
                      <a:pPr algn="l" fontAlgn="t">
                        <a:spcBef>
                          <a:spcPts val="0"/>
                        </a:spcBef>
                        <a:spcAft>
                          <a:spcPts val="0"/>
                        </a:spcAft>
                      </a:pPr>
                      <a:r>
                        <a:rPr lang="en-US"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dialogue: Topics 1-3</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DEE"/>
                    </a:solidFill>
                  </a:tcPr>
                </a:tc>
                <a:extLst>
                  <a:ext uri="{0D108BD9-81ED-4DB2-BD59-A6C34878D82A}">
                    <a16:rowId xmlns:a16="http://schemas.microsoft.com/office/drawing/2014/main" val="2730230312"/>
                  </a:ext>
                </a:extLst>
              </a:tr>
              <a:tr h="566337">
                <a:tc>
                  <a:txBody>
                    <a:bodyPr/>
                    <a:lstStyle/>
                    <a:p>
                      <a:pPr algn="l" fontAlgn="t">
                        <a:spcBef>
                          <a:spcPts val="0"/>
                        </a:spcBef>
                        <a:spcAft>
                          <a:spcPts val="0"/>
                        </a:spcAft>
                      </a:pPr>
                      <a:r>
                        <a:rPr lang="pt-PT"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3) 30/Jan </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tc>
                  <a:txBody>
                    <a:bodyPr/>
                    <a:lstStyle/>
                    <a:p>
                      <a:pPr algn="l" fontAlgn="t">
                        <a:spcBef>
                          <a:spcPts val="0"/>
                        </a:spcBef>
                        <a:spcAft>
                          <a:spcPts val="0"/>
                        </a:spcAft>
                      </a:pPr>
                      <a:r>
                        <a:rPr lang="en-US"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dialogue: Topics 4-6</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extLst>
                  <a:ext uri="{0D108BD9-81ED-4DB2-BD59-A6C34878D82A}">
                    <a16:rowId xmlns:a16="http://schemas.microsoft.com/office/drawing/2014/main" val="2692489907"/>
                  </a:ext>
                </a:extLst>
              </a:tr>
              <a:tr h="566337">
                <a:tc>
                  <a:txBody>
                    <a:bodyPr/>
                    <a:lstStyle/>
                    <a:p>
                      <a:pPr algn="l" fontAlgn="t">
                        <a:spcBef>
                          <a:spcPts val="0"/>
                        </a:spcBef>
                        <a:spcAft>
                          <a:spcPts val="0"/>
                        </a:spcAft>
                      </a:pPr>
                      <a:r>
                        <a:rPr lang="pt-PT" sz="1700" b="0" i="0" u="none" strike="noStrike">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4) 15/Feb</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DEE"/>
                    </a:solidFill>
                  </a:tcPr>
                </a:tc>
                <a:tc>
                  <a:txBody>
                    <a:bodyPr/>
                    <a:lstStyle/>
                    <a:p>
                      <a:pPr algn="l" fontAlgn="t">
                        <a:spcBef>
                          <a:spcPts val="0"/>
                        </a:spcBef>
                        <a:spcAft>
                          <a:spcPts val="0"/>
                        </a:spcAft>
                      </a:pPr>
                      <a:r>
                        <a:rPr lang="en-US"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dialogue: Topics 7-9</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DEE"/>
                    </a:solidFill>
                  </a:tcPr>
                </a:tc>
                <a:extLst>
                  <a:ext uri="{0D108BD9-81ED-4DB2-BD59-A6C34878D82A}">
                    <a16:rowId xmlns:a16="http://schemas.microsoft.com/office/drawing/2014/main" val="160255896"/>
                  </a:ext>
                </a:extLst>
              </a:tr>
              <a:tr h="915148">
                <a:tc>
                  <a:txBody>
                    <a:bodyPr/>
                    <a:lstStyle/>
                    <a:p>
                      <a:pPr algn="l" fontAlgn="t">
                        <a:spcBef>
                          <a:spcPts val="0"/>
                        </a:spcBef>
                        <a:spcAft>
                          <a:spcPts val="0"/>
                        </a:spcAft>
                      </a:pPr>
                      <a:r>
                        <a:rPr lang="pt-PT" sz="1700" b="0" i="0" u="none" strike="noStrike">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5) 12/Mar</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tc>
                  <a:txBody>
                    <a:bodyPr/>
                    <a:lstStyle/>
                    <a:p>
                      <a:pPr algn="l" fontAlgn="t">
                        <a:spcBef>
                          <a:spcPts val="0"/>
                        </a:spcBef>
                        <a:spcAft>
                          <a:spcPts val="0"/>
                        </a:spcAft>
                      </a:pPr>
                      <a:r>
                        <a:rPr lang="en-US"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dialogue: Topics 10-11. Full overview</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extLst>
                  <a:ext uri="{0D108BD9-81ED-4DB2-BD59-A6C34878D82A}">
                    <a16:rowId xmlns:a16="http://schemas.microsoft.com/office/drawing/2014/main" val="4259371711"/>
                  </a:ext>
                </a:extLst>
              </a:tr>
              <a:tr h="915148">
                <a:tc>
                  <a:txBody>
                    <a:bodyPr/>
                    <a:lstStyle/>
                    <a:p>
                      <a:pPr algn="l" fontAlgn="t">
                        <a:spcBef>
                          <a:spcPts val="0"/>
                        </a:spcBef>
                        <a:spcAft>
                          <a:spcPts val="0"/>
                        </a:spcAft>
                      </a:pPr>
                      <a:r>
                        <a:rPr lang="pt-PT" sz="1700" b="0" i="0" u="none" strike="noStrike">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6) 26/Mar</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DEE"/>
                    </a:solidFill>
                  </a:tcPr>
                </a:tc>
                <a:tc>
                  <a:txBody>
                    <a:bodyPr/>
                    <a:lstStyle/>
                    <a:p>
                      <a:pPr algn="l" fontAlgn="t">
                        <a:spcBef>
                          <a:spcPts val="0"/>
                        </a:spcBef>
                        <a:spcAft>
                          <a:spcPts val="0"/>
                        </a:spcAft>
                      </a:pPr>
                      <a:r>
                        <a:rPr lang="en-US" sz="1700" b="0" i="0" u="none" strike="noStrike">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dialogue: discussion of report – complete draft 1</a:t>
                      </a:r>
                      <a:endParaRPr lang="en-US"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DEE"/>
                    </a:solidFill>
                  </a:tcPr>
                </a:tc>
                <a:extLst>
                  <a:ext uri="{0D108BD9-81ED-4DB2-BD59-A6C34878D82A}">
                    <a16:rowId xmlns:a16="http://schemas.microsoft.com/office/drawing/2014/main" val="1032943363"/>
                  </a:ext>
                </a:extLst>
              </a:tr>
              <a:tr h="1197065">
                <a:tc>
                  <a:txBody>
                    <a:bodyPr/>
                    <a:lstStyle/>
                    <a:p>
                      <a:pPr algn="l" fontAlgn="t">
                        <a:spcBef>
                          <a:spcPts val="0"/>
                        </a:spcBef>
                        <a:spcAft>
                          <a:spcPts val="0"/>
                        </a:spcAft>
                      </a:pPr>
                      <a:r>
                        <a:rPr lang="pt-PT" sz="1700" b="0" i="0" u="none" strike="noStrike">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7) 16/Apr</a:t>
                      </a:r>
                      <a:endParaRPr lang="pt-PT" sz="2600" b="0" i="0" u="none" strike="noStrike">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tc>
                  <a:txBody>
                    <a:bodyPr/>
                    <a:lstStyle/>
                    <a:p>
                      <a:pPr algn="l" fontAlgn="t">
                        <a:spcBef>
                          <a:spcPts val="0"/>
                        </a:spcBef>
                        <a:spcAft>
                          <a:spcPts val="0"/>
                        </a:spcAft>
                      </a:pPr>
                      <a:r>
                        <a:rPr lang="en-US" sz="1700" b="0" i="0" u="none" strike="noStrike"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Comparison dialogue: discussion of report – complete draft 2. For presentation and validation at TCCA (2</a:t>
                      </a:r>
                      <a:r>
                        <a:rPr lang="en-US" sz="1700" b="0" i="0" u="none" strike="noStrike" baseline="300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nd</a:t>
                      </a:r>
                      <a:r>
                        <a:rPr lang="en-US" sz="1700" b="0" i="0" u="none" strike="noStrike"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week May 2024) and at EQF AG (20/June 2024)</a:t>
                      </a:r>
                      <a:endParaRPr lang="en-US" sz="2600" b="0" i="0" u="none" strike="noStrike" dirty="0">
                        <a:effectLst/>
                        <a:latin typeface="Arial" panose="020B0604020202020204" pitchFamily="34" charset="0"/>
                      </a:endParaRPr>
                    </a:p>
                  </a:txBody>
                  <a:tcPr marL="109755" marR="109755" marT="55331" marB="5533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9DA"/>
                    </a:solidFill>
                  </a:tcPr>
                </a:tc>
                <a:extLst>
                  <a:ext uri="{0D108BD9-81ED-4DB2-BD59-A6C34878D82A}">
                    <a16:rowId xmlns:a16="http://schemas.microsoft.com/office/drawing/2014/main" val="357750773"/>
                  </a:ext>
                </a:extLst>
              </a:tr>
            </a:tbl>
          </a:graphicData>
        </a:graphic>
      </p:graphicFrame>
      <p:sp>
        <p:nvSpPr>
          <p:cNvPr id="8" name="TextBox 7">
            <a:extLst>
              <a:ext uri="{FF2B5EF4-FFF2-40B4-BE49-F238E27FC236}">
                <a16:creationId xmlns:a16="http://schemas.microsoft.com/office/drawing/2014/main" id="{1385C14E-8BDE-1546-7CE6-CDC052C74A94}"/>
              </a:ext>
            </a:extLst>
          </p:cNvPr>
          <p:cNvSpPr txBox="1"/>
          <p:nvPr/>
        </p:nvSpPr>
        <p:spPr>
          <a:xfrm>
            <a:off x="141890" y="146304"/>
            <a:ext cx="2349062" cy="369332"/>
          </a:xfrm>
          <a:prstGeom prst="rect">
            <a:avLst/>
          </a:prstGeom>
          <a:solidFill>
            <a:schemeClr val="accent4">
              <a:lumMod val="40000"/>
              <a:lumOff val="60000"/>
            </a:schemeClr>
          </a:solidFill>
        </p:spPr>
        <p:txBody>
          <a:bodyPr wrap="square" rtlCol="0">
            <a:spAutoFit/>
          </a:bodyPr>
          <a:lstStyle/>
          <a:p>
            <a:pPr algn="ctr"/>
            <a:r>
              <a:rPr lang="en-BE" dirty="0"/>
              <a:t>Eduarda</a:t>
            </a:r>
          </a:p>
        </p:txBody>
      </p:sp>
    </p:spTree>
    <p:extLst>
      <p:ext uri="{BB962C8B-B14F-4D97-AF65-F5344CB8AC3E}">
        <p14:creationId xmlns:p14="http://schemas.microsoft.com/office/powerpoint/2010/main" val="3510364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465F-9355-816A-BF3C-4616F7F75254}"/>
              </a:ext>
            </a:extLst>
          </p:cNvPr>
          <p:cNvSpPr>
            <a:spLocks noGrp="1"/>
          </p:cNvSpPr>
          <p:nvPr>
            <p:ph type="title"/>
          </p:nvPr>
        </p:nvSpPr>
        <p:spPr>
          <a:xfrm>
            <a:off x="6615556" y="3217543"/>
            <a:ext cx="4977976" cy="1454051"/>
          </a:xfrm>
        </p:spPr>
        <p:txBody>
          <a:bodyPr>
            <a:normAutofit fontScale="90000"/>
          </a:bodyPr>
          <a:lstStyle/>
          <a:p>
            <a:r>
              <a:rPr lang="en-BE" sz="4000" b="1" dirty="0">
                <a:solidFill>
                  <a:schemeClr val="accent1"/>
                </a:solidFill>
                <a:latin typeface="+mn-lt"/>
              </a:rPr>
              <a:t>Thank you!</a:t>
            </a:r>
            <a:br>
              <a:rPr lang="en-BE" sz="4000" b="1" dirty="0">
                <a:solidFill>
                  <a:schemeClr val="accent1"/>
                </a:solidFill>
                <a:latin typeface="+mn-lt"/>
              </a:rPr>
            </a:br>
            <a:r>
              <a:rPr lang="en-BE" sz="4000" b="1" dirty="0">
                <a:solidFill>
                  <a:schemeClr val="accent1"/>
                </a:solidFill>
                <a:latin typeface="+mn-lt"/>
              </a:rPr>
              <a:t>Merci!</a:t>
            </a:r>
            <a:br>
              <a:rPr lang="en-BE" sz="4000" b="1" dirty="0">
                <a:solidFill>
                  <a:schemeClr val="accent1"/>
                </a:solidFill>
                <a:latin typeface="+mn-lt"/>
              </a:rPr>
            </a:br>
            <a:r>
              <a:rPr lang="en-BE" sz="4000" b="1" dirty="0">
                <a:solidFill>
                  <a:schemeClr val="accent1"/>
                </a:solidFill>
                <a:latin typeface="+mn-lt"/>
              </a:rPr>
              <a:t>Obrigada(o)!</a:t>
            </a:r>
            <a:br>
              <a:rPr lang="en-BE" sz="4000" b="1" dirty="0">
                <a:solidFill>
                  <a:schemeClr val="accent1"/>
                </a:solidFill>
                <a:latin typeface="+mn-lt"/>
              </a:rPr>
            </a:br>
            <a:r>
              <a:rPr lang="en-BE" sz="4000" b="1" dirty="0">
                <a:solidFill>
                  <a:schemeClr val="accent1"/>
                </a:solidFill>
                <a:latin typeface="+mn-lt"/>
              </a:rPr>
              <a:t>Assante sana!</a:t>
            </a:r>
          </a:p>
        </p:txBody>
      </p:sp>
      <p:pic>
        <p:nvPicPr>
          <p:cNvPr id="7" name="Graphic 6" descr="Handshake">
            <a:extLst>
              <a:ext uri="{FF2B5EF4-FFF2-40B4-BE49-F238E27FC236}">
                <a16:creationId xmlns:a16="http://schemas.microsoft.com/office/drawing/2014/main" id="{6A2BE378-9CEA-4D70-E776-E4B0F9994B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Tree>
    <p:extLst>
      <p:ext uri="{BB962C8B-B14F-4D97-AF65-F5344CB8AC3E}">
        <p14:creationId xmlns:p14="http://schemas.microsoft.com/office/powerpoint/2010/main" val="2331181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124A88-334A-028F-E592-4B11A9B0770B}"/>
              </a:ext>
            </a:extLst>
          </p:cNvPr>
          <p:cNvSpPr>
            <a:spLocks noGrp="1"/>
          </p:cNvSpPr>
          <p:nvPr>
            <p:ph type="title"/>
          </p:nvPr>
        </p:nvSpPr>
        <p:spPr>
          <a:xfrm>
            <a:off x="838200" y="365125"/>
            <a:ext cx="10515600" cy="1325563"/>
          </a:xfrm>
        </p:spPr>
        <p:txBody>
          <a:bodyPr>
            <a:normAutofit/>
          </a:bodyPr>
          <a:lstStyle/>
          <a:p>
            <a:r>
              <a:rPr lang="en-BE" sz="5000" b="1" dirty="0">
                <a:latin typeface="+mn-lt"/>
              </a:rPr>
              <a:t>Last round of review and consultation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7DC6F-C8AF-491C-821B-AF30FB7BCEA7}"/>
              </a:ext>
            </a:extLst>
          </p:cNvPr>
          <p:cNvSpPr>
            <a:spLocks noGrp="1"/>
          </p:cNvSpPr>
          <p:nvPr>
            <p:ph idx="1"/>
          </p:nvPr>
        </p:nvSpPr>
        <p:spPr>
          <a:xfrm>
            <a:off x="838200" y="1929384"/>
            <a:ext cx="10515600" cy="4633622"/>
          </a:xfrm>
        </p:spPr>
        <p:txBody>
          <a:bodyPr>
            <a:normAutofit/>
          </a:bodyPr>
          <a:lstStyle/>
          <a:p>
            <a:r>
              <a:rPr lang="en-BE" sz="2600" b="1" dirty="0"/>
              <a:t>Received </a:t>
            </a:r>
          </a:p>
          <a:p>
            <a:pPr lvl="1">
              <a:buFont typeface="Wingdings" pitchFamily="2" charset="2"/>
              <a:buChar char="ü"/>
            </a:pPr>
            <a:r>
              <a:rPr lang="en-BE" sz="2600" dirty="0"/>
              <a:t>9 submissions to Survey on Conclusions and Recommendations</a:t>
            </a:r>
          </a:p>
          <a:p>
            <a:pPr lvl="1">
              <a:buFont typeface="Wingdings" pitchFamily="2" charset="2"/>
              <a:buChar char="ü"/>
            </a:pPr>
            <a:r>
              <a:rPr lang="en-BE" sz="2600" dirty="0"/>
              <a:t>Comments, inputs and suggestions after 6th meeting from 6 countries</a:t>
            </a:r>
          </a:p>
          <a:p>
            <a:pPr lvl="1">
              <a:buFont typeface="Wingdings" pitchFamily="2" charset="2"/>
              <a:buChar char="ü"/>
            </a:pPr>
            <a:r>
              <a:rPr lang="en-BE" sz="2600" dirty="0"/>
              <a:t>Important issues from 6th meeting integrated in Version 1.3: a) Executive Summary = reduced to 5 pages; b) Definition of ”Third Countries”; c) Diversity in response to context and historical path; d) Country cases – better designed and framed in the text.</a:t>
            </a:r>
          </a:p>
          <a:p>
            <a:pPr lvl="1">
              <a:buFont typeface="Wingdings" pitchFamily="2" charset="2"/>
              <a:buChar char="ü"/>
            </a:pPr>
            <a:r>
              <a:rPr lang="en-BE" sz="2600" dirty="0"/>
              <a:t>From these comments - many new inputs on country specific information. The integration generated additional country cases: South Africa and Zimbabwe.</a:t>
            </a:r>
          </a:p>
          <a:p>
            <a:pPr lvl="1">
              <a:buFont typeface="Wingdings" pitchFamily="2" charset="2"/>
              <a:buChar char="ü"/>
            </a:pPr>
            <a:r>
              <a:rPr lang="en-BE" sz="2600" dirty="0"/>
              <a:t>Improved chapter on Bologna Process – sharper focus on the QF EHEA</a:t>
            </a:r>
          </a:p>
          <a:p>
            <a:endParaRPr lang="en-BE" sz="2200" dirty="0"/>
          </a:p>
          <a:p>
            <a:endParaRPr lang="en-BE" sz="2200" dirty="0"/>
          </a:p>
        </p:txBody>
      </p:sp>
    </p:spTree>
    <p:extLst>
      <p:ext uri="{BB962C8B-B14F-4D97-AF65-F5344CB8AC3E}">
        <p14:creationId xmlns:p14="http://schemas.microsoft.com/office/powerpoint/2010/main" val="1474226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EC8D-F66F-77E3-AC7B-76BE4D40B6D8}"/>
              </a:ext>
            </a:extLst>
          </p:cNvPr>
          <p:cNvSpPr>
            <a:spLocks noGrp="1"/>
          </p:cNvSpPr>
          <p:nvPr>
            <p:ph type="title"/>
          </p:nvPr>
        </p:nvSpPr>
        <p:spPr/>
        <p:txBody>
          <a:bodyPr/>
          <a:lstStyle/>
          <a:p>
            <a:r>
              <a:rPr lang="en-BE" b="1" dirty="0">
                <a:latin typeface="+mn-lt"/>
              </a:rPr>
              <a:t>Final steps</a:t>
            </a:r>
          </a:p>
        </p:txBody>
      </p:sp>
      <p:sp>
        <p:nvSpPr>
          <p:cNvPr id="3" name="Content Placeholder 2">
            <a:extLst>
              <a:ext uri="{FF2B5EF4-FFF2-40B4-BE49-F238E27FC236}">
                <a16:creationId xmlns:a16="http://schemas.microsoft.com/office/drawing/2014/main" id="{F4BC750B-B958-AA28-6851-987AD5C49F5F}"/>
              </a:ext>
            </a:extLst>
          </p:cNvPr>
          <p:cNvSpPr>
            <a:spLocks noGrp="1"/>
          </p:cNvSpPr>
          <p:nvPr>
            <p:ph idx="1"/>
          </p:nvPr>
        </p:nvSpPr>
        <p:spPr>
          <a:xfrm>
            <a:off x="466928" y="1563757"/>
            <a:ext cx="11361906" cy="4929118"/>
          </a:xfrm>
        </p:spPr>
        <p:txBody>
          <a:bodyPr>
            <a:normAutofit lnSpcReduction="10000"/>
          </a:bodyPr>
          <a:lstStyle/>
          <a:p>
            <a:r>
              <a:rPr lang="en-BE" dirty="0"/>
              <a:t>Collect more comments at last meeting (29 April)</a:t>
            </a:r>
          </a:p>
          <a:p>
            <a:r>
              <a:rPr lang="en-BE" dirty="0"/>
              <a:t>Present and discuss, validate the Version 1.3 at TCCA meeting on 09 May 2024</a:t>
            </a:r>
          </a:p>
          <a:p>
            <a:r>
              <a:rPr lang="en-BE" b="1" dirty="0">
                <a:solidFill>
                  <a:srgbClr val="C00000"/>
                </a:solidFill>
              </a:rPr>
              <a:t>Prefaces!</a:t>
            </a:r>
          </a:p>
          <a:p>
            <a:r>
              <a:rPr lang="en-BE" dirty="0"/>
              <a:t>Send to Tiina the report V1.4 – for EQF AG 9 – 10 June (version in EN, if possible edited)</a:t>
            </a:r>
          </a:p>
          <a:p>
            <a:r>
              <a:rPr lang="en-BE" dirty="0"/>
              <a:t>EQF AG 65: 10-11 June. In presence, not hybrid. SADC Representative: CEO of SQA and SADC Secretariat.</a:t>
            </a:r>
          </a:p>
          <a:p>
            <a:r>
              <a:rPr lang="en-BE" dirty="0"/>
              <a:t>Tiina: 2-3 weeks for comments from EQF AG. Integration in report – V.1.5 for final editing and translation. Steps for publication</a:t>
            </a:r>
          </a:p>
          <a:p>
            <a:r>
              <a:rPr lang="en-BE" dirty="0"/>
              <a:t>Wider webinar for all SADC, African countries, ACQF stakeholders.</a:t>
            </a:r>
          </a:p>
          <a:p>
            <a:endParaRPr lang="en-BE" dirty="0"/>
          </a:p>
          <a:p>
            <a:endParaRPr lang="en-BE" dirty="0"/>
          </a:p>
        </p:txBody>
      </p:sp>
    </p:spTree>
    <p:extLst>
      <p:ext uri="{BB962C8B-B14F-4D97-AF65-F5344CB8AC3E}">
        <p14:creationId xmlns:p14="http://schemas.microsoft.com/office/powerpoint/2010/main" val="395811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B5042E-28D3-A21A-03E9-E38F9F70AC98}"/>
              </a:ext>
            </a:extLst>
          </p:cNvPr>
          <p:cNvPicPr>
            <a:picLocks noChangeAspect="1"/>
          </p:cNvPicPr>
          <p:nvPr/>
        </p:nvPicPr>
        <p:blipFill rotWithShape="1">
          <a:blip r:embed="rId2">
            <a:duotone>
              <a:schemeClr val="bg2">
                <a:shade val="45000"/>
                <a:satMod val="135000"/>
              </a:schemeClr>
              <a:prstClr val="white"/>
            </a:duotone>
          </a:blip>
          <a:srcRect t="11756" b="397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15DD8-F355-C2D7-773B-386544A21762}"/>
              </a:ext>
            </a:extLst>
          </p:cNvPr>
          <p:cNvSpPr>
            <a:spLocks noGrp="1"/>
          </p:cNvSpPr>
          <p:nvPr>
            <p:ph type="title"/>
          </p:nvPr>
        </p:nvSpPr>
        <p:spPr>
          <a:xfrm>
            <a:off x="838200" y="365125"/>
            <a:ext cx="10515600" cy="1325563"/>
          </a:xfrm>
        </p:spPr>
        <p:txBody>
          <a:bodyPr>
            <a:normAutofit/>
          </a:bodyPr>
          <a:lstStyle/>
          <a:p>
            <a:r>
              <a:rPr lang="en-BE" b="1">
                <a:latin typeface="+mn-lt"/>
              </a:rPr>
              <a:t>Table of contents of the presentation</a:t>
            </a:r>
          </a:p>
        </p:txBody>
      </p:sp>
      <p:graphicFrame>
        <p:nvGraphicFramePr>
          <p:cNvPr id="5" name="Content Placeholder 2">
            <a:extLst>
              <a:ext uri="{FF2B5EF4-FFF2-40B4-BE49-F238E27FC236}">
                <a16:creationId xmlns:a16="http://schemas.microsoft.com/office/drawing/2014/main" id="{49E788E4-F522-2E90-0FFF-8951F66B984D}"/>
              </a:ext>
            </a:extLst>
          </p:cNvPr>
          <p:cNvGraphicFramePr>
            <a:graphicFrameLocks noGrp="1"/>
          </p:cNvGraphicFramePr>
          <p:nvPr>
            <p:ph idx="1"/>
            <p:extLst>
              <p:ext uri="{D42A27DB-BD31-4B8C-83A1-F6EECF244321}">
                <p14:modId xmlns:p14="http://schemas.microsoft.com/office/powerpoint/2010/main" val="5622915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6202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C862-92AA-BDD9-ED82-D4CA7CFD492E}"/>
              </a:ext>
            </a:extLst>
          </p:cNvPr>
          <p:cNvSpPr>
            <a:spLocks noGrp="1"/>
          </p:cNvSpPr>
          <p:nvPr>
            <p:ph type="title"/>
          </p:nvPr>
        </p:nvSpPr>
        <p:spPr/>
        <p:txBody>
          <a:bodyPr/>
          <a:lstStyle/>
          <a:p>
            <a:r>
              <a:rPr lang="en-BE" b="1" dirty="0">
                <a:latin typeface="+mn-lt"/>
              </a:rPr>
              <a:t>Section 3. Comparison report</a:t>
            </a:r>
          </a:p>
        </p:txBody>
      </p:sp>
      <p:sp>
        <p:nvSpPr>
          <p:cNvPr id="3" name="Content Placeholder 2">
            <a:extLst>
              <a:ext uri="{FF2B5EF4-FFF2-40B4-BE49-F238E27FC236}">
                <a16:creationId xmlns:a16="http://schemas.microsoft.com/office/drawing/2014/main" id="{D2D6DD5C-A7C0-5A52-1765-631CF9C1DA01}"/>
              </a:ext>
            </a:extLst>
          </p:cNvPr>
          <p:cNvSpPr>
            <a:spLocks noGrp="1"/>
          </p:cNvSpPr>
          <p:nvPr>
            <p:ph idx="1"/>
          </p:nvPr>
        </p:nvSpPr>
        <p:spPr>
          <a:xfrm>
            <a:off x="838200" y="2656936"/>
            <a:ext cx="10515600" cy="1777042"/>
          </a:xfrm>
          <a:solidFill>
            <a:schemeClr val="bg1"/>
          </a:solidFill>
          <a:ln>
            <a:solidFill>
              <a:schemeClr val="tx1"/>
            </a:solidFill>
          </a:ln>
        </p:spPr>
        <p:txBody>
          <a:bodyPr/>
          <a:lstStyle/>
          <a:p>
            <a:r>
              <a:rPr lang="en-BE" dirty="0"/>
              <a:t>It is ready for discussion</a:t>
            </a:r>
          </a:p>
          <a:p>
            <a:r>
              <a:rPr lang="en-BE" dirty="0"/>
              <a:t>Focuses on the 2 meta-frameworks and is backed by country cases</a:t>
            </a:r>
          </a:p>
          <a:p>
            <a:r>
              <a:rPr lang="en-BE" dirty="0"/>
              <a:t>Robust set of cases related to the SADCQF and the related NQFs</a:t>
            </a:r>
          </a:p>
        </p:txBody>
      </p:sp>
    </p:spTree>
    <p:extLst>
      <p:ext uri="{BB962C8B-B14F-4D97-AF65-F5344CB8AC3E}">
        <p14:creationId xmlns:p14="http://schemas.microsoft.com/office/powerpoint/2010/main" val="1653000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0188-7DE2-4B02-99CE-315645911D4A}"/>
              </a:ext>
            </a:extLst>
          </p:cNvPr>
          <p:cNvSpPr>
            <a:spLocks noGrp="1"/>
          </p:cNvSpPr>
          <p:nvPr>
            <p:ph type="title"/>
          </p:nvPr>
        </p:nvSpPr>
        <p:spPr>
          <a:xfrm>
            <a:off x="838200" y="0"/>
            <a:ext cx="10515600" cy="810883"/>
          </a:xfrm>
        </p:spPr>
        <p:txBody>
          <a:bodyPr/>
          <a:lstStyle/>
          <a:p>
            <a:r>
              <a:rPr lang="en-BE" b="1" dirty="0">
                <a:latin typeface="+mn-lt"/>
              </a:rPr>
              <a:t>Report outline</a:t>
            </a:r>
          </a:p>
        </p:txBody>
      </p:sp>
      <p:graphicFrame>
        <p:nvGraphicFramePr>
          <p:cNvPr id="4" name="Content Placeholder 3">
            <a:extLst>
              <a:ext uri="{FF2B5EF4-FFF2-40B4-BE49-F238E27FC236}">
                <a16:creationId xmlns:a16="http://schemas.microsoft.com/office/drawing/2014/main" id="{7F540F6E-8976-983E-B02F-37B6F34777AA}"/>
              </a:ext>
            </a:extLst>
          </p:cNvPr>
          <p:cNvGraphicFramePr>
            <a:graphicFrameLocks noGrp="1"/>
          </p:cNvGraphicFramePr>
          <p:nvPr>
            <p:ph idx="1"/>
            <p:extLst>
              <p:ext uri="{D42A27DB-BD31-4B8C-83A1-F6EECF244321}">
                <p14:modId xmlns:p14="http://schemas.microsoft.com/office/powerpoint/2010/main" val="3178103927"/>
              </p:ext>
            </p:extLst>
          </p:nvPr>
        </p:nvGraphicFramePr>
        <p:xfrm>
          <a:off x="251791" y="810882"/>
          <a:ext cx="11781183" cy="5921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4692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E452B-0091-6458-D80F-B59572655706}"/>
              </a:ext>
            </a:extLst>
          </p:cNvPr>
          <p:cNvSpPr>
            <a:spLocks noGrp="1"/>
          </p:cNvSpPr>
          <p:nvPr>
            <p:ph type="title"/>
          </p:nvPr>
        </p:nvSpPr>
        <p:spPr>
          <a:xfrm>
            <a:off x="838200" y="365125"/>
            <a:ext cx="10515600" cy="1325563"/>
          </a:xfrm>
        </p:spPr>
        <p:txBody>
          <a:bodyPr>
            <a:normAutofit/>
          </a:bodyPr>
          <a:lstStyle/>
          <a:p>
            <a:r>
              <a:rPr lang="en-BE" sz="5400" b="1">
                <a:latin typeface="+mn-lt"/>
              </a:rPr>
              <a:t>Comparison backed by evidence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B41C9-39BA-CB32-D3A2-2C135943104F}"/>
              </a:ext>
            </a:extLst>
          </p:cNvPr>
          <p:cNvSpPr>
            <a:spLocks noGrp="1"/>
          </p:cNvSpPr>
          <p:nvPr>
            <p:ph idx="1"/>
          </p:nvPr>
        </p:nvSpPr>
        <p:spPr>
          <a:xfrm>
            <a:off x="838200" y="1929383"/>
            <a:ext cx="10515600" cy="4563491"/>
          </a:xfrm>
        </p:spPr>
        <p:txBody>
          <a:bodyPr>
            <a:normAutofit/>
          </a:bodyPr>
          <a:lstStyle/>
          <a:p>
            <a:r>
              <a:rPr lang="en-BE" sz="2500" dirty="0"/>
              <a:t>Robust information and evidence on relevant concepts, policies, legal basis, application </a:t>
            </a:r>
          </a:p>
          <a:p>
            <a:r>
              <a:rPr lang="en-BE" sz="2500" b="1" dirty="0"/>
              <a:t>Country cases </a:t>
            </a:r>
            <a:r>
              <a:rPr lang="en-BE" sz="2500" dirty="0"/>
              <a:t>illustrating the status of implementation, review and innovation</a:t>
            </a:r>
          </a:p>
          <a:p>
            <a:r>
              <a:rPr lang="en-BE" sz="2500" dirty="0"/>
              <a:t>Concept of “</a:t>
            </a:r>
            <a:r>
              <a:rPr lang="en-BE" sz="2500" b="1" dirty="0"/>
              <a:t>non-substantial difference</a:t>
            </a:r>
            <a:r>
              <a:rPr lang="en-BE" sz="2500" dirty="0"/>
              <a:t>” adapted to the domain of comparison - from the area of recognition of qualifications </a:t>
            </a:r>
          </a:p>
          <a:p>
            <a:r>
              <a:rPr lang="en-BE" sz="2500" dirty="0"/>
              <a:t>Content related to SADCQF context along all </a:t>
            </a:r>
            <a:r>
              <a:rPr lang="en-BE" sz="2500" b="1" dirty="0"/>
              <a:t>11 topics – sources</a:t>
            </a:r>
            <a:r>
              <a:rPr lang="en-BE" sz="2500" dirty="0"/>
              <a:t>: </a:t>
            </a:r>
          </a:p>
          <a:p>
            <a:pPr lvl="1">
              <a:buFont typeface="Wingdings" pitchFamily="2" charset="2"/>
              <a:buChar char="ü"/>
            </a:pPr>
            <a:r>
              <a:rPr lang="en-BE" sz="2500" dirty="0"/>
              <a:t> Report: Review of implementation of the SADCQF. Approuved by Joint ESTI Ministerial Meeting in June 2022.</a:t>
            </a:r>
          </a:p>
          <a:p>
            <a:pPr lvl="1">
              <a:buFont typeface="Wingdings" pitchFamily="2" charset="2"/>
              <a:buChar char="ü"/>
            </a:pPr>
            <a:r>
              <a:rPr lang="en-BE" sz="2500" dirty="0"/>
              <a:t> Annex to the Review report: Inventory of NQF in the SADC.</a:t>
            </a:r>
          </a:p>
          <a:p>
            <a:pPr lvl="1">
              <a:buFont typeface="Wingdings" pitchFamily="2" charset="2"/>
              <a:buChar char="ü"/>
            </a:pPr>
            <a:r>
              <a:rPr lang="en-BE" sz="2500" dirty="0"/>
              <a:t> Specific inputs and updates from SADC Member States</a:t>
            </a:r>
          </a:p>
          <a:p>
            <a:endParaRPr lang="en-BE" sz="2200" dirty="0"/>
          </a:p>
        </p:txBody>
      </p:sp>
    </p:spTree>
    <p:extLst>
      <p:ext uri="{BB962C8B-B14F-4D97-AF65-F5344CB8AC3E}">
        <p14:creationId xmlns:p14="http://schemas.microsoft.com/office/powerpoint/2010/main" val="1303937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C862-92AA-BDD9-ED82-D4CA7CFD492E}"/>
              </a:ext>
            </a:extLst>
          </p:cNvPr>
          <p:cNvSpPr>
            <a:spLocks noGrp="1"/>
          </p:cNvSpPr>
          <p:nvPr>
            <p:ph type="title"/>
          </p:nvPr>
        </p:nvSpPr>
        <p:spPr/>
        <p:txBody>
          <a:bodyPr/>
          <a:lstStyle/>
          <a:p>
            <a:r>
              <a:rPr lang="en-BE" b="1" dirty="0">
                <a:latin typeface="+mn-lt"/>
              </a:rPr>
              <a:t>Section 4. Results of the comparison</a:t>
            </a:r>
          </a:p>
        </p:txBody>
      </p:sp>
      <p:sp>
        <p:nvSpPr>
          <p:cNvPr id="3" name="Content Placeholder 2">
            <a:extLst>
              <a:ext uri="{FF2B5EF4-FFF2-40B4-BE49-F238E27FC236}">
                <a16:creationId xmlns:a16="http://schemas.microsoft.com/office/drawing/2014/main" id="{D2D6DD5C-A7C0-5A52-1765-631CF9C1DA01}"/>
              </a:ext>
            </a:extLst>
          </p:cNvPr>
          <p:cNvSpPr>
            <a:spLocks noGrp="1"/>
          </p:cNvSpPr>
          <p:nvPr>
            <p:ph idx="1"/>
          </p:nvPr>
        </p:nvSpPr>
        <p:spPr>
          <a:xfrm>
            <a:off x="838200" y="2627312"/>
            <a:ext cx="10515600" cy="1603375"/>
          </a:xfrm>
          <a:solidFill>
            <a:schemeClr val="bg1"/>
          </a:solidFill>
          <a:ln>
            <a:solidFill>
              <a:schemeClr val="tx1"/>
            </a:solidFill>
          </a:ln>
        </p:spPr>
        <p:txBody>
          <a:bodyPr/>
          <a:lstStyle/>
          <a:p>
            <a:r>
              <a:rPr lang="en-BE" dirty="0"/>
              <a:t>All members of the Comparison Working Group agreed: the 2 meta-framworks are comparable. </a:t>
            </a:r>
          </a:p>
          <a:p>
            <a:r>
              <a:rPr lang="en-BE" dirty="0"/>
              <a:t>The identified differences are non-substantial</a:t>
            </a:r>
          </a:p>
        </p:txBody>
      </p:sp>
    </p:spTree>
    <p:extLst>
      <p:ext uri="{BB962C8B-B14F-4D97-AF65-F5344CB8AC3E}">
        <p14:creationId xmlns:p14="http://schemas.microsoft.com/office/powerpoint/2010/main" val="153307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m balanceamento esfera de ouro e Silver numa plataforma">
            <a:extLst>
              <a:ext uri="{FF2B5EF4-FFF2-40B4-BE49-F238E27FC236}">
                <a16:creationId xmlns:a16="http://schemas.microsoft.com/office/drawing/2014/main" id="{7C9DE7EE-E894-2DFA-4E04-A88613A9589A}"/>
              </a:ext>
            </a:extLst>
          </p:cNvPr>
          <p:cNvPicPr>
            <a:picLocks noChangeAspect="1"/>
          </p:cNvPicPr>
          <p:nvPr/>
        </p:nvPicPr>
        <p:blipFill rotWithShape="1">
          <a:blip r:embed="rId2"/>
          <a:srcRect t="25000"/>
          <a:stretch/>
        </p:blipFill>
        <p:spPr>
          <a:xfrm>
            <a:off x="20" y="10"/>
            <a:ext cx="12191981" cy="6857990"/>
          </a:xfrm>
          <a:prstGeom prst="rect">
            <a:avLst/>
          </a:prstGeom>
        </p:spPr>
      </p:pic>
      <p:sp>
        <p:nvSpPr>
          <p:cNvPr id="2" name="Title 1">
            <a:extLst>
              <a:ext uri="{FF2B5EF4-FFF2-40B4-BE49-F238E27FC236}">
                <a16:creationId xmlns:a16="http://schemas.microsoft.com/office/drawing/2014/main" id="{E1064507-8280-51F8-2E83-8138CC58B6C3}"/>
              </a:ext>
            </a:extLst>
          </p:cNvPr>
          <p:cNvSpPr>
            <a:spLocks noGrp="1"/>
          </p:cNvSpPr>
          <p:nvPr>
            <p:ph type="ctrTitle"/>
          </p:nvPr>
        </p:nvSpPr>
        <p:spPr>
          <a:xfrm>
            <a:off x="404553" y="3091928"/>
            <a:ext cx="10142578" cy="2387600"/>
          </a:xfrm>
        </p:spPr>
        <p:txBody>
          <a:bodyPr>
            <a:normAutofit/>
          </a:bodyPr>
          <a:lstStyle/>
          <a:p>
            <a:pPr algn="l"/>
            <a:r>
              <a:rPr lang="en-BE" sz="6600" dirty="0"/>
              <a:t>Comparison</a:t>
            </a:r>
          </a:p>
        </p:txBody>
      </p:sp>
      <p:sp>
        <p:nvSpPr>
          <p:cNvPr id="3" name="Subtitle 2">
            <a:extLst>
              <a:ext uri="{FF2B5EF4-FFF2-40B4-BE49-F238E27FC236}">
                <a16:creationId xmlns:a16="http://schemas.microsoft.com/office/drawing/2014/main" id="{C2CDEE30-82E2-EDBA-9422-073C951581B5}"/>
              </a:ext>
            </a:extLst>
          </p:cNvPr>
          <p:cNvSpPr>
            <a:spLocks noGrp="1"/>
          </p:cNvSpPr>
          <p:nvPr>
            <p:ph type="subTitle" idx="1"/>
          </p:nvPr>
        </p:nvSpPr>
        <p:spPr>
          <a:xfrm>
            <a:off x="404553" y="5624945"/>
            <a:ext cx="9078562" cy="592975"/>
          </a:xfrm>
        </p:spPr>
        <p:txBody>
          <a:bodyPr anchor="ctr">
            <a:normAutofit/>
          </a:bodyPr>
          <a:lstStyle/>
          <a:p>
            <a:pPr algn="l"/>
            <a:r>
              <a:rPr lang="en-BE" sz="3200" dirty="0"/>
              <a:t>Transparency and mutual trust</a:t>
            </a:r>
          </a:p>
        </p:txBody>
      </p:sp>
    </p:spTree>
    <p:extLst>
      <p:ext uri="{BB962C8B-B14F-4D97-AF65-F5344CB8AC3E}">
        <p14:creationId xmlns:p14="http://schemas.microsoft.com/office/powerpoint/2010/main" val="1617179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BE47-BA11-B4D0-D6B3-C579C5706622}"/>
              </a:ext>
            </a:extLst>
          </p:cNvPr>
          <p:cNvSpPr>
            <a:spLocks noGrp="1"/>
          </p:cNvSpPr>
          <p:nvPr>
            <p:ph type="title"/>
          </p:nvPr>
        </p:nvSpPr>
        <p:spPr>
          <a:xfrm>
            <a:off x="838200" y="174380"/>
            <a:ext cx="10515600" cy="509518"/>
          </a:xfrm>
        </p:spPr>
        <p:txBody>
          <a:bodyPr>
            <a:normAutofit fontScale="90000"/>
          </a:bodyPr>
          <a:lstStyle/>
          <a:p>
            <a:r>
              <a:rPr lang="en-BE" b="1" dirty="0">
                <a:latin typeface="+mn-lt"/>
              </a:rPr>
              <a:t>Summary of comparison</a:t>
            </a:r>
          </a:p>
        </p:txBody>
      </p:sp>
      <p:graphicFrame>
        <p:nvGraphicFramePr>
          <p:cNvPr id="4" name="Content Placeholder 3">
            <a:extLst>
              <a:ext uri="{FF2B5EF4-FFF2-40B4-BE49-F238E27FC236}">
                <a16:creationId xmlns:a16="http://schemas.microsoft.com/office/drawing/2014/main" id="{498D5E40-48D7-CF7F-CD6B-3DDD6175099C}"/>
              </a:ext>
            </a:extLst>
          </p:cNvPr>
          <p:cNvGraphicFramePr>
            <a:graphicFrameLocks noGrp="1"/>
          </p:cNvGraphicFramePr>
          <p:nvPr>
            <p:ph idx="1"/>
            <p:extLst>
              <p:ext uri="{D42A27DB-BD31-4B8C-83A1-F6EECF244321}">
                <p14:modId xmlns:p14="http://schemas.microsoft.com/office/powerpoint/2010/main" val="1323549863"/>
              </p:ext>
            </p:extLst>
          </p:nvPr>
        </p:nvGraphicFramePr>
        <p:xfrm>
          <a:off x="245165" y="683898"/>
          <a:ext cx="11814314" cy="6247700"/>
        </p:xfrm>
        <a:graphic>
          <a:graphicData uri="http://schemas.openxmlformats.org/drawingml/2006/table">
            <a:tbl>
              <a:tblPr firstRow="1" bandRow="1">
                <a:tableStyleId>{5DA37D80-6434-44D0-A028-1B22A696006F}</a:tableStyleId>
              </a:tblPr>
              <a:tblGrid>
                <a:gridCol w="2953579">
                  <a:extLst>
                    <a:ext uri="{9D8B030D-6E8A-4147-A177-3AD203B41FA5}">
                      <a16:colId xmlns:a16="http://schemas.microsoft.com/office/drawing/2014/main" val="2968146946"/>
                    </a:ext>
                  </a:extLst>
                </a:gridCol>
                <a:gridCol w="1582628">
                  <a:extLst>
                    <a:ext uri="{9D8B030D-6E8A-4147-A177-3AD203B41FA5}">
                      <a16:colId xmlns:a16="http://schemas.microsoft.com/office/drawing/2014/main" val="2815197620"/>
                    </a:ext>
                  </a:extLst>
                </a:gridCol>
                <a:gridCol w="1252668">
                  <a:extLst>
                    <a:ext uri="{9D8B030D-6E8A-4147-A177-3AD203B41FA5}">
                      <a16:colId xmlns:a16="http://schemas.microsoft.com/office/drawing/2014/main" val="4048341335"/>
                    </a:ext>
                  </a:extLst>
                </a:gridCol>
                <a:gridCol w="6025439">
                  <a:extLst>
                    <a:ext uri="{9D8B030D-6E8A-4147-A177-3AD203B41FA5}">
                      <a16:colId xmlns:a16="http://schemas.microsoft.com/office/drawing/2014/main" val="3743978287"/>
                    </a:ext>
                  </a:extLst>
                </a:gridCol>
              </a:tblGrid>
              <a:tr h="609600">
                <a:tc>
                  <a:txBody>
                    <a:bodyPr/>
                    <a:lstStyle/>
                    <a:p>
                      <a:r>
                        <a:rPr lang="en-BE" dirty="0"/>
                        <a:t>Topic</a:t>
                      </a:r>
                    </a:p>
                  </a:txBody>
                  <a:tcPr/>
                </a:tc>
                <a:tc>
                  <a:txBody>
                    <a:bodyPr/>
                    <a:lstStyle/>
                    <a:p>
                      <a:r>
                        <a:rPr lang="en-BE" dirty="0"/>
                        <a:t>Higher similarity </a:t>
                      </a:r>
                    </a:p>
                  </a:txBody>
                  <a:tcPr/>
                </a:tc>
                <a:tc>
                  <a:txBody>
                    <a:bodyPr/>
                    <a:lstStyle/>
                    <a:p>
                      <a:r>
                        <a:rPr lang="en-BE" dirty="0"/>
                        <a:t>Greater diversity</a:t>
                      </a:r>
                    </a:p>
                  </a:txBody>
                  <a:tcPr/>
                </a:tc>
                <a:tc>
                  <a:txBody>
                    <a:bodyPr/>
                    <a:lstStyle/>
                    <a:p>
                      <a:r>
                        <a:rPr lang="en-BE" dirty="0"/>
                        <a:t>Comments</a:t>
                      </a:r>
                    </a:p>
                  </a:txBody>
                  <a:tcPr/>
                </a:tc>
                <a:extLst>
                  <a:ext uri="{0D108BD9-81ED-4DB2-BD59-A6C34878D82A}">
                    <a16:rowId xmlns:a16="http://schemas.microsoft.com/office/drawing/2014/main" val="1361849979"/>
                  </a:ext>
                </a:extLst>
              </a:tr>
              <a:tr h="481444">
                <a:tc>
                  <a:txBody>
                    <a:bodyPr/>
                    <a:lstStyle/>
                    <a:p>
                      <a:r>
                        <a:rPr lang="en-BE" dirty="0"/>
                        <a:t>1. Objectives</a:t>
                      </a:r>
                    </a:p>
                  </a:txBody>
                  <a:tcPr/>
                </a:tc>
                <a:tc>
                  <a:txBody>
                    <a:bodyPr/>
                    <a:lstStyle/>
                    <a:p>
                      <a:endParaRPr lang="en-BE" dirty="0"/>
                    </a:p>
                  </a:txBody>
                  <a:tcPr/>
                </a:tc>
                <a:tc>
                  <a:txBody>
                    <a:bodyPr/>
                    <a:lstStyle/>
                    <a:p>
                      <a:endParaRPr lang="en-BE"/>
                    </a:p>
                  </a:txBody>
                  <a:tcPr/>
                </a:tc>
                <a:tc>
                  <a:txBody>
                    <a:bodyPr/>
                    <a:lstStyle/>
                    <a:p>
                      <a:r>
                        <a:rPr lang="en-BE" dirty="0"/>
                        <a:t>Similarity high; main difference: Learning Outcomes as an objective of EQF</a:t>
                      </a:r>
                    </a:p>
                  </a:txBody>
                  <a:tcPr/>
                </a:tc>
                <a:extLst>
                  <a:ext uri="{0D108BD9-81ED-4DB2-BD59-A6C34878D82A}">
                    <a16:rowId xmlns:a16="http://schemas.microsoft.com/office/drawing/2014/main" val="2656183906"/>
                  </a:ext>
                </a:extLst>
              </a:tr>
              <a:tr h="481444">
                <a:tc>
                  <a:txBody>
                    <a:bodyPr/>
                    <a:lstStyle/>
                    <a:p>
                      <a:r>
                        <a:rPr lang="en-BE" dirty="0"/>
                        <a:t>2. Scope</a:t>
                      </a:r>
                    </a:p>
                  </a:txBody>
                  <a:tcPr/>
                </a:tc>
                <a:tc>
                  <a:txBody>
                    <a:bodyPr/>
                    <a:lstStyle/>
                    <a:p>
                      <a:endParaRPr lang="en-BE" dirty="0"/>
                    </a:p>
                  </a:txBody>
                  <a:tcPr/>
                </a:tc>
                <a:tc>
                  <a:txBody>
                    <a:bodyPr/>
                    <a:lstStyle/>
                    <a:p>
                      <a:endParaRPr lang="en-BE"/>
                    </a:p>
                  </a:txBody>
                  <a:tcPr/>
                </a:tc>
                <a:tc>
                  <a:txBody>
                    <a:bodyPr/>
                    <a:lstStyle/>
                    <a:p>
                      <a:r>
                        <a:rPr lang="en-BE" dirty="0"/>
                        <a:t>Identical scope: inclusive, all modes of learning and levels</a:t>
                      </a:r>
                    </a:p>
                  </a:txBody>
                  <a:tcPr/>
                </a:tc>
                <a:extLst>
                  <a:ext uri="{0D108BD9-81ED-4DB2-BD59-A6C34878D82A}">
                    <a16:rowId xmlns:a16="http://schemas.microsoft.com/office/drawing/2014/main" val="294239635"/>
                  </a:ext>
                </a:extLst>
              </a:tr>
              <a:tr h="481444">
                <a:tc>
                  <a:txBody>
                    <a:bodyPr/>
                    <a:lstStyle/>
                    <a:p>
                      <a:r>
                        <a:rPr lang="en-BE" dirty="0"/>
                        <a:t>3. Levels and descriptors</a:t>
                      </a:r>
                    </a:p>
                  </a:txBody>
                  <a:tcPr/>
                </a:tc>
                <a:tc>
                  <a:txBody>
                    <a:bodyPr/>
                    <a:lstStyle/>
                    <a:p>
                      <a:endParaRPr lang="en-BE" dirty="0"/>
                    </a:p>
                  </a:txBody>
                  <a:tcPr/>
                </a:tc>
                <a:tc>
                  <a:txBody>
                    <a:bodyPr/>
                    <a:lstStyle/>
                    <a:p>
                      <a:endParaRPr lang="en-BE"/>
                    </a:p>
                  </a:txBody>
                  <a:tcPr/>
                </a:tc>
                <a:tc>
                  <a:txBody>
                    <a:bodyPr/>
                    <a:lstStyle/>
                    <a:p>
                      <a:r>
                        <a:rPr lang="en-BE" dirty="0"/>
                        <a:t>Differences in level structure. Similar domains of descriptors. </a:t>
                      </a:r>
                    </a:p>
                  </a:txBody>
                  <a:tcPr/>
                </a:tc>
                <a:extLst>
                  <a:ext uri="{0D108BD9-81ED-4DB2-BD59-A6C34878D82A}">
                    <a16:rowId xmlns:a16="http://schemas.microsoft.com/office/drawing/2014/main" val="1219689917"/>
                  </a:ext>
                </a:extLst>
              </a:tr>
              <a:tr h="481444">
                <a:tc>
                  <a:txBody>
                    <a:bodyPr/>
                    <a:lstStyle/>
                    <a:p>
                      <a:r>
                        <a:rPr lang="en-BE" dirty="0"/>
                        <a:t>4. Learning outcomes</a:t>
                      </a:r>
                    </a:p>
                  </a:txBody>
                  <a:tcPr/>
                </a:tc>
                <a:tc>
                  <a:txBody>
                    <a:bodyPr/>
                    <a:lstStyle/>
                    <a:p>
                      <a:endParaRPr lang="en-BE" dirty="0"/>
                    </a:p>
                  </a:txBody>
                  <a:tcPr/>
                </a:tc>
                <a:tc>
                  <a:txBody>
                    <a:bodyPr/>
                    <a:lstStyle/>
                    <a:p>
                      <a:endParaRPr lang="en-BE"/>
                    </a:p>
                  </a:txBody>
                  <a:tcPr/>
                </a:tc>
                <a:tc>
                  <a:txBody>
                    <a:bodyPr/>
                    <a:lstStyle/>
                    <a:p>
                      <a:r>
                        <a:rPr lang="en-BE" dirty="0"/>
                        <a:t>SADCQF less explicit; at NQF level: promoted, developed, implemented</a:t>
                      </a:r>
                    </a:p>
                  </a:txBody>
                  <a:tcPr/>
                </a:tc>
                <a:extLst>
                  <a:ext uri="{0D108BD9-81ED-4DB2-BD59-A6C34878D82A}">
                    <a16:rowId xmlns:a16="http://schemas.microsoft.com/office/drawing/2014/main" val="3006357655"/>
                  </a:ext>
                </a:extLst>
              </a:tr>
              <a:tr h="481444">
                <a:tc>
                  <a:txBody>
                    <a:bodyPr/>
                    <a:lstStyle/>
                    <a:p>
                      <a:r>
                        <a:rPr lang="en-BE" dirty="0"/>
                        <a:t>5. RPL</a:t>
                      </a:r>
                    </a:p>
                  </a:txBody>
                  <a:tcPr/>
                </a:tc>
                <a:tc>
                  <a:txBody>
                    <a:bodyPr/>
                    <a:lstStyle/>
                    <a:p>
                      <a:endParaRPr lang="en-BE" dirty="0"/>
                    </a:p>
                  </a:txBody>
                  <a:tcPr/>
                </a:tc>
                <a:tc>
                  <a:txBody>
                    <a:bodyPr/>
                    <a:lstStyle/>
                    <a:p>
                      <a:endParaRPr lang="en-BE"/>
                    </a:p>
                  </a:txBody>
                  <a:tcPr/>
                </a:tc>
                <a:tc>
                  <a:txBody>
                    <a:bodyPr/>
                    <a:lstStyle/>
                    <a:p>
                      <a:r>
                        <a:rPr lang="en-BE" dirty="0"/>
                        <a:t>High similarity – regional and national</a:t>
                      </a:r>
                    </a:p>
                  </a:txBody>
                  <a:tcPr/>
                </a:tc>
                <a:extLst>
                  <a:ext uri="{0D108BD9-81ED-4DB2-BD59-A6C34878D82A}">
                    <a16:rowId xmlns:a16="http://schemas.microsoft.com/office/drawing/2014/main" val="1973085168"/>
                  </a:ext>
                </a:extLst>
              </a:tr>
              <a:tr h="481444">
                <a:tc>
                  <a:txBody>
                    <a:bodyPr/>
                    <a:lstStyle/>
                    <a:p>
                      <a:r>
                        <a:rPr lang="en-BE" dirty="0"/>
                        <a:t>6. Quality assurance</a:t>
                      </a:r>
                    </a:p>
                  </a:txBody>
                  <a:tcPr/>
                </a:tc>
                <a:tc>
                  <a:txBody>
                    <a:bodyPr/>
                    <a:lstStyle/>
                    <a:p>
                      <a:endParaRPr lang="en-BE" dirty="0"/>
                    </a:p>
                  </a:txBody>
                  <a:tcPr/>
                </a:tc>
                <a:tc>
                  <a:txBody>
                    <a:bodyPr/>
                    <a:lstStyle/>
                    <a:p>
                      <a:endParaRPr lang="en-BE"/>
                    </a:p>
                  </a:txBody>
                  <a:tcPr/>
                </a:tc>
                <a:tc>
                  <a:txBody>
                    <a:bodyPr/>
                    <a:lstStyle/>
                    <a:p>
                      <a:r>
                        <a:rPr lang="en-BE" dirty="0"/>
                        <a:t>Similar reference principles – regional; ESG-QA; SADCQF QA Guidelines and ASG-QA</a:t>
                      </a:r>
                    </a:p>
                  </a:txBody>
                  <a:tcPr/>
                </a:tc>
                <a:extLst>
                  <a:ext uri="{0D108BD9-81ED-4DB2-BD59-A6C34878D82A}">
                    <a16:rowId xmlns:a16="http://schemas.microsoft.com/office/drawing/2014/main" val="1816024494"/>
                  </a:ext>
                </a:extLst>
              </a:tr>
              <a:tr h="481444">
                <a:tc>
                  <a:txBody>
                    <a:bodyPr/>
                    <a:lstStyle/>
                    <a:p>
                      <a:r>
                        <a:rPr lang="en-BE" dirty="0"/>
                        <a:t>7. Communication</a:t>
                      </a:r>
                    </a:p>
                  </a:txBody>
                  <a:tcPr/>
                </a:tc>
                <a:tc>
                  <a:txBody>
                    <a:bodyPr/>
                    <a:lstStyle/>
                    <a:p>
                      <a:endParaRPr lang="en-BE" dirty="0"/>
                    </a:p>
                  </a:txBody>
                  <a:tcPr/>
                </a:tc>
                <a:tc>
                  <a:txBody>
                    <a:bodyPr/>
                    <a:lstStyle/>
                    <a:p>
                      <a:endParaRPr lang="en-BE"/>
                    </a:p>
                  </a:txBody>
                  <a:tcPr/>
                </a:tc>
                <a:tc>
                  <a:txBody>
                    <a:bodyPr/>
                    <a:lstStyle/>
                    <a:p>
                      <a:r>
                        <a:rPr lang="en-BE" dirty="0"/>
                        <a:t>Difference: in implementation</a:t>
                      </a:r>
                    </a:p>
                  </a:txBody>
                  <a:tcPr/>
                </a:tc>
                <a:extLst>
                  <a:ext uri="{0D108BD9-81ED-4DB2-BD59-A6C34878D82A}">
                    <a16:rowId xmlns:a16="http://schemas.microsoft.com/office/drawing/2014/main" val="2670835483"/>
                  </a:ext>
                </a:extLst>
              </a:tr>
              <a:tr h="481444">
                <a:tc>
                  <a:txBody>
                    <a:bodyPr/>
                    <a:lstStyle/>
                    <a:p>
                      <a:r>
                        <a:rPr lang="en-BE" dirty="0"/>
                        <a:t>8. Recognition</a:t>
                      </a:r>
                    </a:p>
                  </a:txBody>
                  <a:tcPr/>
                </a:tc>
                <a:tc>
                  <a:txBody>
                    <a:bodyPr/>
                    <a:lstStyle/>
                    <a:p>
                      <a:endParaRPr lang="en-BE"/>
                    </a:p>
                  </a:txBody>
                  <a:tcPr/>
                </a:tc>
                <a:tc>
                  <a:txBody>
                    <a:bodyPr/>
                    <a:lstStyle/>
                    <a:p>
                      <a:endParaRPr lang="en-BE"/>
                    </a:p>
                  </a:txBody>
                  <a:tcPr/>
                </a:tc>
                <a:tc>
                  <a:txBody>
                    <a:bodyPr/>
                    <a:lstStyle/>
                    <a:p>
                      <a:r>
                        <a:rPr lang="en-BE" dirty="0"/>
                        <a:t>Recognition Conventions (Addis, Lisbon): similar concepts and principles. </a:t>
                      </a:r>
                    </a:p>
                  </a:txBody>
                  <a:tcPr/>
                </a:tc>
                <a:extLst>
                  <a:ext uri="{0D108BD9-81ED-4DB2-BD59-A6C34878D82A}">
                    <a16:rowId xmlns:a16="http://schemas.microsoft.com/office/drawing/2014/main" val="3448219473"/>
                  </a:ext>
                </a:extLst>
              </a:tr>
              <a:tr h="481444">
                <a:tc>
                  <a:txBody>
                    <a:bodyPr/>
                    <a:lstStyle/>
                    <a:p>
                      <a:r>
                        <a:rPr lang="en-BE" dirty="0"/>
                        <a:t>9. Governance</a:t>
                      </a:r>
                    </a:p>
                  </a:txBody>
                  <a:tcPr/>
                </a:tc>
                <a:tc>
                  <a:txBody>
                    <a:bodyPr/>
                    <a:lstStyle/>
                    <a:p>
                      <a:endParaRPr lang="en-BE"/>
                    </a:p>
                  </a:txBody>
                  <a:tcPr/>
                </a:tc>
                <a:tc>
                  <a:txBody>
                    <a:bodyPr/>
                    <a:lstStyle/>
                    <a:p>
                      <a:endParaRPr lang="en-BE"/>
                    </a:p>
                  </a:txBody>
                  <a:tcPr/>
                </a:tc>
                <a:tc>
                  <a:txBody>
                    <a:bodyPr/>
                    <a:lstStyle/>
                    <a:p>
                      <a:r>
                        <a:rPr lang="en-BE" dirty="0"/>
                        <a:t>Coordination entity; differences: role of MS; implementation</a:t>
                      </a:r>
                    </a:p>
                  </a:txBody>
                  <a:tcPr/>
                </a:tc>
                <a:extLst>
                  <a:ext uri="{0D108BD9-81ED-4DB2-BD59-A6C34878D82A}">
                    <a16:rowId xmlns:a16="http://schemas.microsoft.com/office/drawing/2014/main" val="636960955"/>
                  </a:ext>
                </a:extLst>
              </a:tr>
              <a:tr h="481444">
                <a:tc>
                  <a:txBody>
                    <a:bodyPr/>
                    <a:lstStyle/>
                    <a:p>
                      <a:r>
                        <a:rPr lang="en-BE" dirty="0"/>
                        <a:t>10. Referencing</a:t>
                      </a:r>
                    </a:p>
                  </a:txBody>
                  <a:tcPr/>
                </a:tc>
                <a:tc>
                  <a:txBody>
                    <a:bodyPr/>
                    <a:lstStyle/>
                    <a:p>
                      <a:endParaRPr lang="en-BE"/>
                    </a:p>
                  </a:txBody>
                  <a:tcPr/>
                </a:tc>
                <a:tc>
                  <a:txBody>
                    <a:bodyPr/>
                    <a:lstStyle/>
                    <a:p>
                      <a:endParaRPr lang="en-BE"/>
                    </a:p>
                  </a:txBody>
                  <a:tcPr/>
                </a:tc>
                <a:tc>
                  <a:txBody>
                    <a:bodyPr/>
                    <a:lstStyle/>
                    <a:p>
                      <a:r>
                        <a:rPr lang="en-BE" dirty="0"/>
                        <a:t>Similar objectives, criteria and procedures. Difference: in implementation</a:t>
                      </a:r>
                    </a:p>
                  </a:txBody>
                  <a:tcPr/>
                </a:tc>
                <a:extLst>
                  <a:ext uri="{0D108BD9-81ED-4DB2-BD59-A6C34878D82A}">
                    <a16:rowId xmlns:a16="http://schemas.microsoft.com/office/drawing/2014/main" val="1704491252"/>
                  </a:ext>
                </a:extLst>
              </a:tr>
            </a:tbl>
          </a:graphicData>
        </a:graphic>
      </p:graphicFrame>
      <p:pic>
        <p:nvPicPr>
          <p:cNvPr id="6" name="Graphic 5" descr="Badge Tick1 with solid fill">
            <a:extLst>
              <a:ext uri="{FF2B5EF4-FFF2-40B4-BE49-F238E27FC236}">
                <a16:creationId xmlns:a16="http://schemas.microsoft.com/office/drawing/2014/main" id="{D6F8C9A9-F470-DCD1-15EE-EB41EAEED0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44005" y="1349819"/>
            <a:ext cx="573157" cy="573157"/>
          </a:xfrm>
          <a:prstGeom prst="rect">
            <a:avLst/>
          </a:prstGeom>
        </p:spPr>
      </p:pic>
      <p:pic>
        <p:nvPicPr>
          <p:cNvPr id="7" name="Graphic 6" descr="Badge Tick1 with solid fill">
            <a:extLst>
              <a:ext uri="{FF2B5EF4-FFF2-40B4-BE49-F238E27FC236}">
                <a16:creationId xmlns:a16="http://schemas.microsoft.com/office/drawing/2014/main" id="{90904383-479E-B0EB-0F60-B6370C1A6B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5247" y="1929191"/>
            <a:ext cx="573157" cy="573157"/>
          </a:xfrm>
          <a:prstGeom prst="rect">
            <a:avLst/>
          </a:prstGeom>
        </p:spPr>
      </p:pic>
      <p:pic>
        <p:nvPicPr>
          <p:cNvPr id="8" name="Graphic 7" descr="Badge Tick1 with solid fill">
            <a:extLst>
              <a:ext uri="{FF2B5EF4-FFF2-40B4-BE49-F238E27FC236}">
                <a16:creationId xmlns:a16="http://schemas.microsoft.com/office/drawing/2014/main" id="{E547BDD0-CABC-79BD-5EDF-60EA3823A2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44005" y="2415668"/>
            <a:ext cx="573157" cy="573157"/>
          </a:xfrm>
          <a:prstGeom prst="rect">
            <a:avLst/>
          </a:prstGeom>
        </p:spPr>
      </p:pic>
      <p:pic>
        <p:nvPicPr>
          <p:cNvPr id="9" name="Graphic 8" descr="Badge Tick1 with solid fill">
            <a:extLst>
              <a:ext uri="{FF2B5EF4-FFF2-40B4-BE49-F238E27FC236}">
                <a16:creationId xmlns:a16="http://schemas.microsoft.com/office/drawing/2014/main" id="{CE21E8E2-FF36-3BB2-29F2-041E0EEACD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44005" y="2996143"/>
            <a:ext cx="573157" cy="573157"/>
          </a:xfrm>
          <a:prstGeom prst="rect">
            <a:avLst/>
          </a:prstGeom>
        </p:spPr>
      </p:pic>
      <p:pic>
        <p:nvPicPr>
          <p:cNvPr id="10" name="Graphic 9" descr="Badge Tick1 with solid fill">
            <a:extLst>
              <a:ext uri="{FF2B5EF4-FFF2-40B4-BE49-F238E27FC236}">
                <a16:creationId xmlns:a16="http://schemas.microsoft.com/office/drawing/2014/main" id="{C24C5359-A2BA-732A-7BC2-1C92D736B3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5246" y="3569300"/>
            <a:ext cx="573157" cy="573157"/>
          </a:xfrm>
          <a:prstGeom prst="rect">
            <a:avLst/>
          </a:prstGeom>
        </p:spPr>
      </p:pic>
      <p:pic>
        <p:nvPicPr>
          <p:cNvPr id="11" name="Graphic 10" descr="Badge Tick1 with solid fill">
            <a:extLst>
              <a:ext uri="{FF2B5EF4-FFF2-40B4-BE49-F238E27FC236}">
                <a16:creationId xmlns:a16="http://schemas.microsoft.com/office/drawing/2014/main" id="{0853B6CC-1EF6-DFAA-90DA-8008E7E280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2408" y="4120141"/>
            <a:ext cx="573157" cy="573157"/>
          </a:xfrm>
          <a:prstGeom prst="rect">
            <a:avLst/>
          </a:prstGeom>
        </p:spPr>
      </p:pic>
      <p:pic>
        <p:nvPicPr>
          <p:cNvPr id="12" name="Graphic 11" descr="Badge Tick1 with solid fill">
            <a:extLst>
              <a:ext uri="{FF2B5EF4-FFF2-40B4-BE49-F238E27FC236}">
                <a16:creationId xmlns:a16="http://schemas.microsoft.com/office/drawing/2014/main" id="{2A058670-8C4B-BD38-C6AF-14DD4B2834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2407" y="4663606"/>
            <a:ext cx="573157" cy="573157"/>
          </a:xfrm>
          <a:prstGeom prst="rect">
            <a:avLst/>
          </a:prstGeom>
        </p:spPr>
      </p:pic>
      <p:pic>
        <p:nvPicPr>
          <p:cNvPr id="13" name="Graphic 12" descr="Badge Tick1 with solid fill">
            <a:extLst>
              <a:ext uri="{FF2B5EF4-FFF2-40B4-BE49-F238E27FC236}">
                <a16:creationId xmlns:a16="http://schemas.microsoft.com/office/drawing/2014/main" id="{F1D5EEC5-0CA2-38D5-FDB5-49531E23C7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7147" y="5293753"/>
            <a:ext cx="573157" cy="573157"/>
          </a:xfrm>
          <a:prstGeom prst="rect">
            <a:avLst/>
          </a:prstGeom>
        </p:spPr>
      </p:pic>
      <p:pic>
        <p:nvPicPr>
          <p:cNvPr id="14" name="Graphic 13" descr="Badge Tick1 with solid fill">
            <a:extLst>
              <a:ext uri="{FF2B5EF4-FFF2-40B4-BE49-F238E27FC236}">
                <a16:creationId xmlns:a16="http://schemas.microsoft.com/office/drawing/2014/main" id="{D2D510D2-2CB3-0E17-F7BE-6D3C48E1EA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0304" y="6266707"/>
            <a:ext cx="573157" cy="573157"/>
          </a:xfrm>
          <a:prstGeom prst="rect">
            <a:avLst/>
          </a:prstGeom>
        </p:spPr>
      </p:pic>
      <p:pic>
        <p:nvPicPr>
          <p:cNvPr id="15" name="Graphic 14" descr="Badge Tick1 with solid fill">
            <a:extLst>
              <a:ext uri="{FF2B5EF4-FFF2-40B4-BE49-F238E27FC236}">
                <a16:creationId xmlns:a16="http://schemas.microsoft.com/office/drawing/2014/main" id="{2D36EDFB-B34E-023D-A2E7-FF2BE494BF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32409" y="5780230"/>
            <a:ext cx="573157" cy="573157"/>
          </a:xfrm>
          <a:prstGeom prst="rect">
            <a:avLst/>
          </a:prstGeom>
        </p:spPr>
      </p:pic>
    </p:spTree>
    <p:extLst>
      <p:ext uri="{BB962C8B-B14F-4D97-AF65-F5344CB8AC3E}">
        <p14:creationId xmlns:p14="http://schemas.microsoft.com/office/powerpoint/2010/main" val="765754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se-up of a blue leaf&#10;&#10;Description automatically generated">
            <a:extLst>
              <a:ext uri="{FF2B5EF4-FFF2-40B4-BE49-F238E27FC236}">
                <a16:creationId xmlns:a16="http://schemas.microsoft.com/office/drawing/2014/main" id="{C782E2C1-C58B-858A-6743-9511F7F83D03}"/>
              </a:ext>
            </a:extLst>
          </p:cNvPr>
          <p:cNvPicPr>
            <a:picLocks noChangeAspect="1"/>
          </p:cNvPicPr>
          <p:nvPr/>
        </p:nvPicPr>
        <p:blipFill rotWithShape="1">
          <a:blip r:embed="rId2">
            <a:duotone>
              <a:schemeClr val="bg2">
                <a:shade val="45000"/>
                <a:satMod val="135000"/>
              </a:schemeClr>
              <a:prstClr val="white"/>
            </a:duotone>
          </a:blip>
          <a:srcRect t="6932" b="879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89617-923A-DCD0-B593-58310F1F5262}"/>
              </a:ext>
            </a:extLst>
          </p:cNvPr>
          <p:cNvSpPr>
            <a:spLocks noGrp="1"/>
          </p:cNvSpPr>
          <p:nvPr>
            <p:ph type="title"/>
          </p:nvPr>
        </p:nvSpPr>
        <p:spPr>
          <a:xfrm>
            <a:off x="838200" y="365125"/>
            <a:ext cx="10515600" cy="1325563"/>
          </a:xfrm>
        </p:spPr>
        <p:txBody>
          <a:bodyPr>
            <a:normAutofit/>
          </a:bodyPr>
          <a:lstStyle/>
          <a:p>
            <a:r>
              <a:rPr lang="en-BE" b="1" dirty="0">
                <a:latin typeface="+mn-lt"/>
              </a:rPr>
              <a:t>Similarities and differences</a:t>
            </a:r>
          </a:p>
        </p:txBody>
      </p:sp>
      <p:graphicFrame>
        <p:nvGraphicFramePr>
          <p:cNvPr id="5" name="Content Placeholder 2">
            <a:extLst>
              <a:ext uri="{FF2B5EF4-FFF2-40B4-BE49-F238E27FC236}">
                <a16:creationId xmlns:a16="http://schemas.microsoft.com/office/drawing/2014/main" id="{35E97452-5BAC-AA3F-4A98-579A71EEB1EF}"/>
              </a:ext>
            </a:extLst>
          </p:cNvPr>
          <p:cNvGraphicFramePr>
            <a:graphicFrameLocks noGrp="1"/>
          </p:cNvGraphicFramePr>
          <p:nvPr>
            <p:ph idx="1"/>
            <p:extLst>
              <p:ext uri="{D42A27DB-BD31-4B8C-83A1-F6EECF244321}">
                <p14:modId xmlns:p14="http://schemas.microsoft.com/office/powerpoint/2010/main" val="29824757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44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C862-92AA-BDD9-ED82-D4CA7CFD492E}"/>
              </a:ext>
            </a:extLst>
          </p:cNvPr>
          <p:cNvSpPr>
            <a:spLocks noGrp="1"/>
          </p:cNvSpPr>
          <p:nvPr>
            <p:ph type="title"/>
          </p:nvPr>
        </p:nvSpPr>
        <p:spPr/>
        <p:txBody>
          <a:bodyPr/>
          <a:lstStyle/>
          <a:p>
            <a:r>
              <a:rPr lang="en-BE" b="1" dirty="0">
                <a:latin typeface="+mn-lt"/>
              </a:rPr>
              <a:t>S</a:t>
            </a:r>
            <a:r>
              <a:rPr lang="en-GB" b="1" dirty="0">
                <a:latin typeface="+mn-lt"/>
              </a:rPr>
              <a:t>o</a:t>
            </a:r>
            <a:r>
              <a:rPr lang="en-BE" b="1" dirty="0">
                <a:latin typeface="+mn-lt"/>
              </a:rPr>
              <a:t>me discussed issues</a:t>
            </a:r>
          </a:p>
        </p:txBody>
      </p:sp>
      <p:sp>
        <p:nvSpPr>
          <p:cNvPr id="3" name="Content Placeholder 2">
            <a:extLst>
              <a:ext uri="{FF2B5EF4-FFF2-40B4-BE49-F238E27FC236}">
                <a16:creationId xmlns:a16="http://schemas.microsoft.com/office/drawing/2014/main" id="{D2D6DD5C-A7C0-5A52-1765-631CF9C1DA01}"/>
              </a:ext>
            </a:extLst>
          </p:cNvPr>
          <p:cNvSpPr>
            <a:spLocks noGrp="1"/>
          </p:cNvSpPr>
          <p:nvPr>
            <p:ph idx="1"/>
          </p:nvPr>
        </p:nvSpPr>
        <p:spPr>
          <a:xfrm>
            <a:off x="838200" y="2627312"/>
            <a:ext cx="10515600" cy="1603375"/>
          </a:xfrm>
          <a:solidFill>
            <a:schemeClr val="bg1"/>
          </a:solidFill>
          <a:ln>
            <a:solidFill>
              <a:schemeClr val="tx1"/>
            </a:solidFill>
          </a:ln>
        </p:spPr>
        <p:txBody>
          <a:bodyPr>
            <a:normAutofit/>
          </a:bodyPr>
          <a:lstStyle/>
          <a:p>
            <a:r>
              <a:rPr lang="en-BE" sz="3200" dirty="0"/>
              <a:t>On Harmonisation</a:t>
            </a:r>
          </a:p>
          <a:p>
            <a:r>
              <a:rPr lang="en-BE" sz="3200" dirty="0"/>
              <a:t>On Differences vs Diversity</a:t>
            </a:r>
          </a:p>
        </p:txBody>
      </p:sp>
    </p:spTree>
    <p:extLst>
      <p:ext uri="{BB962C8B-B14F-4D97-AF65-F5344CB8AC3E}">
        <p14:creationId xmlns:p14="http://schemas.microsoft.com/office/powerpoint/2010/main" val="3966011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FF96-29B9-2726-D2E7-0A7145F4EE5F}"/>
              </a:ext>
            </a:extLst>
          </p:cNvPr>
          <p:cNvSpPr>
            <a:spLocks noGrp="1"/>
          </p:cNvSpPr>
          <p:nvPr>
            <p:ph type="title"/>
          </p:nvPr>
        </p:nvSpPr>
        <p:spPr>
          <a:xfrm>
            <a:off x="838200" y="0"/>
            <a:ext cx="10515600" cy="849078"/>
          </a:xfrm>
        </p:spPr>
        <p:txBody>
          <a:bodyPr/>
          <a:lstStyle/>
          <a:p>
            <a:r>
              <a:rPr lang="en-BE" b="1" dirty="0">
                <a:solidFill>
                  <a:srgbClr val="C00000"/>
                </a:solidFill>
                <a:latin typeface="+mn-lt"/>
              </a:rPr>
              <a:t>“Harmonisation”</a:t>
            </a:r>
          </a:p>
        </p:txBody>
      </p:sp>
      <p:sp>
        <p:nvSpPr>
          <p:cNvPr id="3" name="Content Placeholder 2">
            <a:extLst>
              <a:ext uri="{FF2B5EF4-FFF2-40B4-BE49-F238E27FC236}">
                <a16:creationId xmlns:a16="http://schemas.microsoft.com/office/drawing/2014/main" id="{BF14042F-71BE-4618-1CE9-F58222ADE841}"/>
              </a:ext>
            </a:extLst>
          </p:cNvPr>
          <p:cNvSpPr>
            <a:spLocks noGrp="1"/>
          </p:cNvSpPr>
          <p:nvPr>
            <p:ph idx="1"/>
          </p:nvPr>
        </p:nvSpPr>
        <p:spPr>
          <a:xfrm>
            <a:off x="569627" y="849078"/>
            <a:ext cx="11017770" cy="5748728"/>
          </a:xfrm>
        </p:spPr>
        <p:txBody>
          <a:bodyPr>
            <a:normAutofit fontScale="62500" lnSpcReduction="20000"/>
          </a:bodyPr>
          <a:lstStyle/>
          <a:p>
            <a:pPr>
              <a:lnSpc>
                <a:spcPct val="120000"/>
              </a:lnSpc>
            </a:pPr>
            <a:r>
              <a:rPr lang="en-BE" sz="3200" b="1" dirty="0">
                <a:solidFill>
                  <a:srgbClr val="C00000"/>
                </a:solidFill>
              </a:rPr>
              <a:t>EQF: no “harmonisation” objective</a:t>
            </a:r>
          </a:p>
          <a:p>
            <a:pPr>
              <a:lnSpc>
                <a:spcPct val="120000"/>
              </a:lnSpc>
            </a:pPr>
            <a:r>
              <a:rPr lang="en-BE" sz="3200" b="1" dirty="0"/>
              <a:t>SADC: yes</a:t>
            </a:r>
          </a:p>
          <a:p>
            <a:pPr lvl="1">
              <a:lnSpc>
                <a:spcPct val="120000"/>
              </a:lnSpc>
              <a:buFont typeface="Wingdings" pitchFamily="2" charset="2"/>
              <a:buChar char="Ø"/>
            </a:pPr>
            <a:r>
              <a:rPr lang="en-BE" sz="3200" dirty="0"/>
              <a:t> 8 times mentioned in the SADCQF Booklet</a:t>
            </a:r>
          </a:p>
          <a:p>
            <a:pPr lvl="1">
              <a:lnSpc>
                <a:spcPct val="120000"/>
              </a:lnSpc>
              <a:buFont typeface="Wingdings" pitchFamily="2" charset="2"/>
              <a:buChar char="Ø"/>
            </a:pPr>
            <a:r>
              <a:rPr lang="en-GB" sz="3200" dirty="0">
                <a:solidFill>
                  <a:srgbClr val="000000"/>
                </a:solidFill>
                <a:effectLst/>
              </a:rPr>
              <a:t> “The SADCQF and the NQFs should be well linked and co-ordinated as a critical component of the harmonisation process”.</a:t>
            </a:r>
          </a:p>
          <a:p>
            <a:pPr lvl="1">
              <a:lnSpc>
                <a:spcPct val="120000"/>
              </a:lnSpc>
              <a:buFont typeface="Wingdings" pitchFamily="2" charset="2"/>
              <a:buChar char="Ø"/>
            </a:pPr>
            <a:r>
              <a:rPr lang="en-GB" sz="3200" dirty="0">
                <a:solidFill>
                  <a:srgbClr val="000000"/>
                </a:solidFill>
              </a:rPr>
              <a:t> </a:t>
            </a:r>
            <a:r>
              <a:rPr lang="en-GB" sz="3200" b="1" dirty="0">
                <a:solidFill>
                  <a:srgbClr val="000000"/>
                </a:solidFill>
              </a:rPr>
              <a:t>But</a:t>
            </a:r>
            <a:r>
              <a:rPr lang="en-GB" sz="3200" dirty="0">
                <a:solidFill>
                  <a:srgbClr val="000000"/>
                </a:solidFill>
              </a:rPr>
              <a:t> this is done in full respect of the national legislative context, and maintaining autonomy of national institutions (</a:t>
            </a:r>
            <a:r>
              <a:rPr lang="en-GB" sz="3200" dirty="0" err="1">
                <a:solidFill>
                  <a:srgbClr val="000000"/>
                </a:solidFill>
              </a:rPr>
              <a:t>pg</a:t>
            </a:r>
            <a:r>
              <a:rPr lang="en-GB" sz="3200" dirty="0">
                <a:solidFill>
                  <a:srgbClr val="000000"/>
                </a:solidFill>
              </a:rPr>
              <a:t> 8)</a:t>
            </a:r>
          </a:p>
          <a:p>
            <a:pPr>
              <a:lnSpc>
                <a:spcPct val="120000"/>
              </a:lnSpc>
            </a:pPr>
            <a:r>
              <a:rPr lang="en-GB" sz="3200" dirty="0">
                <a:solidFill>
                  <a:srgbClr val="000000"/>
                </a:solidFill>
                <a:effectLst/>
              </a:rPr>
              <a:t>In the case of the SADCQF no legislation at regional level is envisaged. The focus will rather be on respect for the legislation already in place in Member States. The intention of the SADCQF is to allow for more flexible arrangements, based on agreements, protocols, conventions or specific guidelines. The Protocol on Education and Training is already based on the principle of Member States agreeing on specific areas of co-operation. Institutions in SADC are urged to comply and honour the spirit of the Protocol without any enforcement and while maintaining the necessary autonomy.</a:t>
            </a:r>
          </a:p>
          <a:p>
            <a:pPr>
              <a:lnSpc>
                <a:spcPct val="120000"/>
              </a:lnSpc>
            </a:pPr>
            <a:r>
              <a:rPr lang="en-GB" sz="3200" dirty="0">
                <a:solidFill>
                  <a:srgbClr val="000000"/>
                </a:solidFill>
                <a:effectLst/>
              </a:rPr>
              <a:t>This is also in line with the Addis Recognition Convention calling for respect of the national character and the cultures of the education and training systems in the member countries in Africa.</a:t>
            </a:r>
            <a:endParaRPr lang="en-BE" sz="3200" dirty="0"/>
          </a:p>
          <a:p>
            <a:endParaRPr lang="en-BE" dirty="0"/>
          </a:p>
        </p:txBody>
      </p:sp>
      <p:sp>
        <p:nvSpPr>
          <p:cNvPr id="4" name="TextBox 3">
            <a:extLst>
              <a:ext uri="{FF2B5EF4-FFF2-40B4-BE49-F238E27FC236}">
                <a16:creationId xmlns:a16="http://schemas.microsoft.com/office/drawing/2014/main" id="{27C0866E-00A2-2705-604F-4954841E684E}"/>
              </a:ext>
            </a:extLst>
          </p:cNvPr>
          <p:cNvSpPr txBox="1"/>
          <p:nvPr/>
        </p:nvSpPr>
        <p:spPr>
          <a:xfrm>
            <a:off x="10287000" y="190500"/>
            <a:ext cx="1574800" cy="369332"/>
          </a:xfrm>
          <a:prstGeom prst="rect">
            <a:avLst/>
          </a:prstGeom>
          <a:solidFill>
            <a:srgbClr val="FFC000"/>
          </a:solidFill>
          <a:ln>
            <a:solidFill>
              <a:schemeClr val="tx1"/>
            </a:solidFill>
          </a:ln>
        </p:spPr>
        <p:txBody>
          <a:bodyPr wrap="square" rtlCol="0">
            <a:spAutoFit/>
          </a:bodyPr>
          <a:lstStyle/>
          <a:p>
            <a:pPr algn="ctr"/>
            <a:r>
              <a:rPr lang="en-BE" dirty="0"/>
              <a:t>Eduarda</a:t>
            </a:r>
          </a:p>
        </p:txBody>
      </p:sp>
    </p:spTree>
    <p:extLst>
      <p:ext uri="{BB962C8B-B14F-4D97-AF65-F5344CB8AC3E}">
        <p14:creationId xmlns:p14="http://schemas.microsoft.com/office/powerpoint/2010/main" val="106376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7557B-75EE-7E3F-6AC8-4F1490CB2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194D0-4860-92B8-F854-32DD00E84C19}"/>
              </a:ext>
            </a:extLst>
          </p:cNvPr>
          <p:cNvSpPr>
            <a:spLocks noGrp="1"/>
          </p:cNvSpPr>
          <p:nvPr>
            <p:ph type="title"/>
          </p:nvPr>
        </p:nvSpPr>
        <p:spPr>
          <a:xfrm>
            <a:off x="838200" y="0"/>
            <a:ext cx="10515600" cy="849078"/>
          </a:xfrm>
        </p:spPr>
        <p:txBody>
          <a:bodyPr/>
          <a:lstStyle/>
          <a:p>
            <a:r>
              <a:rPr lang="en-BE" b="1" dirty="0">
                <a:solidFill>
                  <a:srgbClr val="C00000"/>
                </a:solidFill>
                <a:latin typeface="+mn-lt"/>
              </a:rPr>
              <a:t>“Harmonisation”</a:t>
            </a:r>
          </a:p>
        </p:txBody>
      </p:sp>
      <p:sp>
        <p:nvSpPr>
          <p:cNvPr id="3" name="Content Placeholder 2">
            <a:extLst>
              <a:ext uri="{FF2B5EF4-FFF2-40B4-BE49-F238E27FC236}">
                <a16:creationId xmlns:a16="http://schemas.microsoft.com/office/drawing/2014/main" id="{B4EB08AA-2E73-2EFC-53BE-81CED3C327DC}"/>
              </a:ext>
            </a:extLst>
          </p:cNvPr>
          <p:cNvSpPr>
            <a:spLocks noGrp="1"/>
          </p:cNvSpPr>
          <p:nvPr>
            <p:ph idx="1"/>
          </p:nvPr>
        </p:nvSpPr>
        <p:spPr>
          <a:xfrm>
            <a:off x="210399" y="989755"/>
            <a:ext cx="6467987" cy="5393460"/>
          </a:xfrm>
          <a:ln>
            <a:solidFill>
              <a:schemeClr val="tx1"/>
            </a:solidFill>
          </a:ln>
        </p:spPr>
        <p:txBody>
          <a:bodyPr>
            <a:normAutofit fontScale="70000" lnSpcReduction="20000"/>
          </a:bodyPr>
          <a:lstStyle/>
          <a:p>
            <a:pPr>
              <a:lnSpc>
                <a:spcPct val="120000"/>
              </a:lnSpc>
            </a:pPr>
            <a:r>
              <a:rPr lang="en-BE" sz="3200" b="1" dirty="0"/>
              <a:t>SADC: </a:t>
            </a:r>
            <a:r>
              <a:rPr lang="en-GB" dirty="0">
                <a:solidFill>
                  <a:srgbClr val="000000"/>
                </a:solidFill>
                <a:effectLst/>
                <a:latin typeface="Arial" panose="020B0604020202020204" pitchFamily="34" charset="0"/>
              </a:rPr>
              <a:t>the key strategic documents identified </a:t>
            </a:r>
            <a:r>
              <a:rPr lang="en-GB" b="1" dirty="0">
                <a:solidFill>
                  <a:srgbClr val="C00000"/>
                </a:solidFill>
                <a:effectLst/>
                <a:latin typeface="Arial" panose="020B0604020202020204" pitchFamily="34" charset="0"/>
              </a:rPr>
              <a:t>development and harmonisation of qualification and accreditation systems and frameworks </a:t>
            </a:r>
            <a:r>
              <a:rPr lang="en-GB" dirty="0">
                <a:solidFill>
                  <a:srgbClr val="000000"/>
                </a:solidFill>
                <a:effectLst/>
                <a:latin typeface="Arial" panose="020B0604020202020204" pitchFamily="34" charset="0"/>
              </a:rPr>
              <a:t>as a key strategy for addressing the lack of comparable standards and qualifications across the region. This was also informed by the accelerating trend towards development of qualifications frameworks as instruments to develop, classify and recognise formal learning across the African continent, as is also the case across Europe, the Caribbean and the Asia-Pacific region. As more and more countries and regions across the world develop qualifications frameworks to improve </a:t>
            </a:r>
            <a:r>
              <a:rPr lang="en-GB" b="1" dirty="0">
                <a:solidFill>
                  <a:srgbClr val="C00000"/>
                </a:solidFill>
                <a:effectLst/>
                <a:latin typeface="Arial" panose="020B0604020202020204" pitchFamily="34" charset="0"/>
              </a:rPr>
              <a:t>harmonisation of education and training systems </a:t>
            </a:r>
            <a:r>
              <a:rPr lang="en-GB" dirty="0">
                <a:solidFill>
                  <a:srgbClr val="000000"/>
                </a:solidFill>
                <a:effectLst/>
                <a:latin typeface="Arial" panose="020B0604020202020204" pitchFamily="34" charset="0"/>
              </a:rPr>
              <a:t>and </a:t>
            </a:r>
            <a:r>
              <a:rPr lang="en-GB" b="1" dirty="0">
                <a:solidFill>
                  <a:srgbClr val="C00000"/>
                </a:solidFill>
                <a:effectLst/>
                <a:latin typeface="Arial" panose="020B0604020202020204" pitchFamily="34" charset="0"/>
              </a:rPr>
              <a:t>comparability of qualifications</a:t>
            </a:r>
            <a:r>
              <a:rPr lang="en-GB" dirty="0">
                <a:solidFill>
                  <a:srgbClr val="000000"/>
                </a:solidFill>
                <a:effectLst/>
                <a:latin typeface="Arial" panose="020B0604020202020204" pitchFamily="34" charset="0"/>
              </a:rPr>
              <a:t>, it is becoming increasingly evident that Africa has not remained unaffected. </a:t>
            </a:r>
          </a:p>
          <a:p>
            <a:pPr marL="0" indent="0">
              <a:buNone/>
            </a:pPr>
            <a:endParaRPr lang="en-BE" dirty="0"/>
          </a:p>
        </p:txBody>
      </p:sp>
      <p:sp>
        <p:nvSpPr>
          <p:cNvPr id="4" name="TextBox 3">
            <a:extLst>
              <a:ext uri="{FF2B5EF4-FFF2-40B4-BE49-F238E27FC236}">
                <a16:creationId xmlns:a16="http://schemas.microsoft.com/office/drawing/2014/main" id="{53F7693D-E641-BFBC-B102-C1024F313F27}"/>
              </a:ext>
            </a:extLst>
          </p:cNvPr>
          <p:cNvSpPr txBox="1"/>
          <p:nvPr/>
        </p:nvSpPr>
        <p:spPr>
          <a:xfrm>
            <a:off x="10287000" y="190500"/>
            <a:ext cx="1574800" cy="369332"/>
          </a:xfrm>
          <a:prstGeom prst="rect">
            <a:avLst/>
          </a:prstGeom>
          <a:solidFill>
            <a:srgbClr val="FFC000"/>
          </a:solidFill>
          <a:ln>
            <a:solidFill>
              <a:schemeClr val="tx1"/>
            </a:solidFill>
          </a:ln>
        </p:spPr>
        <p:txBody>
          <a:bodyPr wrap="square" rtlCol="0">
            <a:spAutoFit/>
          </a:bodyPr>
          <a:lstStyle/>
          <a:p>
            <a:pPr algn="ctr"/>
            <a:r>
              <a:rPr lang="en-BE" dirty="0"/>
              <a:t>Eduarda</a:t>
            </a:r>
          </a:p>
        </p:txBody>
      </p:sp>
      <p:sp>
        <p:nvSpPr>
          <p:cNvPr id="5" name="Content Placeholder 2">
            <a:extLst>
              <a:ext uri="{FF2B5EF4-FFF2-40B4-BE49-F238E27FC236}">
                <a16:creationId xmlns:a16="http://schemas.microsoft.com/office/drawing/2014/main" id="{54B3E264-B973-58C4-B02C-AA605F534163}"/>
              </a:ext>
            </a:extLst>
          </p:cNvPr>
          <p:cNvSpPr txBox="1">
            <a:spLocks/>
          </p:cNvSpPr>
          <p:nvPr/>
        </p:nvSpPr>
        <p:spPr>
          <a:xfrm>
            <a:off x="7788728" y="788892"/>
            <a:ext cx="4192873" cy="3934582"/>
          </a:xfrm>
          <a:prstGeom prst="rect">
            <a:avLst/>
          </a:prstGeom>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pt-PT" sz="3200" b="1" dirty="0" err="1"/>
              <a:t>Harmonisation</a:t>
            </a:r>
            <a:r>
              <a:rPr lang="pt-PT" sz="3200" b="1" dirty="0"/>
              <a:t> as...</a:t>
            </a:r>
          </a:p>
          <a:p>
            <a:pPr lvl="1">
              <a:lnSpc>
                <a:spcPct val="120000"/>
              </a:lnSpc>
            </a:pPr>
            <a:r>
              <a:rPr lang="pt-PT" dirty="0" err="1">
                <a:solidFill>
                  <a:srgbClr val="000000"/>
                </a:solidFill>
                <a:latin typeface="Arial" panose="020B0604020202020204" pitchFamily="34" charset="0"/>
              </a:rPr>
              <a:t>Development</a:t>
            </a:r>
            <a:endParaRPr lang="pt-PT" dirty="0">
              <a:solidFill>
                <a:srgbClr val="000000"/>
              </a:solidFill>
              <a:latin typeface="Arial" panose="020B0604020202020204" pitchFamily="34" charset="0"/>
            </a:endParaRPr>
          </a:p>
          <a:p>
            <a:pPr lvl="1">
              <a:lnSpc>
                <a:spcPct val="120000"/>
              </a:lnSpc>
            </a:pPr>
            <a:r>
              <a:rPr lang="pt-PT" dirty="0" err="1">
                <a:solidFill>
                  <a:srgbClr val="000000"/>
                </a:solidFill>
                <a:latin typeface="Arial" panose="020B0604020202020204" pitchFamily="34" charset="0"/>
              </a:rPr>
              <a:t>Comparability</a:t>
            </a:r>
            <a:r>
              <a:rPr lang="pt-PT" dirty="0">
                <a:solidFill>
                  <a:srgbClr val="000000"/>
                </a:solidFill>
                <a:latin typeface="Arial" panose="020B0604020202020204" pitchFamily="34" charset="0"/>
              </a:rPr>
              <a:t> </a:t>
            </a:r>
            <a:r>
              <a:rPr lang="pt-PT" dirty="0" err="1">
                <a:solidFill>
                  <a:srgbClr val="000000"/>
                </a:solidFill>
                <a:latin typeface="Arial" panose="020B0604020202020204" pitchFamily="34" charset="0"/>
              </a:rPr>
              <a:t>at</a:t>
            </a:r>
            <a:r>
              <a:rPr lang="pt-PT" dirty="0">
                <a:solidFill>
                  <a:srgbClr val="000000"/>
                </a:solidFill>
                <a:latin typeface="Arial" panose="020B0604020202020204" pitchFamily="34" charset="0"/>
              </a:rPr>
              <a:t> regional </a:t>
            </a:r>
            <a:r>
              <a:rPr lang="pt-PT" dirty="0" err="1">
                <a:solidFill>
                  <a:srgbClr val="000000"/>
                </a:solidFill>
                <a:latin typeface="Arial" panose="020B0604020202020204" pitchFamily="34" charset="0"/>
              </a:rPr>
              <a:t>level</a:t>
            </a:r>
            <a:r>
              <a:rPr lang="pt-PT" dirty="0">
                <a:solidFill>
                  <a:srgbClr val="000000"/>
                </a:solidFill>
                <a:latin typeface="Arial" panose="020B0604020202020204" pitchFamily="34" charset="0"/>
              </a:rPr>
              <a:t> </a:t>
            </a:r>
            <a:r>
              <a:rPr lang="pt-PT" dirty="0" err="1">
                <a:solidFill>
                  <a:srgbClr val="000000"/>
                </a:solidFill>
                <a:latin typeface="Arial" panose="020B0604020202020204" pitchFamily="34" charset="0"/>
              </a:rPr>
              <a:t>of</a:t>
            </a:r>
            <a:r>
              <a:rPr lang="pt-PT" dirty="0">
                <a:solidFill>
                  <a:srgbClr val="000000"/>
                </a:solidFill>
                <a:latin typeface="Arial" panose="020B0604020202020204" pitchFamily="34" charset="0"/>
              </a:rPr>
              <a:t> standards </a:t>
            </a:r>
            <a:r>
              <a:rPr lang="pt-PT" dirty="0" err="1">
                <a:solidFill>
                  <a:srgbClr val="000000"/>
                </a:solidFill>
                <a:latin typeface="Arial" panose="020B0604020202020204" pitchFamily="34" charset="0"/>
              </a:rPr>
              <a:t>and</a:t>
            </a:r>
            <a:r>
              <a:rPr lang="pt-PT" dirty="0">
                <a:solidFill>
                  <a:srgbClr val="000000"/>
                </a:solidFill>
                <a:latin typeface="Arial" panose="020B0604020202020204" pitchFamily="34" charset="0"/>
              </a:rPr>
              <a:t> </a:t>
            </a:r>
            <a:r>
              <a:rPr lang="pt-PT" dirty="0" err="1">
                <a:solidFill>
                  <a:srgbClr val="000000"/>
                </a:solidFill>
                <a:latin typeface="Arial" panose="020B0604020202020204" pitchFamily="34" charset="0"/>
              </a:rPr>
              <a:t>qualifications</a:t>
            </a:r>
            <a:endParaRPr lang="pt-PT" dirty="0">
              <a:solidFill>
                <a:srgbClr val="000000"/>
              </a:solidFill>
              <a:latin typeface="Arial" panose="020B0604020202020204" pitchFamily="34" charset="0"/>
            </a:endParaRPr>
          </a:p>
          <a:p>
            <a:pPr lvl="1">
              <a:lnSpc>
                <a:spcPct val="120000"/>
              </a:lnSpc>
            </a:pPr>
            <a:r>
              <a:rPr lang="pt-PT" dirty="0" err="1">
                <a:solidFill>
                  <a:srgbClr val="000000"/>
                </a:solidFill>
                <a:latin typeface="Arial" panose="020B0604020202020204" pitchFamily="34" charset="0"/>
              </a:rPr>
              <a:t>Participation</a:t>
            </a:r>
            <a:r>
              <a:rPr lang="pt-PT" dirty="0">
                <a:solidFill>
                  <a:srgbClr val="000000"/>
                </a:solidFill>
                <a:latin typeface="Arial" panose="020B0604020202020204" pitchFamily="34" charset="0"/>
              </a:rPr>
              <a:t> in global </a:t>
            </a:r>
            <a:r>
              <a:rPr lang="pt-PT" dirty="0" err="1">
                <a:solidFill>
                  <a:srgbClr val="000000"/>
                </a:solidFill>
                <a:latin typeface="Arial" panose="020B0604020202020204" pitchFamily="34" charset="0"/>
              </a:rPr>
              <a:t>and</a:t>
            </a:r>
            <a:r>
              <a:rPr lang="pt-PT" dirty="0">
                <a:solidFill>
                  <a:srgbClr val="000000"/>
                </a:solidFill>
                <a:latin typeface="Arial" panose="020B0604020202020204" pitchFamily="34" charset="0"/>
              </a:rPr>
              <a:t> continental </a:t>
            </a:r>
            <a:r>
              <a:rPr lang="pt-PT" dirty="0" err="1">
                <a:solidFill>
                  <a:srgbClr val="000000"/>
                </a:solidFill>
                <a:latin typeface="Arial" panose="020B0604020202020204" pitchFamily="34" charset="0"/>
              </a:rPr>
              <a:t>African</a:t>
            </a:r>
            <a:r>
              <a:rPr lang="pt-PT" dirty="0">
                <a:solidFill>
                  <a:srgbClr val="000000"/>
                </a:solidFill>
                <a:latin typeface="Arial" panose="020B0604020202020204" pitchFamily="34" charset="0"/>
              </a:rPr>
              <a:t> </a:t>
            </a:r>
            <a:r>
              <a:rPr lang="pt-PT" dirty="0" err="1">
                <a:solidFill>
                  <a:srgbClr val="000000"/>
                </a:solidFill>
                <a:latin typeface="Arial" panose="020B0604020202020204" pitchFamily="34" charset="0"/>
              </a:rPr>
              <a:t>trends</a:t>
            </a:r>
            <a:r>
              <a:rPr lang="pt-PT" dirty="0">
                <a:solidFill>
                  <a:srgbClr val="000000"/>
                </a:solidFill>
                <a:latin typeface="Arial" panose="020B0604020202020204" pitchFamily="34" charset="0"/>
              </a:rPr>
              <a:t> </a:t>
            </a:r>
            <a:r>
              <a:rPr lang="pt-PT" dirty="0" err="1">
                <a:solidFill>
                  <a:srgbClr val="000000"/>
                </a:solidFill>
                <a:latin typeface="Arial" panose="020B0604020202020204" pitchFamily="34" charset="0"/>
              </a:rPr>
              <a:t>and</a:t>
            </a:r>
            <a:r>
              <a:rPr lang="pt-PT" dirty="0">
                <a:solidFill>
                  <a:srgbClr val="000000"/>
                </a:solidFill>
                <a:latin typeface="Arial" panose="020B0604020202020204" pitchFamily="34" charset="0"/>
              </a:rPr>
              <a:t> </a:t>
            </a:r>
            <a:r>
              <a:rPr lang="pt-PT" dirty="0" err="1">
                <a:solidFill>
                  <a:srgbClr val="000000"/>
                </a:solidFill>
                <a:latin typeface="Arial" panose="020B0604020202020204" pitchFamily="34" charset="0"/>
              </a:rPr>
              <a:t>dynamics</a:t>
            </a:r>
            <a:endParaRPr lang="pt-PT" dirty="0">
              <a:solidFill>
                <a:srgbClr val="000000"/>
              </a:solidFill>
              <a:latin typeface="Arial" panose="020B0604020202020204" pitchFamily="34" charset="0"/>
            </a:endParaRPr>
          </a:p>
          <a:p>
            <a:pPr lvl="1">
              <a:lnSpc>
                <a:spcPct val="120000"/>
              </a:lnSpc>
            </a:pPr>
            <a:endParaRPr lang="pt-PT" b="1" dirty="0">
              <a:solidFill>
                <a:srgbClr val="000000"/>
              </a:solidFill>
              <a:latin typeface="Arial" panose="020B0604020202020204" pitchFamily="34" charset="0"/>
            </a:endParaRPr>
          </a:p>
          <a:p>
            <a:pPr lvl="1">
              <a:lnSpc>
                <a:spcPct val="120000"/>
              </a:lnSpc>
            </a:pPr>
            <a:endParaRPr lang="en-GB" dirty="0">
              <a:solidFill>
                <a:srgbClr val="000000"/>
              </a:solidFill>
              <a:latin typeface="Arial" panose="020B0604020202020204" pitchFamily="34" charset="0"/>
            </a:endParaRPr>
          </a:p>
          <a:p>
            <a:pPr marL="0" indent="0">
              <a:buFont typeface="Arial" panose="020B0604020202020204" pitchFamily="34" charset="0"/>
              <a:buNone/>
            </a:pPr>
            <a:endParaRPr lang="en-BE" dirty="0"/>
          </a:p>
        </p:txBody>
      </p:sp>
      <p:sp>
        <p:nvSpPr>
          <p:cNvPr id="6" name="Right Arrow 5">
            <a:extLst>
              <a:ext uri="{FF2B5EF4-FFF2-40B4-BE49-F238E27FC236}">
                <a16:creationId xmlns:a16="http://schemas.microsoft.com/office/drawing/2014/main" id="{B0FAEB19-954E-EB59-F678-9F5E9A558D18}"/>
              </a:ext>
            </a:extLst>
          </p:cNvPr>
          <p:cNvSpPr/>
          <p:nvPr/>
        </p:nvSpPr>
        <p:spPr>
          <a:xfrm>
            <a:off x="6591089" y="2510507"/>
            <a:ext cx="1355272" cy="751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DF198922-FC8A-3154-43D1-65BADA27F7B3}"/>
              </a:ext>
            </a:extLst>
          </p:cNvPr>
          <p:cNvSpPr txBox="1"/>
          <p:nvPr/>
        </p:nvSpPr>
        <p:spPr>
          <a:xfrm>
            <a:off x="7209691" y="4990762"/>
            <a:ext cx="4771910" cy="1754326"/>
          </a:xfrm>
          <a:prstGeom prst="rect">
            <a:avLst/>
          </a:prstGeom>
          <a:solidFill>
            <a:schemeClr val="accent6">
              <a:lumMod val="40000"/>
              <a:lumOff val="60000"/>
            </a:schemeClr>
          </a:solidFill>
          <a:ln>
            <a:solidFill>
              <a:schemeClr val="tx1"/>
            </a:solidFill>
          </a:ln>
        </p:spPr>
        <p:txBody>
          <a:bodyPr wrap="square" rtlCol="0">
            <a:spAutoFit/>
          </a:bodyPr>
          <a:lstStyle/>
          <a:p>
            <a:r>
              <a:rPr lang="en-BE" dirty="0"/>
              <a:t>Sum-up: The concept of “harmonisation” in the context of SADCQF does not show a substantial different in relation to the concept and practice of voluntary cooperation in the EQF context supporting comparability, transparency and mutual trust between NQFs / systems.</a:t>
            </a:r>
          </a:p>
        </p:txBody>
      </p:sp>
    </p:spTree>
    <p:extLst>
      <p:ext uri="{BB962C8B-B14F-4D97-AF65-F5344CB8AC3E}">
        <p14:creationId xmlns:p14="http://schemas.microsoft.com/office/powerpoint/2010/main" val="119456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7428-28B2-3D68-81C2-A1663C11FDD8}"/>
              </a:ext>
            </a:extLst>
          </p:cNvPr>
          <p:cNvSpPr>
            <a:spLocks noGrp="1"/>
          </p:cNvSpPr>
          <p:nvPr>
            <p:ph type="title"/>
          </p:nvPr>
        </p:nvSpPr>
        <p:spPr>
          <a:xfrm>
            <a:off x="838200" y="98122"/>
            <a:ext cx="10515600" cy="1074695"/>
          </a:xfrm>
        </p:spPr>
        <p:txBody>
          <a:bodyPr/>
          <a:lstStyle/>
          <a:p>
            <a:pPr algn="ctr"/>
            <a:r>
              <a:rPr lang="en-BE" b="1" dirty="0">
                <a:latin typeface="+mn-lt"/>
              </a:rPr>
              <a:t>Members of t</a:t>
            </a:r>
            <a:r>
              <a:rPr lang="en-GB" b="1" dirty="0">
                <a:latin typeface="+mn-lt"/>
              </a:rPr>
              <a:t>he</a:t>
            </a:r>
            <a:r>
              <a:rPr lang="en-BE" b="1" dirty="0">
                <a:latin typeface="+mn-lt"/>
              </a:rPr>
              <a:t> Working Group</a:t>
            </a:r>
          </a:p>
        </p:txBody>
      </p:sp>
      <p:sp>
        <p:nvSpPr>
          <p:cNvPr id="3" name="Content Placeholder 2">
            <a:extLst>
              <a:ext uri="{FF2B5EF4-FFF2-40B4-BE49-F238E27FC236}">
                <a16:creationId xmlns:a16="http://schemas.microsoft.com/office/drawing/2014/main" id="{29326B83-4586-70C0-0262-26881BAB401A}"/>
              </a:ext>
            </a:extLst>
          </p:cNvPr>
          <p:cNvSpPr>
            <a:spLocks noGrp="1"/>
          </p:cNvSpPr>
          <p:nvPr>
            <p:ph idx="1"/>
          </p:nvPr>
        </p:nvSpPr>
        <p:spPr>
          <a:xfrm>
            <a:off x="546652" y="1046923"/>
            <a:ext cx="4648200" cy="4691267"/>
          </a:xfrm>
          <a:solidFill>
            <a:schemeClr val="accent1">
              <a:lumMod val="20000"/>
              <a:lumOff val="80000"/>
            </a:schemeClr>
          </a:solidFill>
          <a:ln>
            <a:solidFill>
              <a:schemeClr val="tx1"/>
            </a:solidFill>
          </a:ln>
        </p:spPr>
        <p:txBody>
          <a:bodyPr/>
          <a:lstStyle/>
          <a:p>
            <a:pPr marL="0" indent="0" algn="ctr">
              <a:buNone/>
            </a:pPr>
            <a:r>
              <a:rPr lang="en-BE" b="1" dirty="0"/>
              <a:t>EQF side</a:t>
            </a:r>
            <a:r>
              <a:rPr lang="en-BE" dirty="0"/>
              <a:t>:</a:t>
            </a:r>
          </a:p>
          <a:p>
            <a:r>
              <a:rPr lang="en-BE" dirty="0"/>
              <a:t>European Commission, DG EMPL – Skills Agenda Unit</a:t>
            </a:r>
          </a:p>
          <a:p>
            <a:r>
              <a:rPr lang="en-BE" dirty="0"/>
              <a:t>Germany</a:t>
            </a:r>
          </a:p>
          <a:p>
            <a:r>
              <a:rPr lang="en-BE" dirty="0"/>
              <a:t>Ireland</a:t>
            </a:r>
          </a:p>
          <a:p>
            <a:r>
              <a:rPr lang="en-BE" dirty="0"/>
              <a:t>Latvia</a:t>
            </a:r>
          </a:p>
          <a:p>
            <a:r>
              <a:rPr lang="en-BE" dirty="0"/>
              <a:t>European Students Union</a:t>
            </a:r>
          </a:p>
        </p:txBody>
      </p:sp>
      <p:sp>
        <p:nvSpPr>
          <p:cNvPr id="4" name="Content Placeholder 2">
            <a:extLst>
              <a:ext uri="{FF2B5EF4-FFF2-40B4-BE49-F238E27FC236}">
                <a16:creationId xmlns:a16="http://schemas.microsoft.com/office/drawing/2014/main" id="{3DC71471-36B1-568E-0A80-E0256553917A}"/>
              </a:ext>
            </a:extLst>
          </p:cNvPr>
          <p:cNvSpPr txBox="1">
            <a:spLocks/>
          </p:cNvSpPr>
          <p:nvPr/>
        </p:nvSpPr>
        <p:spPr>
          <a:xfrm>
            <a:off x="6705600" y="1046923"/>
            <a:ext cx="4648200" cy="4784034"/>
          </a:xfrm>
          <a:prstGeom prst="rect">
            <a:avLst/>
          </a:prstGeom>
          <a:solidFill>
            <a:schemeClr val="accent6">
              <a:lumMod val="40000"/>
              <a:lumOff val="60000"/>
            </a:schemeClr>
          </a:solidFill>
          <a:ln>
            <a:solidFill>
              <a:schemeClr val="tx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BE" dirty="0"/>
              <a:t>SADC side:</a:t>
            </a:r>
          </a:p>
          <a:p>
            <a:r>
              <a:rPr lang="en-BE" dirty="0"/>
              <a:t>SADC Secretariat</a:t>
            </a:r>
          </a:p>
          <a:p>
            <a:r>
              <a:rPr lang="en-BE" dirty="0"/>
              <a:t>Angola</a:t>
            </a:r>
          </a:p>
          <a:p>
            <a:r>
              <a:rPr lang="en-BE" dirty="0"/>
              <a:t>Bostwana</a:t>
            </a:r>
          </a:p>
          <a:p>
            <a:r>
              <a:rPr lang="en-BE" dirty="0"/>
              <a:t>DR Congo</a:t>
            </a:r>
          </a:p>
          <a:p>
            <a:r>
              <a:rPr lang="en-BE" dirty="0"/>
              <a:t>Eswatini</a:t>
            </a:r>
          </a:p>
          <a:p>
            <a:r>
              <a:rPr lang="en-BE" dirty="0"/>
              <a:t>Lesotho</a:t>
            </a:r>
          </a:p>
          <a:p>
            <a:r>
              <a:rPr lang="en-BE" dirty="0"/>
              <a:t>Malawi</a:t>
            </a:r>
          </a:p>
          <a:p>
            <a:r>
              <a:rPr lang="en-BE" dirty="0"/>
              <a:t>Mauritius</a:t>
            </a:r>
          </a:p>
          <a:p>
            <a:r>
              <a:rPr lang="en-BE" dirty="0"/>
              <a:t>Mozambique</a:t>
            </a:r>
          </a:p>
          <a:p>
            <a:r>
              <a:rPr lang="en-BE" dirty="0"/>
              <a:t>Namibia</a:t>
            </a:r>
          </a:p>
          <a:p>
            <a:r>
              <a:rPr lang="en-BE" dirty="0"/>
              <a:t>Seychelles</a:t>
            </a:r>
          </a:p>
          <a:p>
            <a:r>
              <a:rPr lang="en-BE" dirty="0"/>
              <a:t>South Africa</a:t>
            </a:r>
          </a:p>
          <a:p>
            <a:r>
              <a:rPr lang="en-BE" dirty="0"/>
              <a:t>Zambia</a:t>
            </a:r>
          </a:p>
          <a:p>
            <a:r>
              <a:rPr lang="en-BE" dirty="0"/>
              <a:t>Zimbabwe</a:t>
            </a:r>
          </a:p>
          <a:p>
            <a:endParaRPr lang="en-BE" dirty="0"/>
          </a:p>
        </p:txBody>
      </p:sp>
      <p:sp>
        <p:nvSpPr>
          <p:cNvPr id="5" name="TextBox 4">
            <a:extLst>
              <a:ext uri="{FF2B5EF4-FFF2-40B4-BE49-F238E27FC236}">
                <a16:creationId xmlns:a16="http://schemas.microsoft.com/office/drawing/2014/main" id="{3B54801D-1CD4-5369-F5B1-A979898EAF7A}"/>
              </a:ext>
            </a:extLst>
          </p:cNvPr>
          <p:cNvSpPr txBox="1"/>
          <p:nvPr/>
        </p:nvSpPr>
        <p:spPr>
          <a:xfrm>
            <a:off x="2955235" y="5830957"/>
            <a:ext cx="5844208" cy="923330"/>
          </a:xfrm>
          <a:prstGeom prst="rect">
            <a:avLst/>
          </a:prstGeom>
          <a:solidFill>
            <a:srgbClr val="00B0F0"/>
          </a:solidFill>
        </p:spPr>
        <p:txBody>
          <a:bodyPr wrap="square" rtlCol="0">
            <a:spAutoFit/>
          </a:bodyPr>
          <a:lstStyle/>
          <a:p>
            <a:pPr algn="ctr"/>
            <a:r>
              <a:rPr lang="en-BE" b="1" dirty="0">
                <a:solidFill>
                  <a:schemeClr val="bg1"/>
                </a:solidFill>
              </a:rPr>
              <a:t>EQF: organisation, technical support, evidence collection, drafting of the report, follow-up with questions and complementary information collection</a:t>
            </a:r>
          </a:p>
        </p:txBody>
      </p:sp>
      <p:sp>
        <p:nvSpPr>
          <p:cNvPr id="6" name="Left-right Arrow 5">
            <a:extLst>
              <a:ext uri="{FF2B5EF4-FFF2-40B4-BE49-F238E27FC236}">
                <a16:creationId xmlns:a16="http://schemas.microsoft.com/office/drawing/2014/main" id="{5D473958-6B39-0A0B-E683-745544DD79E5}"/>
              </a:ext>
            </a:extLst>
          </p:cNvPr>
          <p:cNvSpPr/>
          <p:nvPr/>
        </p:nvSpPr>
        <p:spPr>
          <a:xfrm>
            <a:off x="5088835" y="3008243"/>
            <a:ext cx="1736035" cy="622853"/>
          </a:xfrm>
          <a:prstGeom prst="lef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BE" b="1">
              <a:ln/>
              <a:solidFill>
                <a:schemeClr val="accent4"/>
              </a:solidFill>
            </a:endParaRPr>
          </a:p>
        </p:txBody>
      </p:sp>
      <p:sp>
        <p:nvSpPr>
          <p:cNvPr id="7" name="Oval 6">
            <a:extLst>
              <a:ext uri="{FF2B5EF4-FFF2-40B4-BE49-F238E27FC236}">
                <a16:creationId xmlns:a16="http://schemas.microsoft.com/office/drawing/2014/main" id="{344FBC98-531A-F3D7-E82D-820C5E254E9A}"/>
              </a:ext>
            </a:extLst>
          </p:cNvPr>
          <p:cNvSpPr/>
          <p:nvPr/>
        </p:nvSpPr>
        <p:spPr>
          <a:xfrm>
            <a:off x="5088835" y="1549237"/>
            <a:ext cx="1736035" cy="107469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BE" sz="2200" b="1" dirty="0"/>
              <a:t>Thank you!</a:t>
            </a:r>
          </a:p>
        </p:txBody>
      </p:sp>
    </p:spTree>
    <p:extLst>
      <p:ext uri="{BB962C8B-B14F-4D97-AF65-F5344CB8AC3E}">
        <p14:creationId xmlns:p14="http://schemas.microsoft.com/office/powerpoint/2010/main" val="168920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6A3E18-1327-F6EE-2254-ED9504D9449B}"/>
              </a:ext>
            </a:extLst>
          </p:cNvPr>
          <p:cNvPicPr>
            <a:picLocks noChangeAspect="1"/>
          </p:cNvPicPr>
          <p:nvPr/>
        </p:nvPicPr>
        <p:blipFill rotWithShape="1">
          <a:blip r:embed="rId2">
            <a:duotone>
              <a:schemeClr val="bg2">
                <a:shade val="45000"/>
                <a:satMod val="135000"/>
              </a:schemeClr>
              <a:prstClr val="white"/>
            </a:duotone>
          </a:blip>
          <a:srcRect t="15279" b="4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556EE-C6C6-9C9E-4959-7C77CEF85859}"/>
              </a:ext>
            </a:extLst>
          </p:cNvPr>
          <p:cNvSpPr>
            <a:spLocks noGrp="1"/>
          </p:cNvSpPr>
          <p:nvPr>
            <p:ph type="title"/>
          </p:nvPr>
        </p:nvSpPr>
        <p:spPr>
          <a:xfrm>
            <a:off x="838200" y="365125"/>
            <a:ext cx="10515600" cy="1325563"/>
          </a:xfrm>
        </p:spPr>
        <p:txBody>
          <a:bodyPr>
            <a:normAutofit/>
          </a:bodyPr>
          <a:lstStyle/>
          <a:p>
            <a:r>
              <a:rPr lang="en-GB" b="1" dirty="0">
                <a:latin typeface="+mn-lt"/>
              </a:rPr>
              <a:t>In EQF / EU level context of education and training</a:t>
            </a:r>
            <a:endParaRPr lang="en-BE" b="1" dirty="0">
              <a:latin typeface="+mn-lt"/>
            </a:endParaRPr>
          </a:p>
        </p:txBody>
      </p:sp>
      <p:graphicFrame>
        <p:nvGraphicFramePr>
          <p:cNvPr id="5" name="Content Placeholder 2">
            <a:extLst>
              <a:ext uri="{FF2B5EF4-FFF2-40B4-BE49-F238E27FC236}">
                <a16:creationId xmlns:a16="http://schemas.microsoft.com/office/drawing/2014/main" id="{4A8255AD-E296-EDFA-4F2F-929396673A2B}"/>
              </a:ext>
            </a:extLst>
          </p:cNvPr>
          <p:cNvGraphicFramePr>
            <a:graphicFrameLocks noGrp="1"/>
          </p:cNvGraphicFramePr>
          <p:nvPr>
            <p:ph idx="1"/>
            <p:extLst>
              <p:ext uri="{D42A27DB-BD31-4B8C-83A1-F6EECF244321}">
                <p14:modId xmlns:p14="http://schemas.microsoft.com/office/powerpoint/2010/main" val="682717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203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6BE11944-ED05-4FE9-9927-06C110BB3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2812508-238C-4BCD-BDD3-25C99C5CA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3" name="Color">
              <a:extLst>
                <a:ext uri="{FF2B5EF4-FFF2-40B4-BE49-F238E27FC236}">
                  <a16:creationId xmlns:a16="http://schemas.microsoft.com/office/drawing/2014/main" id="{EA98B5EE-6906-45B1-8691-D06F06B6C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3CB4D77E-DA74-4797-88E4-C7D817D31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61C7D15-485A-45D6-0F99-9D653F258600}"/>
              </a:ext>
            </a:extLst>
          </p:cNvPr>
          <p:cNvSpPr>
            <a:spLocks noGrp="1"/>
          </p:cNvSpPr>
          <p:nvPr>
            <p:ph type="title"/>
          </p:nvPr>
        </p:nvSpPr>
        <p:spPr>
          <a:xfrm>
            <a:off x="789708" y="1014574"/>
            <a:ext cx="9725730" cy="2226769"/>
          </a:xfrm>
        </p:spPr>
        <p:txBody>
          <a:bodyPr vert="horz" lIns="91440" tIns="45720" rIns="91440" bIns="45720" rtlCol="0" anchor="ctr">
            <a:normAutofit/>
          </a:bodyPr>
          <a:lstStyle/>
          <a:p>
            <a:r>
              <a:rPr lang="en-US" sz="4800" b="1" kern="1200" dirty="0">
                <a:solidFill>
                  <a:schemeClr val="bg1"/>
                </a:solidFill>
                <a:latin typeface="+mn-lt"/>
                <a:ea typeface="+mj-ea"/>
                <a:cs typeface="+mj-cs"/>
              </a:rPr>
              <a:t>Topic 1</a:t>
            </a:r>
          </a:p>
        </p:txBody>
      </p:sp>
      <p:sp>
        <p:nvSpPr>
          <p:cNvPr id="3" name="Content Placeholder 2">
            <a:extLst>
              <a:ext uri="{FF2B5EF4-FFF2-40B4-BE49-F238E27FC236}">
                <a16:creationId xmlns:a16="http://schemas.microsoft.com/office/drawing/2014/main" id="{BA10DCFA-6ECD-45CE-22BD-F7ADC8AD86C9}"/>
              </a:ext>
            </a:extLst>
          </p:cNvPr>
          <p:cNvSpPr>
            <a:spLocks noGrp="1"/>
          </p:cNvSpPr>
          <p:nvPr>
            <p:ph idx="1"/>
          </p:nvPr>
        </p:nvSpPr>
        <p:spPr>
          <a:xfrm>
            <a:off x="789708" y="3640633"/>
            <a:ext cx="9725730" cy="2487212"/>
          </a:xfrm>
        </p:spPr>
        <p:txBody>
          <a:bodyPr vert="horz" lIns="91440" tIns="45720" rIns="91440" bIns="45720" rtlCol="0" anchor="ctr">
            <a:normAutofit/>
          </a:bodyPr>
          <a:lstStyle/>
          <a:p>
            <a:pPr marL="0" indent="0">
              <a:buNone/>
            </a:pPr>
            <a:r>
              <a:rPr lang="en-US" sz="4400" kern="1200" dirty="0">
                <a:solidFill>
                  <a:schemeClr val="tx2"/>
                </a:solidFill>
                <a:latin typeface="+mn-lt"/>
                <a:ea typeface="+mn-ea"/>
                <a:cs typeface="+mn-cs"/>
              </a:rPr>
              <a:t>Objectives</a:t>
            </a:r>
          </a:p>
        </p:txBody>
      </p:sp>
    </p:spTree>
    <p:extLst>
      <p:ext uri="{BB962C8B-B14F-4D97-AF65-F5344CB8AC3E}">
        <p14:creationId xmlns:p14="http://schemas.microsoft.com/office/powerpoint/2010/main" val="661557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4AEA-7263-5B24-CF58-68164E089633}"/>
              </a:ext>
            </a:extLst>
          </p:cNvPr>
          <p:cNvSpPr>
            <a:spLocks noGrp="1"/>
          </p:cNvSpPr>
          <p:nvPr>
            <p:ph type="title"/>
          </p:nvPr>
        </p:nvSpPr>
        <p:spPr>
          <a:xfrm>
            <a:off x="1404256" y="168422"/>
            <a:ext cx="10194471" cy="571046"/>
          </a:xfrm>
        </p:spPr>
        <p:txBody>
          <a:bodyPr>
            <a:normAutofit fontScale="90000"/>
          </a:bodyPr>
          <a:lstStyle/>
          <a:p>
            <a:r>
              <a:rPr lang="en-BE" b="1" dirty="0">
                <a:latin typeface="+mn-lt"/>
              </a:rPr>
              <a:t>Topic 1: Objectives</a:t>
            </a:r>
          </a:p>
        </p:txBody>
      </p:sp>
      <p:pic>
        <p:nvPicPr>
          <p:cNvPr id="4" name="Graphic 3" descr="Bar chart">
            <a:extLst>
              <a:ext uri="{FF2B5EF4-FFF2-40B4-BE49-F238E27FC236}">
                <a16:creationId xmlns:a16="http://schemas.microsoft.com/office/drawing/2014/main" id="{C72E9E11-AF2B-BAD3-618D-406CC38B1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171" y="79932"/>
            <a:ext cx="1066800" cy="1066800"/>
          </a:xfrm>
          <a:prstGeom prst="rect">
            <a:avLst/>
          </a:prstGeom>
        </p:spPr>
      </p:pic>
      <p:sp>
        <p:nvSpPr>
          <p:cNvPr id="5" name="TextBox 4">
            <a:extLst>
              <a:ext uri="{FF2B5EF4-FFF2-40B4-BE49-F238E27FC236}">
                <a16:creationId xmlns:a16="http://schemas.microsoft.com/office/drawing/2014/main" id="{C9D34122-C0AE-C523-CD50-EB2C004DB2B6}"/>
              </a:ext>
            </a:extLst>
          </p:cNvPr>
          <p:cNvSpPr txBox="1"/>
          <p:nvPr/>
        </p:nvSpPr>
        <p:spPr>
          <a:xfrm>
            <a:off x="10865820" y="289147"/>
            <a:ext cx="1119351" cy="646331"/>
          </a:xfrm>
          <a:prstGeom prst="rect">
            <a:avLst/>
          </a:prstGeom>
          <a:solidFill>
            <a:schemeClr val="accent1">
              <a:lumMod val="20000"/>
              <a:lumOff val="80000"/>
            </a:schemeClr>
          </a:solidFill>
        </p:spPr>
        <p:txBody>
          <a:bodyPr wrap="square" rtlCol="0">
            <a:spAutoFit/>
          </a:bodyPr>
          <a:lstStyle/>
          <a:p>
            <a:pPr algn="ctr"/>
            <a:r>
              <a:rPr lang="en-BE" dirty="0"/>
              <a:t>Tiina, Mboni</a:t>
            </a:r>
          </a:p>
        </p:txBody>
      </p:sp>
      <p:sp>
        <p:nvSpPr>
          <p:cNvPr id="15" name="Content Placeholder 14">
            <a:extLst>
              <a:ext uri="{FF2B5EF4-FFF2-40B4-BE49-F238E27FC236}">
                <a16:creationId xmlns:a16="http://schemas.microsoft.com/office/drawing/2014/main" id="{B3004497-FD87-4F04-35FA-9B872C8994F4}"/>
              </a:ext>
            </a:extLst>
          </p:cNvPr>
          <p:cNvSpPr>
            <a:spLocks noGrp="1"/>
          </p:cNvSpPr>
          <p:nvPr>
            <p:ph idx="1"/>
          </p:nvPr>
        </p:nvSpPr>
        <p:spPr>
          <a:xfrm>
            <a:off x="355600" y="1457325"/>
            <a:ext cx="3759200" cy="4943474"/>
          </a:xfrm>
          <a:ln>
            <a:solidFill>
              <a:srgbClr val="C00000"/>
            </a:solidFill>
          </a:ln>
        </p:spPr>
        <p:txBody>
          <a:bodyPr/>
          <a:lstStyle/>
          <a:p>
            <a:r>
              <a:rPr lang="en-BE" dirty="0"/>
              <a:t>SADCQF</a:t>
            </a:r>
          </a:p>
          <a:p>
            <a:pPr marL="0" indent="0">
              <a:buNone/>
            </a:pPr>
            <a:r>
              <a:rPr lang="en-GB" sz="2200" dirty="0">
                <a:effectLst/>
                <a:latin typeface="Calibri" panose="020F0502020204030204" pitchFamily="34" charset="0"/>
                <a:ea typeface="Calibri" panose="020F0502020204030204" pitchFamily="34" charset="0"/>
                <a:cs typeface="Calibri" panose="020F0502020204030204" pitchFamily="34" charset="0"/>
              </a:rPr>
              <a:t>The SADCQF is a regional mechanism for </a:t>
            </a:r>
            <a:r>
              <a:rPr lang="en-GB" sz="2200" b="1" dirty="0">
                <a:effectLst/>
                <a:latin typeface="Calibri" panose="020F0502020204030204" pitchFamily="34" charset="0"/>
                <a:ea typeface="Calibri" panose="020F0502020204030204" pitchFamily="34" charset="0"/>
                <a:cs typeface="Calibri" panose="020F0502020204030204" pitchFamily="34" charset="0"/>
              </a:rPr>
              <a:t>comparability and recognition </a:t>
            </a:r>
            <a:r>
              <a:rPr lang="en-GB" sz="2200" dirty="0">
                <a:effectLst/>
                <a:latin typeface="Calibri" panose="020F0502020204030204" pitchFamily="34" charset="0"/>
                <a:ea typeface="Calibri" panose="020F0502020204030204" pitchFamily="34" charset="0"/>
                <a:cs typeface="Calibri" panose="020F0502020204030204" pitchFamily="34" charset="0"/>
              </a:rPr>
              <a:t>of full qualifications, credit transfer, </a:t>
            </a:r>
            <a:r>
              <a:rPr lang="en-GB" sz="2200" b="1" dirty="0">
                <a:effectLst/>
                <a:latin typeface="Calibri" panose="020F0502020204030204" pitchFamily="34" charset="0"/>
                <a:ea typeface="Calibri" panose="020F0502020204030204" pitchFamily="34" charset="0"/>
                <a:cs typeface="Calibri" panose="020F0502020204030204" pitchFamily="34" charset="0"/>
              </a:rPr>
              <a:t>creation of regional standards </a:t>
            </a:r>
            <a:r>
              <a:rPr lang="en-GB" sz="2200" dirty="0">
                <a:effectLst/>
                <a:latin typeface="Calibri" panose="020F0502020204030204" pitchFamily="34" charset="0"/>
                <a:ea typeface="Calibri" panose="020F0502020204030204" pitchFamily="34" charset="0"/>
                <a:cs typeface="Calibri" panose="020F0502020204030204" pitchFamily="34" charset="0"/>
              </a:rPr>
              <a:t>and </a:t>
            </a:r>
            <a:r>
              <a:rPr lang="en-GB" sz="2200" b="1" dirty="0">
                <a:effectLst/>
                <a:latin typeface="Calibri" panose="020F0502020204030204" pitchFamily="34" charset="0"/>
                <a:ea typeface="Calibri" panose="020F0502020204030204" pitchFamily="34" charset="0"/>
                <a:cs typeface="Calibri" panose="020F0502020204030204" pitchFamily="34" charset="0"/>
              </a:rPr>
              <a:t>facilitation of Quality assurance</a:t>
            </a:r>
            <a:r>
              <a:rPr lang="en-GB" sz="2200" dirty="0">
                <a:effectLst/>
                <a:latin typeface="Calibri" panose="020F0502020204030204" pitchFamily="34" charset="0"/>
                <a:ea typeface="Calibri" panose="020F0502020204030204" pitchFamily="34" charset="0"/>
                <a:cs typeface="Calibri" panose="020F0502020204030204" pitchFamily="34" charset="0"/>
              </a:rPr>
              <a:t>. It consists of a set of agreed principles, practices, procedures, and standardised terminology intended to meet the purposes of the SADCQF.</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18" name="Content Placeholder 14">
            <a:extLst>
              <a:ext uri="{FF2B5EF4-FFF2-40B4-BE49-F238E27FC236}">
                <a16:creationId xmlns:a16="http://schemas.microsoft.com/office/drawing/2014/main" id="{79D3D921-34C9-2C5A-DBC8-49CDB0ADC6F5}"/>
              </a:ext>
            </a:extLst>
          </p:cNvPr>
          <p:cNvSpPr txBox="1">
            <a:spLocks/>
          </p:cNvSpPr>
          <p:nvPr/>
        </p:nvSpPr>
        <p:spPr>
          <a:xfrm>
            <a:off x="4699000" y="1457324"/>
            <a:ext cx="7048500" cy="4943475"/>
          </a:xfrm>
          <a:prstGeom prst="rect">
            <a:avLst/>
          </a:prstGeom>
          <a:ln>
            <a:solidFill>
              <a:schemeClr val="accent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t>EQF</a:t>
            </a:r>
          </a:p>
          <a:p>
            <a:pPr algn="just">
              <a:lnSpc>
                <a:spcPct val="102000"/>
              </a:lnSpc>
              <a:spcBef>
                <a:spcPts val="300"/>
              </a:spcBef>
              <a:spcAft>
                <a:spcPts val="200"/>
              </a:spcAft>
              <a:tabLst>
                <a:tab pos="3302000" algn="l"/>
              </a:tabLst>
            </a:pPr>
            <a:r>
              <a:rPr lang="en-ZA" sz="18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The recommendation of the European Parliament and the Council of 23 April 2008 on the establishment of the European Qualifications Framework for lifelong learning created a common reference framework of eight levels of qualifications, expressed as learning outcomes with increasing levels of proficiency. They serve as a </a:t>
            </a:r>
            <a:r>
              <a:rPr lang="en-ZA" sz="1800" b="1"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translation device </a:t>
            </a:r>
            <a:r>
              <a:rPr lang="en-ZA" sz="18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between different qualifications systems and their levels. </a:t>
            </a:r>
            <a:r>
              <a:rPr lang="en-ZA" sz="1800" b="1"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The purpose of the EQF is to improve the transparency, comparability and portability of people's qualifications.</a:t>
            </a:r>
            <a:endParaRPr lang="en-BE" sz="18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2000"/>
              </a:lnSpc>
              <a:spcBef>
                <a:spcPts val="300"/>
              </a:spcBef>
              <a:spcAft>
                <a:spcPts val="200"/>
              </a:spcAft>
              <a:tabLst>
                <a:tab pos="3302000" algn="l"/>
              </a:tabLst>
            </a:pPr>
            <a:r>
              <a:rPr lang="en-ZA" sz="18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EQF Recommendation of 2017: the wider objectives of the EQF are: to contribute to </a:t>
            </a:r>
            <a:r>
              <a:rPr lang="en-ZA" sz="1800" b="1" dirty="0">
                <a:solidFill>
                  <a:srgbClr val="262626"/>
                </a:solidFill>
                <a:effectLst/>
                <a:latin typeface="Calibri" panose="020F0502020204030204" pitchFamily="34" charset="0"/>
                <a:ea typeface="Calibri" panose="020F0502020204030204" pitchFamily="34" charset="0"/>
                <a:cs typeface="Arial" panose="020B0604020202020204" pitchFamily="34" charset="0"/>
              </a:rPr>
              <a:t>modernising education and training systems and to increase the employability, mobility and social integration of workers and learners</a:t>
            </a:r>
            <a:r>
              <a:rPr lang="en-ZA" sz="18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It further aims at better </a:t>
            </a:r>
            <a:r>
              <a:rPr lang="en-ZA" sz="1800" b="1" dirty="0">
                <a:solidFill>
                  <a:srgbClr val="262626"/>
                </a:solidFill>
                <a:effectLst/>
                <a:latin typeface="Calibri" panose="020F0502020204030204" pitchFamily="34" charset="0"/>
                <a:ea typeface="Calibri" panose="020F0502020204030204" pitchFamily="34" charset="0"/>
                <a:cs typeface="Arial" panose="020B0604020202020204" pitchFamily="34" charset="0"/>
              </a:rPr>
              <a:t>linking formal, non-formal and informal learning and supporting the validation of learning outcomes acquired in different settings.</a:t>
            </a:r>
            <a:endParaRPr lang="en-BE" sz="18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2000"/>
              </a:lnSpc>
              <a:spcBef>
                <a:spcPts val="300"/>
              </a:spcBef>
              <a:spcAft>
                <a:spcPts val="200"/>
              </a:spcAft>
              <a:tabLst>
                <a:tab pos="3302000" algn="l"/>
              </a:tabLst>
            </a:pPr>
            <a:r>
              <a:rPr lang="en-ZA" sz="18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EQF contributes to recognition of skills and qualifications, by supporting comparability and transparency of qualifications.</a:t>
            </a:r>
            <a:endParaRPr lang="en-BE" sz="18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r>
              <a:rPr lang="en-BE" sz="1800" dirty="0">
                <a:effectLst/>
                <a:latin typeface="Calibri" panose="020F0502020204030204" pitchFamily="34" charset="0"/>
                <a:ea typeface="DengXian" panose="02010600030101010101" pitchFamily="2" charset="-122"/>
              </a:rPr>
              <a:t>Support links and comparison with qualifications frameworks of countries and regions beyond the EQF area, which aspire to mutual learning and cooperation with the EQF.</a:t>
            </a:r>
            <a:endParaRPr lang="en-BE" dirty="0"/>
          </a:p>
        </p:txBody>
      </p:sp>
      <p:sp>
        <p:nvSpPr>
          <p:cNvPr id="19" name="TextBox 18">
            <a:extLst>
              <a:ext uri="{FF2B5EF4-FFF2-40B4-BE49-F238E27FC236}">
                <a16:creationId xmlns:a16="http://schemas.microsoft.com/office/drawing/2014/main" id="{D12FE733-22DB-4638-79AE-6996E7E3CA5D}"/>
              </a:ext>
            </a:extLst>
          </p:cNvPr>
          <p:cNvSpPr txBox="1"/>
          <p:nvPr/>
        </p:nvSpPr>
        <p:spPr>
          <a:xfrm>
            <a:off x="3818195" y="777400"/>
            <a:ext cx="4470400" cy="369332"/>
          </a:xfrm>
          <a:prstGeom prst="rect">
            <a:avLst/>
          </a:prstGeom>
          <a:solidFill>
            <a:schemeClr val="accent2">
              <a:lumMod val="20000"/>
              <a:lumOff val="80000"/>
            </a:schemeClr>
          </a:solidFill>
          <a:ln>
            <a:solidFill>
              <a:srgbClr val="C00000"/>
            </a:solidFill>
          </a:ln>
        </p:spPr>
        <p:txBody>
          <a:bodyPr wrap="square" rtlCol="0">
            <a:spAutoFit/>
          </a:bodyPr>
          <a:lstStyle/>
          <a:p>
            <a:pPr algn="ctr"/>
            <a:r>
              <a:rPr lang="en-BE" b="1" dirty="0"/>
              <a:t>1. WIDER OBJECTIVES</a:t>
            </a:r>
          </a:p>
        </p:txBody>
      </p:sp>
    </p:spTree>
    <p:extLst>
      <p:ext uri="{BB962C8B-B14F-4D97-AF65-F5344CB8AC3E}">
        <p14:creationId xmlns:p14="http://schemas.microsoft.com/office/powerpoint/2010/main" val="2749343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4AEA-7263-5B24-CF58-68164E089633}"/>
              </a:ext>
            </a:extLst>
          </p:cNvPr>
          <p:cNvSpPr>
            <a:spLocks noGrp="1"/>
          </p:cNvSpPr>
          <p:nvPr>
            <p:ph type="title"/>
          </p:nvPr>
        </p:nvSpPr>
        <p:spPr>
          <a:xfrm>
            <a:off x="1404256" y="168422"/>
            <a:ext cx="10194471" cy="571046"/>
          </a:xfrm>
        </p:spPr>
        <p:txBody>
          <a:bodyPr>
            <a:normAutofit fontScale="90000"/>
          </a:bodyPr>
          <a:lstStyle/>
          <a:p>
            <a:r>
              <a:rPr lang="en-BE" b="1" dirty="0">
                <a:latin typeface="+mn-lt"/>
              </a:rPr>
              <a:t>Topic 1: Objectives</a:t>
            </a:r>
          </a:p>
        </p:txBody>
      </p:sp>
      <p:pic>
        <p:nvPicPr>
          <p:cNvPr id="4" name="Graphic 3" descr="Bar chart">
            <a:extLst>
              <a:ext uri="{FF2B5EF4-FFF2-40B4-BE49-F238E27FC236}">
                <a16:creationId xmlns:a16="http://schemas.microsoft.com/office/drawing/2014/main" id="{C72E9E11-AF2B-BAD3-618D-406CC38B1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171" y="79932"/>
            <a:ext cx="1066800" cy="1066800"/>
          </a:xfrm>
          <a:prstGeom prst="rect">
            <a:avLst/>
          </a:prstGeom>
        </p:spPr>
      </p:pic>
      <p:sp>
        <p:nvSpPr>
          <p:cNvPr id="5" name="TextBox 4">
            <a:extLst>
              <a:ext uri="{FF2B5EF4-FFF2-40B4-BE49-F238E27FC236}">
                <a16:creationId xmlns:a16="http://schemas.microsoft.com/office/drawing/2014/main" id="{C9D34122-C0AE-C523-CD50-EB2C004DB2B6}"/>
              </a:ext>
            </a:extLst>
          </p:cNvPr>
          <p:cNvSpPr txBox="1"/>
          <p:nvPr/>
        </p:nvSpPr>
        <p:spPr>
          <a:xfrm>
            <a:off x="10865820" y="289147"/>
            <a:ext cx="1119351" cy="646331"/>
          </a:xfrm>
          <a:prstGeom prst="rect">
            <a:avLst/>
          </a:prstGeom>
          <a:solidFill>
            <a:schemeClr val="accent1">
              <a:lumMod val="20000"/>
              <a:lumOff val="80000"/>
            </a:schemeClr>
          </a:solidFill>
        </p:spPr>
        <p:txBody>
          <a:bodyPr wrap="square" rtlCol="0">
            <a:spAutoFit/>
          </a:bodyPr>
          <a:lstStyle/>
          <a:p>
            <a:pPr algn="ctr"/>
            <a:r>
              <a:rPr lang="en-BE" dirty="0"/>
              <a:t>Tiina, Mboni</a:t>
            </a:r>
          </a:p>
        </p:txBody>
      </p:sp>
      <p:sp>
        <p:nvSpPr>
          <p:cNvPr id="15" name="Content Placeholder 14">
            <a:extLst>
              <a:ext uri="{FF2B5EF4-FFF2-40B4-BE49-F238E27FC236}">
                <a16:creationId xmlns:a16="http://schemas.microsoft.com/office/drawing/2014/main" id="{B3004497-FD87-4F04-35FA-9B872C8994F4}"/>
              </a:ext>
            </a:extLst>
          </p:cNvPr>
          <p:cNvSpPr>
            <a:spLocks noGrp="1"/>
          </p:cNvSpPr>
          <p:nvPr>
            <p:ph idx="1"/>
          </p:nvPr>
        </p:nvSpPr>
        <p:spPr>
          <a:xfrm>
            <a:off x="355600" y="1457324"/>
            <a:ext cx="4965700" cy="4867275"/>
          </a:xfrm>
          <a:ln>
            <a:solidFill>
              <a:srgbClr val="C00000"/>
            </a:solidFill>
          </a:ln>
        </p:spPr>
        <p:txBody>
          <a:bodyPr>
            <a:normAutofit fontScale="62500" lnSpcReduction="20000"/>
          </a:bodyPr>
          <a:lstStyle/>
          <a:p>
            <a:r>
              <a:rPr lang="en-BE" sz="3200" b="1" dirty="0">
                <a:solidFill>
                  <a:srgbClr val="C00000"/>
                </a:solidFill>
              </a:rPr>
              <a:t>SADCQF</a:t>
            </a:r>
          </a:p>
          <a:p>
            <a:pPr marL="342900" lvl="0" indent="-342900" rtl="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Providing a mechanism for </a:t>
            </a:r>
            <a:r>
              <a:rPr lang="en-GB" sz="2600" u="sng" dirty="0">
                <a:effectLst/>
                <a:latin typeface="Calibri" panose="020F0502020204030204" pitchFamily="34" charset="0"/>
                <a:ea typeface="Times New Roman" panose="02020603050405020304" pitchFamily="18" charset="0"/>
              </a:rPr>
              <a:t>comparability and recognition</a:t>
            </a:r>
            <a:r>
              <a:rPr lang="en-GB" sz="2600" dirty="0">
                <a:effectLst/>
                <a:latin typeface="Calibri" panose="020F0502020204030204" pitchFamily="34" charset="0"/>
                <a:ea typeface="Times New Roman" panose="02020603050405020304" pitchFamily="18" charset="0"/>
              </a:rPr>
              <a:t> of qualifications in SADC</a:t>
            </a:r>
            <a:endParaRPr lang="en-BE" sz="26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Facilitating </a:t>
            </a:r>
            <a:r>
              <a:rPr lang="en-GB" sz="2600" u="sng" dirty="0">
                <a:effectLst/>
                <a:latin typeface="Calibri" panose="020F0502020204030204" pitchFamily="34" charset="0"/>
                <a:ea typeface="Times New Roman" panose="02020603050405020304" pitchFamily="18" charset="0"/>
              </a:rPr>
              <a:t>mutual recognition</a:t>
            </a:r>
            <a:r>
              <a:rPr lang="en-GB" sz="2600" dirty="0">
                <a:effectLst/>
                <a:latin typeface="Calibri" panose="020F0502020204030204" pitchFamily="34" charset="0"/>
                <a:ea typeface="Times New Roman" panose="02020603050405020304" pitchFamily="18" charset="0"/>
              </a:rPr>
              <a:t> of qualifications in all Member States</a:t>
            </a:r>
            <a:endParaRPr lang="en-BE" sz="26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2600" u="sng" dirty="0">
                <a:effectLst/>
                <a:latin typeface="Calibri" panose="020F0502020204030204" pitchFamily="34" charset="0"/>
                <a:ea typeface="Times New Roman" panose="02020603050405020304" pitchFamily="18" charset="0"/>
              </a:rPr>
              <a:t>Harmonising qualifications</a:t>
            </a:r>
            <a:r>
              <a:rPr lang="en-GB" sz="2600" dirty="0">
                <a:effectLst/>
                <a:latin typeface="Calibri" panose="020F0502020204030204" pitchFamily="34" charset="0"/>
                <a:ea typeface="Times New Roman" panose="02020603050405020304" pitchFamily="18" charset="0"/>
              </a:rPr>
              <a:t> wherever possible,</a:t>
            </a:r>
            <a:endParaRPr lang="en-BE" sz="26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Promoting the </a:t>
            </a:r>
            <a:r>
              <a:rPr lang="en-GB" sz="2600" u="sng" dirty="0">
                <a:effectLst/>
                <a:latin typeface="Calibri" panose="020F0502020204030204" pitchFamily="34" charset="0"/>
                <a:ea typeface="Times New Roman" panose="02020603050405020304" pitchFamily="18" charset="0"/>
              </a:rPr>
              <a:t>transfer of credits</a:t>
            </a:r>
            <a:r>
              <a:rPr lang="en-GB" sz="2600" dirty="0">
                <a:effectLst/>
                <a:latin typeface="Calibri" panose="020F0502020204030204" pitchFamily="34" charset="0"/>
                <a:ea typeface="Times New Roman" panose="02020603050405020304" pitchFamily="18" charset="0"/>
              </a:rPr>
              <a:t> within and among Member States and even beyond</a:t>
            </a:r>
            <a:endParaRPr lang="en-BE" sz="26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Creating </a:t>
            </a:r>
            <a:r>
              <a:rPr lang="en-GB" sz="2600" u="sng" dirty="0">
                <a:effectLst/>
                <a:latin typeface="Calibri" panose="020F0502020204030204" pitchFamily="34" charset="0"/>
                <a:ea typeface="Times New Roman" panose="02020603050405020304" pitchFamily="18" charset="0"/>
              </a:rPr>
              <a:t>SADC regional standards</a:t>
            </a:r>
            <a:r>
              <a:rPr lang="en-GB" sz="2600" dirty="0">
                <a:effectLst/>
                <a:latin typeface="Calibri" panose="020F0502020204030204" pitchFamily="34" charset="0"/>
                <a:ea typeface="Times New Roman" panose="02020603050405020304" pitchFamily="18" charset="0"/>
              </a:rPr>
              <a:t> where appropriate.</a:t>
            </a:r>
            <a:endParaRPr lang="en-BE" sz="2600" dirty="0">
              <a:effectLst/>
              <a:latin typeface="Arial" panose="020B0604020202020204" pitchFamily="34" charset="0"/>
              <a:ea typeface="Times New Roman" panose="02020603050405020304" pitchFamily="18" charset="0"/>
            </a:endParaRPr>
          </a:p>
          <a:p>
            <a:pPr algn="just">
              <a:spcBef>
                <a:spcPts val="600"/>
              </a:spcBef>
            </a:pPr>
            <a:r>
              <a:rPr lang="en-GB" sz="2600" dirty="0">
                <a:effectLst/>
                <a:latin typeface="Calibri" panose="020F0502020204030204" pitchFamily="34" charset="0"/>
                <a:ea typeface="Calibri" panose="020F0502020204030204" pitchFamily="34" charset="0"/>
                <a:cs typeface="Calibri" panose="020F0502020204030204" pitchFamily="34" charset="0"/>
              </a:rPr>
              <a:t>SADCQF will contribute to the:</a:t>
            </a:r>
            <a:endParaRPr lang="en-BE" sz="26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Development and implementation of NQFs in the Member States</a:t>
            </a:r>
            <a:endParaRPr lang="en-BE" sz="26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Harmonisation between NQFs in Member States,</a:t>
            </a:r>
            <a:endParaRPr lang="en-BE" sz="26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Review and strengthening of national assessment and accreditation systems, and</a:t>
            </a:r>
          </a:p>
          <a:p>
            <a:pPr marL="342900" lvl="0" indent="-342900">
              <a:lnSpc>
                <a:spcPct val="115000"/>
              </a:lnSpc>
              <a:spcBef>
                <a:spcPts val="300"/>
              </a:spcBef>
              <a:spcAft>
                <a:spcPts val="300"/>
              </a:spcAft>
              <a:buFont typeface="Calibri" panose="020F0502020204030204" pitchFamily="34" charset="0"/>
              <a:buChar char="-"/>
            </a:pPr>
            <a:r>
              <a:rPr lang="en-GB" sz="2600" dirty="0">
                <a:effectLst/>
                <a:latin typeface="Calibri" panose="020F0502020204030204" pitchFamily="34" charset="0"/>
                <a:ea typeface="Times New Roman" panose="02020603050405020304" pitchFamily="18" charset="0"/>
              </a:rPr>
              <a:t>Facilitation of agreement on entrance requirements to higher education and training</a:t>
            </a:r>
            <a:r>
              <a:rPr lang="en-BE" sz="2600" dirty="0">
                <a:effectLst/>
              </a:rPr>
              <a:t> </a:t>
            </a:r>
            <a:r>
              <a:rPr lang="en-GB" sz="2600" dirty="0">
                <a:effectLst/>
                <a:latin typeface="Calibri" panose="020F0502020204030204" pitchFamily="34" charset="0"/>
                <a:ea typeface="Calibri" panose="020F0502020204030204" pitchFamily="34" charset="0"/>
                <a:cs typeface="Calibri" panose="020F0502020204030204" pitchFamily="34" charset="0"/>
              </a:rPr>
              <a:t>.</a:t>
            </a:r>
            <a:endParaRPr lang="en-BE" sz="26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18" name="Content Placeholder 14">
            <a:extLst>
              <a:ext uri="{FF2B5EF4-FFF2-40B4-BE49-F238E27FC236}">
                <a16:creationId xmlns:a16="http://schemas.microsoft.com/office/drawing/2014/main" id="{79D3D921-34C9-2C5A-DBC8-49CDB0ADC6F5}"/>
              </a:ext>
            </a:extLst>
          </p:cNvPr>
          <p:cNvSpPr txBox="1">
            <a:spLocks/>
          </p:cNvSpPr>
          <p:nvPr/>
        </p:nvSpPr>
        <p:spPr>
          <a:xfrm>
            <a:off x="5664200" y="1457325"/>
            <a:ext cx="6083300" cy="4867274"/>
          </a:xfrm>
          <a:prstGeom prst="rect">
            <a:avLst/>
          </a:prstGeom>
          <a:ln>
            <a:solidFill>
              <a:schemeClr val="accent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t>EQF</a:t>
            </a:r>
          </a:p>
          <a:p>
            <a:pPr marL="342900" lvl="0" indent="-342900" rtl="0">
              <a:lnSpc>
                <a:spcPct val="115000"/>
              </a:lnSpc>
              <a:spcBef>
                <a:spcPts val="300"/>
              </a:spcBef>
              <a:spcAft>
                <a:spcPts val="3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Referencing of NQFs to EQF; update and renewal of referencing, as NQFs evolve and change over time.</a:t>
            </a:r>
            <a:endParaRPr lang="en-BE" sz="18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Use of EQF levels on newly issued qualifications and databases of qualifications of countries with NQFs referenced to EQF.</a:t>
            </a:r>
            <a:endParaRPr lang="en-BE" sz="1800" dirty="0">
              <a:effectLst/>
              <a:latin typeface="Arial" panose="020B0604020202020204" pitchFamily="34" charset="0"/>
              <a:ea typeface="Times New Roman" panose="02020603050405020304" pitchFamily="18" charset="0"/>
            </a:endParaRPr>
          </a:p>
          <a:p>
            <a:pPr marL="342900" lvl="0" indent="-342900">
              <a:lnSpc>
                <a:spcPct val="115000"/>
              </a:lnSpc>
              <a:spcBef>
                <a:spcPts val="300"/>
              </a:spcBef>
              <a:spcAft>
                <a:spcPts val="30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Promote links between credit accumulation and transfer systems and NQFs, helping individuals to progress in learning by facilitating flexible learning pathways and transfer across different levels and types of education and training and across national borders, enabling learners to accumulate and transfer different learning outcomes acquired in different learning contexts, including online, non-formal and informal learning. The learning outcomes approach can also facilitate the design, delivery and assessment of full qualifications or components of qualifications.</a:t>
            </a:r>
            <a:endParaRPr lang="en-BE" sz="1800" dirty="0">
              <a:effectLst/>
              <a:latin typeface="Arial" panose="020B0604020202020204" pitchFamily="34" charset="0"/>
              <a:ea typeface="Times New Roman" panose="02020603050405020304" pitchFamily="18" charset="0"/>
            </a:endParaRPr>
          </a:p>
        </p:txBody>
      </p:sp>
      <p:sp>
        <p:nvSpPr>
          <p:cNvPr id="19" name="TextBox 18">
            <a:extLst>
              <a:ext uri="{FF2B5EF4-FFF2-40B4-BE49-F238E27FC236}">
                <a16:creationId xmlns:a16="http://schemas.microsoft.com/office/drawing/2014/main" id="{D12FE733-22DB-4638-79AE-6996E7E3CA5D}"/>
              </a:ext>
            </a:extLst>
          </p:cNvPr>
          <p:cNvSpPr txBox="1"/>
          <p:nvPr/>
        </p:nvSpPr>
        <p:spPr>
          <a:xfrm>
            <a:off x="3818195" y="777400"/>
            <a:ext cx="4470400" cy="369332"/>
          </a:xfrm>
          <a:prstGeom prst="rect">
            <a:avLst/>
          </a:prstGeom>
          <a:solidFill>
            <a:schemeClr val="accent1">
              <a:lumMod val="40000"/>
              <a:lumOff val="60000"/>
            </a:schemeClr>
          </a:solidFill>
          <a:ln>
            <a:solidFill>
              <a:schemeClr val="accent1"/>
            </a:solidFill>
          </a:ln>
        </p:spPr>
        <p:txBody>
          <a:bodyPr wrap="square" rtlCol="0">
            <a:spAutoFit/>
          </a:bodyPr>
          <a:lstStyle/>
          <a:p>
            <a:pPr algn="ctr"/>
            <a:r>
              <a:rPr lang="en-BE" b="1" dirty="0"/>
              <a:t>2. SPECIFIC OBJECTIVES</a:t>
            </a:r>
          </a:p>
        </p:txBody>
      </p:sp>
    </p:spTree>
    <p:extLst>
      <p:ext uri="{BB962C8B-B14F-4D97-AF65-F5344CB8AC3E}">
        <p14:creationId xmlns:p14="http://schemas.microsoft.com/office/powerpoint/2010/main" val="3447538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4AEA-7263-5B24-CF58-68164E089633}"/>
              </a:ext>
            </a:extLst>
          </p:cNvPr>
          <p:cNvSpPr>
            <a:spLocks noGrp="1"/>
          </p:cNvSpPr>
          <p:nvPr>
            <p:ph type="title"/>
          </p:nvPr>
        </p:nvSpPr>
        <p:spPr>
          <a:xfrm>
            <a:off x="1404256" y="168422"/>
            <a:ext cx="10194471" cy="571046"/>
          </a:xfrm>
        </p:spPr>
        <p:txBody>
          <a:bodyPr>
            <a:normAutofit fontScale="90000"/>
          </a:bodyPr>
          <a:lstStyle/>
          <a:p>
            <a:r>
              <a:rPr lang="en-BE" b="1" dirty="0">
                <a:latin typeface="+mn-lt"/>
              </a:rPr>
              <a:t>Topic 1: Objectives (3)</a:t>
            </a:r>
          </a:p>
        </p:txBody>
      </p:sp>
      <p:pic>
        <p:nvPicPr>
          <p:cNvPr id="4" name="Graphic 3" descr="Bar chart">
            <a:extLst>
              <a:ext uri="{FF2B5EF4-FFF2-40B4-BE49-F238E27FC236}">
                <a16:creationId xmlns:a16="http://schemas.microsoft.com/office/drawing/2014/main" id="{C72E9E11-AF2B-BAD3-618D-406CC38B1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171" y="79932"/>
            <a:ext cx="1066800" cy="1066800"/>
          </a:xfrm>
          <a:prstGeom prst="rect">
            <a:avLst/>
          </a:prstGeom>
        </p:spPr>
      </p:pic>
      <p:sp>
        <p:nvSpPr>
          <p:cNvPr id="5" name="TextBox 4">
            <a:extLst>
              <a:ext uri="{FF2B5EF4-FFF2-40B4-BE49-F238E27FC236}">
                <a16:creationId xmlns:a16="http://schemas.microsoft.com/office/drawing/2014/main" id="{C9D34122-C0AE-C523-CD50-EB2C004DB2B6}"/>
              </a:ext>
            </a:extLst>
          </p:cNvPr>
          <p:cNvSpPr txBox="1"/>
          <p:nvPr/>
        </p:nvSpPr>
        <p:spPr>
          <a:xfrm>
            <a:off x="10865820" y="289147"/>
            <a:ext cx="1119351" cy="646331"/>
          </a:xfrm>
          <a:prstGeom prst="rect">
            <a:avLst/>
          </a:prstGeom>
          <a:solidFill>
            <a:schemeClr val="accent1">
              <a:lumMod val="20000"/>
              <a:lumOff val="80000"/>
            </a:schemeClr>
          </a:solidFill>
        </p:spPr>
        <p:txBody>
          <a:bodyPr wrap="square" rtlCol="0">
            <a:spAutoFit/>
          </a:bodyPr>
          <a:lstStyle/>
          <a:p>
            <a:pPr algn="ctr"/>
            <a:r>
              <a:rPr lang="en-BE" dirty="0"/>
              <a:t>Tiina, Mboni</a:t>
            </a:r>
          </a:p>
        </p:txBody>
      </p:sp>
      <p:sp>
        <p:nvSpPr>
          <p:cNvPr id="15" name="Content Placeholder 14">
            <a:extLst>
              <a:ext uri="{FF2B5EF4-FFF2-40B4-BE49-F238E27FC236}">
                <a16:creationId xmlns:a16="http://schemas.microsoft.com/office/drawing/2014/main" id="{B3004497-FD87-4F04-35FA-9B872C8994F4}"/>
              </a:ext>
            </a:extLst>
          </p:cNvPr>
          <p:cNvSpPr>
            <a:spLocks noGrp="1"/>
          </p:cNvSpPr>
          <p:nvPr>
            <p:ph idx="1"/>
          </p:nvPr>
        </p:nvSpPr>
        <p:spPr>
          <a:xfrm>
            <a:off x="355600" y="1457324"/>
            <a:ext cx="4965700" cy="4867275"/>
          </a:xfrm>
          <a:ln>
            <a:solidFill>
              <a:srgbClr val="C00000"/>
            </a:solidFill>
          </a:ln>
        </p:spPr>
        <p:txBody>
          <a:bodyPr>
            <a:normAutofit fontScale="92500" lnSpcReduction="10000"/>
          </a:bodyPr>
          <a:lstStyle/>
          <a:p>
            <a:r>
              <a:rPr lang="en-BE" sz="3200" b="1" dirty="0">
                <a:solidFill>
                  <a:srgbClr val="C00000"/>
                </a:solidFill>
              </a:rPr>
              <a:t>SIMILARITIES</a:t>
            </a:r>
          </a:p>
          <a:p>
            <a:pPr indent="0" algn="just">
              <a:lnSpc>
                <a:spcPct val="115000"/>
              </a:lnSpc>
              <a:spcBef>
                <a:spcPts val="600"/>
              </a:spcBef>
              <a:spcAft>
                <a:spcPts val="0"/>
              </a:spcAft>
              <a:buNone/>
            </a:pPr>
            <a:r>
              <a:rPr lang="en-ZA" sz="1800" dirty="0">
                <a:solidFill>
                  <a:srgbClr val="262626"/>
                </a:solidFill>
                <a:effectLst/>
                <a:latin typeface="Calibri" panose="020F0502020204030204" pitchFamily="34" charset="0"/>
                <a:ea typeface="Calibri" panose="020F0502020204030204" pitchFamily="34" charset="0"/>
              </a:rPr>
              <a:t>Both frameworks share a number of purposes and expected benefits, notably: </a:t>
            </a:r>
            <a:endParaRPr lang="en-BE" sz="18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Comparability of qualifications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Quality of education and training and qualifications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Trust in qualifications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Learning progression, use of credit systems linked to NQFs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Facilitate recognition of qualifications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Support employability, mobility and social integration of learners and workers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Dialogue and mutual understanding</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15000"/>
              </a:lnSpc>
              <a:spcBef>
                <a:spcPts val="600"/>
              </a:spcBef>
              <a:buFont typeface="Times New Roman" panose="02020603050405020304" pitchFamily="18" charset="0"/>
              <a:buChar char="-"/>
            </a:pPr>
            <a:r>
              <a:rPr lang="en-ZA" sz="1800" dirty="0">
                <a:solidFill>
                  <a:srgbClr val="262626"/>
                </a:solidFill>
                <a:effectLst/>
                <a:latin typeface="Calibri" panose="020F0502020204030204" pitchFamily="34" charset="0"/>
                <a:ea typeface="Calibri" panose="020F0502020204030204" pitchFamily="34" charset="0"/>
              </a:rPr>
              <a:t>Improve education and training systems</a:t>
            </a:r>
            <a:endParaRPr lang="en-BE" sz="1800" dirty="0">
              <a:effectLst/>
              <a:latin typeface="Arial" panose="020B0604020202020204" pitchFamily="34" charset="0"/>
              <a:ea typeface="Times New Roman" panose="02020603050405020304" pitchFamily="18" charset="0"/>
            </a:endParaRPr>
          </a:p>
          <a:p>
            <a:pPr marL="0" indent="0">
              <a:buNone/>
            </a:pPr>
            <a:endParaRPr lang="en-BE" dirty="0"/>
          </a:p>
        </p:txBody>
      </p:sp>
      <p:sp>
        <p:nvSpPr>
          <p:cNvPr id="18" name="Content Placeholder 14">
            <a:extLst>
              <a:ext uri="{FF2B5EF4-FFF2-40B4-BE49-F238E27FC236}">
                <a16:creationId xmlns:a16="http://schemas.microsoft.com/office/drawing/2014/main" id="{79D3D921-34C9-2C5A-DBC8-49CDB0ADC6F5}"/>
              </a:ext>
            </a:extLst>
          </p:cNvPr>
          <p:cNvSpPr txBox="1">
            <a:spLocks/>
          </p:cNvSpPr>
          <p:nvPr/>
        </p:nvSpPr>
        <p:spPr>
          <a:xfrm>
            <a:off x="5664199" y="1457325"/>
            <a:ext cx="6320971" cy="4867274"/>
          </a:xfrm>
          <a:prstGeom prst="rect">
            <a:avLst/>
          </a:prstGeom>
          <a:ln>
            <a:solidFill>
              <a:schemeClr val="accent1"/>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t>DIFFERENCES / SPECIFICITIES</a:t>
            </a:r>
          </a:p>
          <a:p>
            <a:pPr marL="342900" lvl="0" indent="-342900" algn="just" rtl="0">
              <a:lnSpc>
                <a:spcPct val="105000"/>
              </a:lnSpc>
              <a:spcBef>
                <a:spcPts val="600"/>
              </a:spcBef>
              <a:buFont typeface="Times New Roman" panose="02020603050405020304" pitchFamily="18" charset="0"/>
              <a:buChar char="-"/>
            </a:pPr>
            <a:r>
              <a:rPr lang="en-GB" sz="1800" u="sng" dirty="0">
                <a:effectLst/>
                <a:latin typeface="Calibri" panose="020F0502020204030204" pitchFamily="34" charset="0"/>
                <a:ea typeface="Times New Roman" panose="02020603050405020304" pitchFamily="18" charset="0"/>
              </a:rPr>
              <a:t>Learning outcomes</a:t>
            </a:r>
            <a:r>
              <a:rPr lang="en-GB" sz="1800" dirty="0">
                <a:effectLst/>
                <a:latin typeface="Calibri" panose="020F0502020204030204" pitchFamily="34" charset="0"/>
                <a:ea typeface="Times New Roman" panose="02020603050405020304" pitchFamily="18" charset="0"/>
              </a:rPr>
              <a:t>:</a:t>
            </a:r>
            <a:endParaRPr lang="en-BE" sz="1800" dirty="0">
              <a:effectLst/>
              <a:latin typeface="Arial" panose="020B0604020202020204" pitchFamily="34" charset="0"/>
              <a:ea typeface="Times New Roman" panose="02020603050405020304" pitchFamily="18" charset="0"/>
            </a:endParaRPr>
          </a:p>
          <a:p>
            <a:pPr marL="457200" algn="just">
              <a:lnSpc>
                <a:spcPct val="105000"/>
              </a:lnSpc>
              <a:spcBef>
                <a:spcPts val="600"/>
              </a:spcBef>
            </a:pPr>
            <a:r>
              <a:rPr lang="en-GB" sz="1800" dirty="0">
                <a:effectLst/>
                <a:latin typeface="Calibri" panose="020F0502020204030204" pitchFamily="34" charset="0"/>
                <a:ea typeface="Arial" panose="020B0604020202020204" pitchFamily="34" charset="0"/>
              </a:rPr>
              <a:t>EQF places a major emphasis on the primacy of learning outcomes in developing and implementing NQFs, for comparability, transparency, progression, mobility. The SADCQF Booklet does not explicitly mention learning outcomes among the objectives, benefits, and underlying principles of the framework. Learning outcomes are mentioned in two main sections: a) Design features: SADC qualifications portal will include qualifications described through outcome statements; b) QA Guidelines: the 11</a:t>
            </a:r>
            <a:r>
              <a:rPr lang="en-GB" sz="1800" baseline="30000" dirty="0">
                <a:effectLst/>
                <a:latin typeface="Calibri" panose="020F0502020204030204" pitchFamily="34" charset="0"/>
                <a:ea typeface="Arial" panose="020B0604020202020204" pitchFamily="34" charset="0"/>
              </a:rPr>
              <a:t>th</a:t>
            </a:r>
            <a:r>
              <a:rPr lang="en-GB" sz="1800" dirty="0">
                <a:effectLst/>
                <a:latin typeface="Calibri" panose="020F0502020204030204" pitchFamily="34" charset="0"/>
                <a:ea typeface="Arial" panose="020B0604020202020204" pitchFamily="34" charset="0"/>
              </a:rPr>
              <a:t> point of the Guidelines mentions learning outcomes.</a:t>
            </a:r>
            <a:endParaRPr lang="en-BE" sz="18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spcAft>
                <a:spcPts val="0"/>
              </a:spcAft>
              <a:buFont typeface="Times New Roman" panose="02020603050405020304" pitchFamily="18" charset="0"/>
              <a:buChar char="-"/>
            </a:pPr>
            <a:r>
              <a:rPr lang="en-GB" sz="1800" u="sng" dirty="0">
                <a:effectLst/>
                <a:latin typeface="Calibri" panose="020F0502020204030204" pitchFamily="34" charset="0"/>
                <a:ea typeface="Times New Roman" panose="02020603050405020304" pitchFamily="18" charset="0"/>
              </a:rPr>
              <a:t>Harmonising qualifications and creation of regional standards</a:t>
            </a:r>
            <a:r>
              <a:rPr lang="en-GB" sz="1800" dirty="0">
                <a:effectLst/>
                <a:latin typeface="Calibri" panose="020F0502020204030204" pitchFamily="34" charset="0"/>
                <a:ea typeface="Times New Roman" panose="02020603050405020304" pitchFamily="18" charset="0"/>
              </a:rPr>
              <a:t>: </a:t>
            </a:r>
            <a:endParaRPr lang="en-BE" sz="1800" dirty="0">
              <a:effectLst/>
              <a:latin typeface="Arial" panose="020B0604020202020204" pitchFamily="34" charset="0"/>
              <a:ea typeface="Times New Roman" panose="02020603050405020304" pitchFamily="18" charset="0"/>
            </a:endParaRPr>
          </a:p>
          <a:p>
            <a:pPr marL="457200" algn="just">
              <a:lnSpc>
                <a:spcPct val="105000"/>
              </a:lnSpc>
              <a:spcBef>
                <a:spcPts val="600"/>
              </a:spcBef>
            </a:pPr>
            <a:r>
              <a:rPr lang="en-GB" sz="1800" dirty="0">
                <a:effectLst/>
                <a:latin typeface="Calibri" panose="020F0502020204030204" pitchFamily="34" charset="0"/>
                <a:ea typeface="Arial" panose="020B0604020202020204" pitchFamily="34" charset="0"/>
              </a:rPr>
              <a:t>These concepts feature among the five key objectives of SADCQF. In the context of the Treaty on Functioning of the EU (TFEU, Art 165) any harmonisation of the laws and regulations of the Member States is excluded in the areas of education and training. Therefore, the EU and the EQF have no competence to harmonise and standardise qualifications. Instead, the TFEU encourages cooperation between Member States and if necessary, supports and supplements their action while fully respecting the responsibility of the Member States for the content of teaching and organisation of their education systems.</a:t>
            </a:r>
            <a:endParaRPr lang="en-BE" sz="1800" dirty="0">
              <a:effectLst/>
              <a:latin typeface="Arial" panose="020B0604020202020204" pitchFamily="34" charset="0"/>
              <a:ea typeface="Arial" panose="020B0604020202020204" pitchFamily="34" charset="0"/>
            </a:endParaRPr>
          </a:p>
          <a:p>
            <a:pPr marL="0" lvl="0" indent="0" rtl="0">
              <a:lnSpc>
                <a:spcPct val="115000"/>
              </a:lnSpc>
              <a:spcBef>
                <a:spcPts val="300"/>
              </a:spcBef>
              <a:spcAft>
                <a:spcPts val="300"/>
              </a:spcAft>
              <a:buNone/>
            </a:pPr>
            <a:endParaRPr lang="en-BE" sz="1800" dirty="0">
              <a:effectLst/>
              <a:latin typeface="Arial" panose="020B0604020202020204" pitchFamily="34" charset="0"/>
              <a:ea typeface="Times New Roman" panose="02020603050405020304" pitchFamily="18" charset="0"/>
            </a:endParaRPr>
          </a:p>
        </p:txBody>
      </p:sp>
      <p:sp>
        <p:nvSpPr>
          <p:cNvPr id="19" name="TextBox 18">
            <a:extLst>
              <a:ext uri="{FF2B5EF4-FFF2-40B4-BE49-F238E27FC236}">
                <a16:creationId xmlns:a16="http://schemas.microsoft.com/office/drawing/2014/main" id="{D12FE733-22DB-4638-79AE-6996E7E3CA5D}"/>
              </a:ext>
            </a:extLst>
          </p:cNvPr>
          <p:cNvSpPr txBox="1"/>
          <p:nvPr/>
        </p:nvSpPr>
        <p:spPr>
          <a:xfrm>
            <a:off x="3818195" y="777400"/>
            <a:ext cx="4470400" cy="369332"/>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pPr algn="ctr"/>
            <a:r>
              <a:rPr lang="en-BE" b="1" dirty="0"/>
              <a:t>3. SUM-UP</a:t>
            </a:r>
          </a:p>
        </p:txBody>
      </p:sp>
    </p:spTree>
    <p:extLst>
      <p:ext uri="{BB962C8B-B14F-4D97-AF65-F5344CB8AC3E}">
        <p14:creationId xmlns:p14="http://schemas.microsoft.com/office/powerpoint/2010/main" val="1393696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4AEA-7263-5B24-CF58-68164E089633}"/>
              </a:ext>
            </a:extLst>
          </p:cNvPr>
          <p:cNvSpPr>
            <a:spLocks noGrp="1"/>
          </p:cNvSpPr>
          <p:nvPr>
            <p:ph type="title"/>
          </p:nvPr>
        </p:nvSpPr>
        <p:spPr>
          <a:xfrm>
            <a:off x="1404256" y="168422"/>
            <a:ext cx="10194471" cy="571046"/>
          </a:xfrm>
        </p:spPr>
        <p:txBody>
          <a:bodyPr>
            <a:normAutofit fontScale="90000"/>
          </a:bodyPr>
          <a:lstStyle/>
          <a:p>
            <a:r>
              <a:rPr lang="en-BE" b="1" dirty="0">
                <a:latin typeface="+mn-lt"/>
              </a:rPr>
              <a:t>Topic 1: Objectives</a:t>
            </a:r>
          </a:p>
        </p:txBody>
      </p:sp>
      <p:sp>
        <p:nvSpPr>
          <p:cNvPr id="3" name="Content Placeholder 2">
            <a:extLst>
              <a:ext uri="{FF2B5EF4-FFF2-40B4-BE49-F238E27FC236}">
                <a16:creationId xmlns:a16="http://schemas.microsoft.com/office/drawing/2014/main" id="{C2AE40BC-E2D1-9E40-AFB3-771ADB98FD62}"/>
              </a:ext>
            </a:extLst>
          </p:cNvPr>
          <p:cNvSpPr>
            <a:spLocks noGrp="1"/>
          </p:cNvSpPr>
          <p:nvPr>
            <p:ph idx="1"/>
          </p:nvPr>
        </p:nvSpPr>
        <p:spPr>
          <a:xfrm>
            <a:off x="977900" y="1875129"/>
            <a:ext cx="10045700" cy="3319171"/>
          </a:xfrm>
          <a:ln>
            <a:solidFill>
              <a:schemeClr val="accent1"/>
            </a:solidFill>
          </a:ln>
        </p:spPr>
        <p:txBody>
          <a:bodyPr>
            <a:normAutofit fontScale="70000" lnSpcReduction="20000"/>
          </a:bodyPr>
          <a:lstStyle/>
          <a:p>
            <a:pPr marL="0" indent="0" algn="just">
              <a:lnSpc>
                <a:spcPct val="105000"/>
              </a:lnSpc>
              <a:spcBef>
                <a:spcPts val="300"/>
              </a:spcBef>
              <a:spcAft>
                <a:spcPts val="300"/>
              </a:spcAft>
              <a:buNone/>
            </a:pPr>
            <a:r>
              <a:rPr lang="pt-PT" sz="3800" b="1" u="sng" dirty="0" err="1">
                <a:solidFill>
                  <a:srgbClr val="000000"/>
                </a:solidFill>
                <a:latin typeface="Calibri" panose="020F0502020204030204" pitchFamily="34" charset="0"/>
              </a:rPr>
              <a:t>Conclusions</a:t>
            </a:r>
            <a:r>
              <a:rPr lang="pt-PT" sz="3800" b="1" u="sng" dirty="0">
                <a:solidFill>
                  <a:srgbClr val="000000"/>
                </a:solidFill>
                <a:latin typeface="Calibri" panose="020F0502020204030204" pitchFamily="34" charset="0"/>
              </a:rPr>
              <a:t> </a:t>
            </a:r>
            <a:r>
              <a:rPr lang="pt-PT" sz="3800" b="1" u="sng" dirty="0" err="1">
                <a:solidFill>
                  <a:srgbClr val="000000"/>
                </a:solidFill>
                <a:latin typeface="Calibri" panose="020F0502020204030204" pitchFamily="34" charset="0"/>
              </a:rPr>
              <a:t>on</a:t>
            </a:r>
            <a:r>
              <a:rPr lang="pt-PT" sz="3800" b="1" u="sng" dirty="0">
                <a:solidFill>
                  <a:srgbClr val="000000"/>
                </a:solidFill>
                <a:latin typeface="Calibri" panose="020F0502020204030204" pitchFamily="34" charset="0"/>
              </a:rPr>
              <a:t> </a:t>
            </a:r>
            <a:r>
              <a:rPr lang="pt-PT" sz="3800" b="1" u="sng" dirty="0" err="1">
                <a:solidFill>
                  <a:srgbClr val="000000"/>
                </a:solidFill>
                <a:latin typeface="Calibri" panose="020F0502020204030204" pitchFamily="34" charset="0"/>
              </a:rPr>
              <a:t>Topic</a:t>
            </a:r>
            <a:r>
              <a:rPr lang="pt-PT" sz="3800" b="1" u="sng" dirty="0">
                <a:solidFill>
                  <a:srgbClr val="000000"/>
                </a:solidFill>
                <a:latin typeface="Calibri" panose="020F0502020204030204" pitchFamily="34" charset="0"/>
              </a:rPr>
              <a:t> 1:</a:t>
            </a:r>
            <a:endParaRPr lang="en-BE" sz="3800" b="1" u="sng" dirty="0">
              <a:solidFill>
                <a:srgbClr val="000000"/>
              </a:solidFill>
              <a:latin typeface="Calibri" panose="020F0502020204030204" pitchFamily="34" charset="0"/>
            </a:endParaRPr>
          </a:p>
          <a:p>
            <a:pPr algn="just">
              <a:lnSpc>
                <a:spcPct val="105000"/>
              </a:lnSpc>
            </a:pPr>
            <a:r>
              <a:rPr lang="pt-PT" sz="3800" dirty="0" err="1">
                <a:latin typeface="Calibri" panose="020F0502020204030204" pitchFamily="34" charset="0"/>
                <a:ea typeface="SimSun" panose="02010600030101010101" pitchFamily="2" charset="-122"/>
              </a:rPr>
              <a:t>The</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analysis</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and</a:t>
            </a:r>
            <a:r>
              <a:rPr lang="pt-PT" sz="3800" dirty="0">
                <a:latin typeface="Calibri" panose="020F0502020204030204" pitchFamily="34" charset="0"/>
                <a:ea typeface="SimSun" panose="02010600030101010101" pitchFamily="2" charset="-122"/>
              </a:rPr>
              <a:t> dialogue </a:t>
            </a:r>
            <a:r>
              <a:rPr lang="pt-PT" sz="3800" dirty="0" err="1">
                <a:latin typeface="Calibri" panose="020F0502020204030204" pitchFamily="34" charset="0"/>
                <a:ea typeface="SimSun" panose="02010600030101010101" pitchFamily="2" charset="-122"/>
              </a:rPr>
              <a:t>have</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identified</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important</a:t>
            </a:r>
            <a:r>
              <a:rPr lang="pt-PT" sz="3800" dirty="0">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similarities</a:t>
            </a:r>
            <a:r>
              <a:rPr lang="pt-PT" sz="3800" b="1" u="sng" dirty="0">
                <a:solidFill>
                  <a:schemeClr val="accent6">
                    <a:lumMod val="75000"/>
                  </a:schemeClr>
                </a:solidFill>
                <a:latin typeface="Calibri" panose="020F0502020204030204" pitchFamily="34" charset="0"/>
                <a:ea typeface="SimSun" panose="02010600030101010101" pitchFamily="2" charset="-122"/>
              </a:rPr>
              <a:t> in </a:t>
            </a:r>
            <a:r>
              <a:rPr lang="pt-PT" sz="3800" b="1" u="sng" dirty="0" err="1">
                <a:solidFill>
                  <a:schemeClr val="accent6">
                    <a:lumMod val="75000"/>
                  </a:schemeClr>
                </a:solidFill>
                <a:latin typeface="Calibri" panose="020F0502020204030204" pitchFamily="34" charset="0"/>
                <a:ea typeface="SimSun" panose="02010600030101010101" pitchFamily="2" charset="-122"/>
              </a:rPr>
              <a:t>the</a:t>
            </a:r>
            <a:r>
              <a:rPr lang="pt-PT" sz="3800" b="1" u="sng" dirty="0">
                <a:solidFill>
                  <a:schemeClr val="accent6">
                    <a:lumMod val="75000"/>
                  </a:schemeClr>
                </a:solidFill>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nature</a:t>
            </a:r>
            <a:r>
              <a:rPr lang="pt-PT" sz="3800" b="1" u="sng" dirty="0">
                <a:solidFill>
                  <a:schemeClr val="accent6">
                    <a:lumMod val="75000"/>
                  </a:schemeClr>
                </a:solidFill>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and</a:t>
            </a:r>
            <a:r>
              <a:rPr lang="pt-PT" sz="3800" b="1" u="sng" dirty="0">
                <a:solidFill>
                  <a:schemeClr val="accent6">
                    <a:lumMod val="75000"/>
                  </a:schemeClr>
                </a:solidFill>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objectives</a:t>
            </a:r>
            <a:r>
              <a:rPr lang="pt-PT" sz="3800" b="1" u="sng" dirty="0">
                <a:solidFill>
                  <a:schemeClr val="accent6">
                    <a:lumMod val="75000"/>
                  </a:schemeClr>
                </a:solidFill>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of</a:t>
            </a:r>
            <a:r>
              <a:rPr lang="pt-PT" sz="3800" b="1" u="sng" dirty="0">
                <a:solidFill>
                  <a:schemeClr val="accent6">
                    <a:lumMod val="75000"/>
                  </a:schemeClr>
                </a:solidFill>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the</a:t>
            </a:r>
            <a:r>
              <a:rPr lang="pt-PT" sz="3800" b="1" u="sng" dirty="0">
                <a:solidFill>
                  <a:schemeClr val="accent6">
                    <a:lumMod val="75000"/>
                  </a:schemeClr>
                </a:solidFill>
                <a:latin typeface="Calibri" panose="020F0502020204030204" pitchFamily="34" charset="0"/>
                <a:ea typeface="SimSun" panose="02010600030101010101" pitchFamily="2" charset="-122"/>
              </a:rPr>
              <a:t> SADCQF </a:t>
            </a:r>
            <a:r>
              <a:rPr lang="pt-PT" sz="3800" dirty="0" err="1">
                <a:latin typeface="Calibri" panose="020F0502020204030204" pitchFamily="34" charset="0"/>
                <a:ea typeface="SimSun" panose="02010600030101010101" pitchFamily="2" charset="-122"/>
              </a:rPr>
              <a:t>and</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the</a:t>
            </a:r>
            <a:r>
              <a:rPr lang="pt-PT" sz="3800" dirty="0">
                <a:latin typeface="Calibri" panose="020F0502020204030204" pitchFamily="34" charset="0"/>
                <a:ea typeface="SimSun" panose="02010600030101010101" pitchFamily="2" charset="-122"/>
              </a:rPr>
              <a:t> EQF </a:t>
            </a:r>
            <a:r>
              <a:rPr lang="pt-PT" sz="3800" dirty="0" err="1">
                <a:latin typeface="Calibri" panose="020F0502020204030204" pitchFamily="34" charset="0"/>
                <a:ea typeface="SimSun" panose="02010600030101010101" pitchFamily="2" charset="-122"/>
              </a:rPr>
              <a:t>and</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it</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is</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legitimate</a:t>
            </a:r>
            <a:r>
              <a:rPr lang="pt-PT" sz="3800" dirty="0">
                <a:latin typeface="Calibri" panose="020F0502020204030204" pitchFamily="34" charset="0"/>
                <a:ea typeface="SimSun" panose="02010600030101010101" pitchFamily="2" charset="-122"/>
              </a:rPr>
              <a:t> to </a:t>
            </a:r>
            <a:r>
              <a:rPr lang="pt-PT" sz="3800" dirty="0" err="1">
                <a:latin typeface="Calibri" panose="020F0502020204030204" pitchFamily="34" charset="0"/>
                <a:ea typeface="SimSun" panose="02010600030101010101" pitchFamily="2" charset="-122"/>
              </a:rPr>
              <a:t>consider</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that</a:t>
            </a:r>
            <a:r>
              <a:rPr lang="pt-PT" sz="3800" dirty="0">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both</a:t>
            </a:r>
            <a:r>
              <a:rPr lang="pt-PT" sz="3800" b="1" u="sng" dirty="0">
                <a:solidFill>
                  <a:schemeClr val="accent6">
                    <a:lumMod val="75000"/>
                  </a:schemeClr>
                </a:solidFill>
                <a:latin typeface="Calibri" panose="020F0502020204030204" pitchFamily="34" charset="0"/>
                <a:ea typeface="SimSun" panose="02010600030101010101" pitchFamily="2" charset="-122"/>
              </a:rPr>
              <a:t> </a:t>
            </a:r>
            <a:r>
              <a:rPr lang="pt-PT" sz="3800" b="1" u="sng" dirty="0" err="1">
                <a:solidFill>
                  <a:schemeClr val="accent6">
                    <a:lumMod val="75000"/>
                  </a:schemeClr>
                </a:solidFill>
                <a:latin typeface="Calibri" panose="020F0502020204030204" pitchFamily="34" charset="0"/>
                <a:ea typeface="SimSun" panose="02010600030101010101" pitchFamily="2" charset="-122"/>
              </a:rPr>
              <a:t>frameworks</a:t>
            </a:r>
            <a:r>
              <a:rPr lang="pt-PT" sz="3800" b="1" u="sng" dirty="0">
                <a:solidFill>
                  <a:schemeClr val="accent6">
                    <a:lumMod val="75000"/>
                  </a:schemeClr>
                </a:solidFill>
                <a:latin typeface="Calibri" panose="020F0502020204030204" pitchFamily="34" charset="0"/>
                <a:ea typeface="SimSun" panose="02010600030101010101" pitchFamily="2" charset="-122"/>
              </a:rPr>
              <a:t> are </a:t>
            </a:r>
            <a:r>
              <a:rPr lang="pt-PT" sz="3800" b="1" u="sng" dirty="0" err="1">
                <a:solidFill>
                  <a:schemeClr val="accent6">
                    <a:lumMod val="75000"/>
                  </a:schemeClr>
                </a:solidFill>
                <a:latin typeface="Calibri" panose="020F0502020204030204" pitchFamily="34" charset="0"/>
                <a:ea typeface="SimSun" panose="02010600030101010101" pitchFamily="2" charset="-122"/>
              </a:rPr>
              <a:t>comparable</a:t>
            </a:r>
            <a:r>
              <a:rPr lang="pt-PT" sz="3800" dirty="0">
                <a:latin typeface="Calibri" panose="020F0502020204030204" pitchFamily="34" charset="0"/>
                <a:ea typeface="SimSun" panose="02010600030101010101" pitchFamily="2" charset="-122"/>
              </a:rPr>
              <a:t>. </a:t>
            </a:r>
          </a:p>
          <a:p>
            <a:pPr algn="just">
              <a:lnSpc>
                <a:spcPct val="105000"/>
              </a:lnSpc>
            </a:pPr>
            <a:r>
              <a:rPr lang="pt-PT" sz="3800" dirty="0">
                <a:latin typeface="Calibri" panose="020F0502020204030204" pitchFamily="34" charset="0"/>
                <a:ea typeface="SimSun" panose="02010600030101010101" pitchFamily="2" charset="-122"/>
              </a:rPr>
              <a:t>Both are meta-</a:t>
            </a:r>
            <a:r>
              <a:rPr lang="pt-PT" sz="3800" dirty="0" err="1">
                <a:latin typeface="Calibri" panose="020F0502020204030204" pitchFamily="34" charset="0"/>
                <a:ea typeface="SimSun" panose="02010600030101010101" pitchFamily="2" charset="-122"/>
              </a:rPr>
              <a:t>frameworks</a:t>
            </a:r>
            <a:r>
              <a:rPr lang="pt-PT" sz="3800" dirty="0">
                <a:latin typeface="Calibri" panose="020F0502020204030204" pitchFamily="34" charset="0"/>
                <a:ea typeface="SimSun" panose="02010600030101010101" pitchFamily="2" charset="-122"/>
              </a:rPr>
              <a:t> – for </a:t>
            </a:r>
            <a:r>
              <a:rPr lang="pt-PT" sz="3800" dirty="0" err="1">
                <a:latin typeface="Calibri" panose="020F0502020204030204" pitchFamily="34" charset="0"/>
                <a:ea typeface="SimSun" panose="02010600030101010101" pitchFamily="2" charset="-122"/>
              </a:rPr>
              <a:t>comparison</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linking</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and</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referencing</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of</a:t>
            </a:r>
            <a:r>
              <a:rPr lang="pt-PT" sz="3800" dirty="0">
                <a:latin typeface="Calibri" panose="020F0502020204030204" pitchFamily="34" charset="0"/>
                <a:ea typeface="SimSun" panose="02010600030101010101" pitchFamily="2" charset="-122"/>
              </a:rPr>
              <a:t> </a:t>
            </a:r>
            <a:r>
              <a:rPr lang="pt-PT" sz="3800" dirty="0" err="1">
                <a:latin typeface="Calibri" panose="020F0502020204030204" pitchFamily="34" charset="0"/>
                <a:ea typeface="SimSun" panose="02010600030101010101" pitchFamily="2" charset="-122"/>
              </a:rPr>
              <a:t>NQFs</a:t>
            </a:r>
            <a:endParaRPr lang="pt-PT" sz="3800" dirty="0">
              <a:latin typeface="Calibri" panose="020F0502020204030204" pitchFamily="34" charset="0"/>
              <a:ea typeface="SimSun" panose="02010600030101010101" pitchFamily="2" charset="-122"/>
            </a:endParaRPr>
          </a:p>
          <a:p>
            <a:pPr marL="0" indent="0" algn="just">
              <a:lnSpc>
                <a:spcPct val="105000"/>
              </a:lnSpc>
              <a:buNone/>
            </a:pPr>
            <a:r>
              <a:rPr lang="pt-PT" sz="2400" dirty="0">
                <a:solidFill>
                  <a:srgbClr val="000000"/>
                </a:solidFill>
                <a:latin typeface="Calibri" panose="020F0502020204030204" pitchFamily="34" charset="0"/>
                <a:ea typeface="Times New Roman" panose="02020603050405020304" pitchFamily="18" charset="0"/>
              </a:rPr>
              <a:t>
</a:t>
            </a:r>
            <a:endParaRPr lang="en-BE" sz="1900" dirty="0">
              <a:effectLst/>
              <a:latin typeface="Times New Roman" panose="02020603050405020304" pitchFamily="18" charset="0"/>
              <a:ea typeface="Times New Roman" panose="02020603050405020304" pitchFamily="18" charset="0"/>
            </a:endParaRPr>
          </a:p>
        </p:txBody>
      </p:sp>
      <p:pic>
        <p:nvPicPr>
          <p:cNvPr id="4" name="Graphic 3" descr="Bar chart">
            <a:extLst>
              <a:ext uri="{FF2B5EF4-FFF2-40B4-BE49-F238E27FC236}">
                <a16:creationId xmlns:a16="http://schemas.microsoft.com/office/drawing/2014/main" id="{C72E9E11-AF2B-BAD3-618D-406CC38B1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171" y="79932"/>
            <a:ext cx="1066800" cy="1066800"/>
          </a:xfrm>
          <a:prstGeom prst="rect">
            <a:avLst/>
          </a:prstGeom>
        </p:spPr>
      </p:pic>
      <p:sp>
        <p:nvSpPr>
          <p:cNvPr id="5" name="TextBox 4">
            <a:extLst>
              <a:ext uri="{FF2B5EF4-FFF2-40B4-BE49-F238E27FC236}">
                <a16:creationId xmlns:a16="http://schemas.microsoft.com/office/drawing/2014/main" id="{C9D34122-C0AE-C523-CD50-EB2C004DB2B6}"/>
              </a:ext>
            </a:extLst>
          </p:cNvPr>
          <p:cNvSpPr txBox="1"/>
          <p:nvPr/>
        </p:nvSpPr>
        <p:spPr>
          <a:xfrm>
            <a:off x="10865820" y="289147"/>
            <a:ext cx="1119351" cy="646331"/>
          </a:xfrm>
          <a:prstGeom prst="rect">
            <a:avLst/>
          </a:prstGeom>
          <a:solidFill>
            <a:schemeClr val="accent1">
              <a:lumMod val="20000"/>
              <a:lumOff val="80000"/>
            </a:schemeClr>
          </a:solidFill>
        </p:spPr>
        <p:txBody>
          <a:bodyPr wrap="square" rtlCol="0">
            <a:spAutoFit/>
          </a:bodyPr>
          <a:lstStyle/>
          <a:p>
            <a:pPr algn="ctr"/>
            <a:r>
              <a:rPr lang="en-BE" dirty="0"/>
              <a:t>Tiina, Mboni</a:t>
            </a:r>
          </a:p>
        </p:txBody>
      </p:sp>
    </p:spTree>
    <p:extLst>
      <p:ext uri="{BB962C8B-B14F-4D97-AF65-F5344CB8AC3E}">
        <p14:creationId xmlns:p14="http://schemas.microsoft.com/office/powerpoint/2010/main" val="317332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63C1F321-BB96-4700-B3CE-1A615606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FA1AD64-F15F-417D-956C-B2C211FC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13" name="Color">
              <a:extLst>
                <a:ext uri="{FF2B5EF4-FFF2-40B4-BE49-F238E27FC236}">
                  <a16:creationId xmlns:a16="http://schemas.microsoft.com/office/drawing/2014/main" id="{5F3C79B0-E0DE-407E-B550-3FDEB67B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A1A2DFA8-F321-4204-9B31-A3713BC65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53E2249-61AD-A7D4-FC42-9D0E499CC63D}"/>
              </a:ext>
            </a:extLst>
          </p:cNvPr>
          <p:cNvSpPr>
            <a:spLocks noGrp="1"/>
          </p:cNvSpPr>
          <p:nvPr>
            <p:ph type="title"/>
          </p:nvPr>
        </p:nvSpPr>
        <p:spPr>
          <a:xfrm>
            <a:off x="789708" y="841664"/>
            <a:ext cx="4874661" cy="5156800"/>
          </a:xfrm>
        </p:spPr>
        <p:txBody>
          <a:bodyPr vert="horz" lIns="91440" tIns="45720" rIns="91440" bIns="45720" rtlCol="0" anchor="ctr">
            <a:normAutofit/>
          </a:bodyPr>
          <a:lstStyle/>
          <a:p>
            <a:r>
              <a:rPr lang="en-US" sz="5400" b="1" kern="1200" dirty="0">
                <a:solidFill>
                  <a:schemeClr val="bg1"/>
                </a:solidFill>
                <a:latin typeface="+mn-lt"/>
                <a:ea typeface="+mj-ea"/>
                <a:cs typeface="+mj-cs"/>
              </a:rPr>
              <a:t>Topic 2</a:t>
            </a:r>
          </a:p>
        </p:txBody>
      </p:sp>
      <p:sp>
        <p:nvSpPr>
          <p:cNvPr id="3" name="Content Placeholder 2">
            <a:extLst>
              <a:ext uri="{FF2B5EF4-FFF2-40B4-BE49-F238E27FC236}">
                <a16:creationId xmlns:a16="http://schemas.microsoft.com/office/drawing/2014/main" id="{64840980-A65B-020C-318A-779B5F8C3BC1}"/>
              </a:ext>
            </a:extLst>
          </p:cNvPr>
          <p:cNvSpPr>
            <a:spLocks noGrp="1"/>
          </p:cNvSpPr>
          <p:nvPr>
            <p:ph idx="1"/>
          </p:nvPr>
        </p:nvSpPr>
        <p:spPr>
          <a:xfrm>
            <a:off x="6534687" y="841664"/>
            <a:ext cx="4867605" cy="5156800"/>
          </a:xfrm>
        </p:spPr>
        <p:txBody>
          <a:bodyPr vert="horz" lIns="91440" tIns="45720" rIns="91440" bIns="45720" rtlCol="0" anchor="ctr">
            <a:normAutofit/>
          </a:bodyPr>
          <a:lstStyle/>
          <a:p>
            <a:pPr marL="0" indent="0">
              <a:buNone/>
            </a:pPr>
            <a:r>
              <a:rPr lang="en-US" sz="4400" b="1" kern="1200" dirty="0">
                <a:solidFill>
                  <a:schemeClr val="tx2"/>
                </a:solidFill>
                <a:latin typeface="+mn-lt"/>
                <a:ea typeface="+mn-ea"/>
                <a:cs typeface="+mn-cs"/>
              </a:rPr>
              <a:t>Scope</a:t>
            </a:r>
          </a:p>
        </p:txBody>
      </p:sp>
    </p:spTree>
    <p:extLst>
      <p:ext uri="{BB962C8B-B14F-4D97-AF65-F5344CB8AC3E}">
        <p14:creationId xmlns:p14="http://schemas.microsoft.com/office/powerpoint/2010/main" val="354346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F84F-3916-70C7-D4F5-395B3AAA458B}"/>
              </a:ext>
            </a:extLst>
          </p:cNvPr>
          <p:cNvSpPr>
            <a:spLocks noGrp="1"/>
          </p:cNvSpPr>
          <p:nvPr>
            <p:ph type="title"/>
          </p:nvPr>
        </p:nvSpPr>
        <p:spPr>
          <a:xfrm>
            <a:off x="2019300" y="538956"/>
            <a:ext cx="8985250" cy="1118394"/>
          </a:xfrm>
        </p:spPr>
        <p:txBody>
          <a:bodyPr anchor="t">
            <a:normAutofit/>
          </a:bodyPr>
          <a:lstStyle/>
          <a:p>
            <a:r>
              <a:rPr lang="en-BE" sz="4000" b="1" dirty="0">
                <a:latin typeface="+mn-lt"/>
              </a:rPr>
              <a:t>Topic 2: </a:t>
            </a:r>
            <a:r>
              <a:rPr lang="en-GB" sz="4000" b="1" dirty="0">
                <a:latin typeface="+mn-lt"/>
              </a:rPr>
              <a:t>Scope</a:t>
            </a:r>
            <a:endParaRPr lang="en-BE" sz="4000" b="1" dirty="0">
              <a:latin typeface="+mn-lt"/>
            </a:endParaRPr>
          </a:p>
        </p:txBody>
      </p:sp>
      <p:pic>
        <p:nvPicPr>
          <p:cNvPr id="7" name="Graphic 6" descr="Tanabata Tree">
            <a:extLst>
              <a:ext uri="{FF2B5EF4-FFF2-40B4-BE49-F238E27FC236}">
                <a16:creationId xmlns:a16="http://schemas.microsoft.com/office/drawing/2014/main" id="{DE0C152D-065C-F364-97BA-4B44F0D291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229" y="215502"/>
            <a:ext cx="1228271" cy="1153885"/>
          </a:xfrm>
          <a:prstGeom prst="rect">
            <a:avLst/>
          </a:prstGeom>
        </p:spPr>
      </p:pic>
      <p:sp>
        <p:nvSpPr>
          <p:cNvPr id="3" name="Content Placeholder 2">
            <a:extLst>
              <a:ext uri="{FF2B5EF4-FFF2-40B4-BE49-F238E27FC236}">
                <a16:creationId xmlns:a16="http://schemas.microsoft.com/office/drawing/2014/main" id="{936256BF-763A-DA22-F504-E36E0E98B1DC}"/>
              </a:ext>
            </a:extLst>
          </p:cNvPr>
          <p:cNvSpPr>
            <a:spLocks noGrp="1"/>
          </p:cNvSpPr>
          <p:nvPr>
            <p:ph idx="1"/>
          </p:nvPr>
        </p:nvSpPr>
        <p:spPr>
          <a:xfrm>
            <a:off x="519793" y="1390649"/>
            <a:ext cx="11209752" cy="4928395"/>
          </a:xfrm>
        </p:spPr>
        <p:txBody>
          <a:bodyPr>
            <a:noAutofit/>
          </a:bodyPr>
          <a:lstStyle/>
          <a:p>
            <a:pPr>
              <a:spcBef>
                <a:spcPts val="600"/>
              </a:spcBef>
              <a:spcAft>
                <a:spcPts val="600"/>
              </a:spcAft>
            </a:pPr>
            <a:r>
              <a:rPr lang="pt-PT" sz="2600" b="1" dirty="0">
                <a:solidFill>
                  <a:schemeClr val="accent6"/>
                </a:solidFill>
                <a:latin typeface="Calibri" panose="020F0502020204030204" pitchFamily="34" charset="0"/>
                <a:ea typeface="Times New Roman" panose="02020603050405020304" pitchFamily="18" charset="0"/>
              </a:rPr>
              <a:t>Both </a:t>
            </a:r>
            <a:r>
              <a:rPr lang="pt-PT" sz="2600" b="1" dirty="0" err="1">
                <a:solidFill>
                  <a:schemeClr val="accent6"/>
                </a:solidFill>
                <a:latin typeface="Calibri" panose="020F0502020204030204" pitchFamily="34" charset="0"/>
                <a:ea typeface="Times New Roman" panose="02020603050405020304" pitchFamily="18" charset="0"/>
              </a:rPr>
              <a:t>the</a:t>
            </a:r>
            <a:r>
              <a:rPr lang="pt-PT" sz="2600" b="1" dirty="0">
                <a:solidFill>
                  <a:schemeClr val="accent6"/>
                </a:solidFill>
                <a:latin typeface="Calibri" panose="020F0502020204030204" pitchFamily="34" charset="0"/>
                <a:ea typeface="Times New Roman" panose="02020603050405020304" pitchFamily="18" charset="0"/>
              </a:rPr>
              <a:t> SADCQF </a:t>
            </a:r>
            <a:r>
              <a:rPr lang="pt-PT" sz="2600" b="1" dirty="0" err="1">
                <a:solidFill>
                  <a:schemeClr val="accent6"/>
                </a:solidFill>
                <a:latin typeface="Calibri" panose="020F0502020204030204" pitchFamily="34" charset="0"/>
                <a:ea typeface="Times New Roman" panose="02020603050405020304" pitchFamily="18" charset="0"/>
              </a:rPr>
              <a:t>and</a:t>
            </a:r>
            <a:r>
              <a:rPr lang="pt-PT" sz="2600" b="1" dirty="0">
                <a:solidFill>
                  <a:schemeClr val="accent6"/>
                </a:solidFill>
                <a:latin typeface="Calibri" panose="020F0502020204030204" pitchFamily="34" charset="0"/>
                <a:ea typeface="Times New Roman" panose="02020603050405020304" pitchFamily="18" charset="0"/>
              </a:rPr>
              <a:t> </a:t>
            </a:r>
            <a:r>
              <a:rPr lang="pt-PT" sz="2600" b="1" dirty="0" err="1">
                <a:solidFill>
                  <a:schemeClr val="accent6"/>
                </a:solidFill>
                <a:latin typeface="Calibri" panose="020F0502020204030204" pitchFamily="34" charset="0"/>
                <a:ea typeface="Times New Roman" panose="02020603050405020304" pitchFamily="18" charset="0"/>
              </a:rPr>
              <a:t>the</a:t>
            </a:r>
            <a:r>
              <a:rPr lang="pt-PT" sz="2600" b="1" dirty="0">
                <a:solidFill>
                  <a:schemeClr val="accent6"/>
                </a:solidFill>
                <a:latin typeface="Calibri" panose="020F0502020204030204" pitchFamily="34" charset="0"/>
                <a:ea typeface="Times New Roman" panose="02020603050405020304" pitchFamily="18" charset="0"/>
              </a:rPr>
              <a:t> EQF are </a:t>
            </a:r>
            <a:r>
              <a:rPr lang="pt-PT" sz="2600" b="1" dirty="0" err="1">
                <a:solidFill>
                  <a:schemeClr val="accent6"/>
                </a:solidFill>
                <a:latin typeface="Calibri" panose="020F0502020204030204" pitchFamily="34" charset="0"/>
                <a:ea typeface="Times New Roman" panose="02020603050405020304" pitchFamily="18" charset="0"/>
              </a:rPr>
              <a:t>comprehensive</a:t>
            </a:r>
            <a:r>
              <a:rPr lang="pt-PT" sz="2600" b="1" dirty="0">
                <a:solidFill>
                  <a:schemeClr val="accent6"/>
                </a:solidFill>
                <a:latin typeface="Calibri" panose="020F0502020204030204" pitchFamily="34" charset="0"/>
                <a:ea typeface="Times New Roman" panose="02020603050405020304" pitchFamily="18" charset="0"/>
              </a:rPr>
              <a:t> </a:t>
            </a:r>
            <a:r>
              <a:rPr lang="pt-PT" sz="2600" b="1" dirty="0" err="1">
                <a:solidFill>
                  <a:schemeClr val="accent6"/>
                </a:solidFill>
                <a:latin typeface="Calibri" panose="020F0502020204030204" pitchFamily="34" charset="0"/>
                <a:ea typeface="Times New Roman" panose="02020603050405020304" pitchFamily="18" charset="0"/>
              </a:rPr>
              <a:t>and</a:t>
            </a:r>
            <a:r>
              <a:rPr lang="pt-PT" sz="2600" b="1" dirty="0">
                <a:solidFill>
                  <a:schemeClr val="accent6"/>
                </a:solidFill>
                <a:latin typeface="Calibri" panose="020F0502020204030204" pitchFamily="34" charset="0"/>
                <a:ea typeface="Times New Roman" panose="02020603050405020304" pitchFamily="18" charset="0"/>
              </a:rPr>
              <a:t> inclusive</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they</a:t>
            </a:r>
            <a:r>
              <a:rPr lang="pt-PT" sz="2600" dirty="0">
                <a:latin typeface="Calibri" panose="020F0502020204030204" pitchFamily="34" charset="0"/>
                <a:ea typeface="Times New Roman" panose="02020603050405020304" pitchFamily="18" charset="0"/>
              </a:rPr>
              <a:t> cover </a:t>
            </a:r>
            <a:r>
              <a:rPr lang="pt-PT" sz="2600" dirty="0" err="1">
                <a:latin typeface="Calibri" panose="020F0502020204030204" pitchFamily="34" charset="0"/>
                <a:ea typeface="Times New Roman" panose="02020603050405020304" pitchFamily="18" charset="0"/>
              </a:rPr>
              <a:t>qualifications</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from</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all</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education</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training </a:t>
            </a:r>
            <a:r>
              <a:rPr lang="pt-PT" sz="2600" dirty="0" err="1">
                <a:latin typeface="Calibri" panose="020F0502020204030204" pitchFamily="34" charset="0"/>
                <a:ea typeface="Times New Roman" panose="02020603050405020304" pitchFamily="18" charset="0"/>
              </a:rPr>
              <a:t>subsystems</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of</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all</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levels</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types</a:t>
            </a:r>
            <a:r>
              <a:rPr lang="pt-PT" sz="2600" dirty="0">
                <a:latin typeface="Calibri" panose="020F0502020204030204" pitchFamily="34" charset="0"/>
                <a:ea typeface="Times New Roman" panose="02020603050405020304" pitchFamily="18" charset="0"/>
              </a:rPr>
              <a:t>. Both </a:t>
            </a:r>
            <a:r>
              <a:rPr lang="pt-PT" sz="2600" dirty="0" err="1">
                <a:latin typeface="Calibri" panose="020F0502020204030204" pitchFamily="34" charset="0"/>
                <a:ea typeface="Times New Roman" panose="02020603050405020304" pitchFamily="18" charset="0"/>
              </a:rPr>
              <a:t>consider</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support</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learning</a:t>
            </a:r>
            <a:r>
              <a:rPr lang="pt-PT" sz="2600" dirty="0">
                <a:latin typeface="Calibri" panose="020F0502020204030204" pitchFamily="34" charset="0"/>
                <a:ea typeface="Times New Roman" panose="02020603050405020304" pitchFamily="18" charset="0"/>
              </a:rPr>
              <a:t> in </a:t>
            </a:r>
            <a:r>
              <a:rPr lang="pt-PT" sz="2600" dirty="0" err="1">
                <a:latin typeface="Calibri" panose="020F0502020204030204" pitchFamily="34" charset="0"/>
                <a:ea typeface="Times New Roman" panose="02020603050405020304" pitchFamily="18" charset="0"/>
              </a:rPr>
              <a:t>different</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contexts</a:t>
            </a:r>
            <a:r>
              <a:rPr lang="pt-PT" sz="2600" dirty="0">
                <a:latin typeface="Calibri" panose="020F0502020204030204" pitchFamily="34" charset="0"/>
                <a:ea typeface="Times New Roman" panose="02020603050405020304" pitchFamily="18" charset="0"/>
              </a:rPr>
              <a:t>: formal, non-formal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informal.
</a:t>
            </a:r>
            <a:r>
              <a:rPr lang="pt-PT" sz="2600" dirty="0">
                <a:solidFill>
                  <a:srgbClr val="C00000"/>
                </a:solidFill>
                <a:latin typeface="Calibri" panose="020F0502020204030204" pitchFamily="34" charset="0"/>
                <a:ea typeface="Times New Roman" panose="02020603050405020304" pitchFamily="18" charset="0"/>
              </a:rPr>
              <a:t>Both are </a:t>
            </a:r>
            <a:r>
              <a:rPr lang="pt-PT" sz="2600" b="1" dirty="0">
                <a:solidFill>
                  <a:srgbClr val="C00000"/>
                </a:solidFill>
                <a:latin typeface="Calibri" panose="020F0502020204030204" pitchFamily="34" charset="0"/>
                <a:ea typeface="Times New Roman" panose="02020603050405020304" pitchFamily="18" charset="0"/>
              </a:rPr>
              <a:t>meta-</a:t>
            </a:r>
            <a:r>
              <a:rPr lang="pt-PT" sz="2600" b="1" dirty="0" err="1">
                <a:solidFill>
                  <a:srgbClr val="C00000"/>
                </a:solidFill>
                <a:latin typeface="Calibri" panose="020F0502020204030204" pitchFamily="34" charset="0"/>
                <a:ea typeface="Times New Roman" panose="02020603050405020304" pitchFamily="18" charset="0"/>
              </a:rPr>
              <a:t>frameworks</a:t>
            </a:r>
            <a:r>
              <a:rPr lang="pt-PT" sz="2600" dirty="0">
                <a:solidFill>
                  <a:srgbClr val="C00000"/>
                </a:solidFill>
                <a:latin typeface="Calibri" panose="020F0502020204030204" pitchFamily="34" charset="0"/>
                <a:ea typeface="Times New Roman" panose="02020603050405020304" pitchFamily="18" charset="0"/>
              </a:rPr>
              <a:t> – </a:t>
            </a:r>
            <a:r>
              <a:rPr lang="pt-PT" sz="2600" dirty="0" err="1">
                <a:solidFill>
                  <a:srgbClr val="C00000"/>
                </a:solidFill>
                <a:latin typeface="Calibri" panose="020F0502020204030204" pitchFamily="34" charset="0"/>
                <a:ea typeface="Times New Roman" panose="02020603050405020304" pitchFamily="18" charset="0"/>
              </a:rPr>
              <a:t>conceived</a:t>
            </a:r>
            <a:r>
              <a:rPr lang="pt-PT" sz="2600" dirty="0">
                <a:solidFill>
                  <a:srgbClr val="C00000"/>
                </a:solidFill>
                <a:latin typeface="Calibri" panose="020F0502020204030204" pitchFamily="34" charset="0"/>
                <a:ea typeface="Times New Roman" panose="02020603050405020304" pitchFamily="18" charset="0"/>
              </a:rPr>
              <a:t> to </a:t>
            </a:r>
            <a:r>
              <a:rPr lang="pt-PT" sz="2600" dirty="0" err="1">
                <a:solidFill>
                  <a:srgbClr val="C00000"/>
                </a:solidFill>
                <a:latin typeface="Calibri" panose="020F0502020204030204" pitchFamily="34" charset="0"/>
                <a:ea typeface="Times New Roman" panose="02020603050405020304" pitchFamily="18" charset="0"/>
              </a:rPr>
              <a:t>be</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translation</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devices</a:t>
            </a:r>
            <a:r>
              <a:rPr lang="pt-PT" sz="2600" dirty="0">
                <a:solidFill>
                  <a:srgbClr val="C00000"/>
                </a:solidFill>
                <a:latin typeface="Calibri" panose="020F0502020204030204" pitchFamily="34" charset="0"/>
                <a:ea typeface="Times New Roman" panose="02020603050405020304" pitchFamily="18" charset="0"/>
              </a:rPr>
              <a:t> for </a:t>
            </a:r>
            <a:r>
              <a:rPr lang="pt-PT" sz="2600" dirty="0" err="1">
                <a:solidFill>
                  <a:srgbClr val="C00000"/>
                </a:solidFill>
                <a:latin typeface="Calibri" panose="020F0502020204030204" pitchFamily="34" charset="0"/>
                <a:ea typeface="Times New Roman" panose="02020603050405020304" pitchFamily="18" charset="0"/>
              </a:rPr>
              <a:t>comparison</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linking</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and</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referencing</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between</a:t>
            </a:r>
            <a:r>
              <a:rPr lang="pt-PT" sz="2600" dirty="0">
                <a:solidFill>
                  <a:srgbClr val="C00000"/>
                </a:solidFill>
                <a:latin typeface="Calibri" panose="020F0502020204030204" pitchFamily="34" charset="0"/>
                <a:ea typeface="Times New Roman" panose="02020603050405020304" pitchFamily="18" charset="0"/>
              </a:rPr>
              <a:t> </a:t>
            </a:r>
            <a:r>
              <a:rPr lang="pt-PT" sz="2600" dirty="0" err="1">
                <a:solidFill>
                  <a:srgbClr val="C00000"/>
                </a:solidFill>
                <a:latin typeface="Calibri" panose="020F0502020204030204" pitchFamily="34" charset="0"/>
                <a:ea typeface="Times New Roman" panose="02020603050405020304" pitchFamily="18" charset="0"/>
              </a:rPr>
              <a:t>NQFs</a:t>
            </a:r>
            <a:endParaRPr lang="pt-PT" sz="2600" dirty="0">
              <a:solidFill>
                <a:srgbClr val="C00000"/>
              </a:solidFill>
              <a:latin typeface="Calibri" panose="020F0502020204030204" pitchFamily="34" charset="0"/>
              <a:ea typeface="Times New Roman" panose="02020603050405020304" pitchFamily="18" charset="0"/>
            </a:endParaRPr>
          </a:p>
          <a:p>
            <a:pPr lvl="1">
              <a:spcBef>
                <a:spcPts val="600"/>
              </a:spcBef>
              <a:spcAft>
                <a:spcPts val="600"/>
              </a:spcAft>
            </a:pPr>
            <a:r>
              <a:rPr lang="pt-PT" sz="2600" dirty="0" err="1">
                <a:latin typeface="Calibri" panose="020F0502020204030204" pitchFamily="34" charset="0"/>
                <a:ea typeface="Times New Roman" panose="02020603050405020304" pitchFamily="18" charset="0"/>
              </a:rPr>
              <a:t>They</a:t>
            </a:r>
            <a:r>
              <a:rPr lang="pt-PT" sz="2600" dirty="0">
                <a:latin typeface="Calibri" panose="020F0502020204030204" pitchFamily="34" charset="0"/>
                <a:ea typeface="Times New Roman" panose="02020603050405020304" pitchFamily="18" charset="0"/>
              </a:rPr>
              <a:t> do </a:t>
            </a:r>
            <a:r>
              <a:rPr lang="pt-PT" sz="2600" dirty="0" err="1">
                <a:latin typeface="Calibri" panose="020F0502020204030204" pitchFamily="34" charset="0"/>
                <a:ea typeface="Times New Roman" panose="02020603050405020304" pitchFamily="18" charset="0"/>
              </a:rPr>
              <a:t>not</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directly</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contain</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qualifications</a:t>
            </a:r>
            <a:endParaRPr lang="pt-PT" sz="2600" dirty="0">
              <a:latin typeface="Calibri" panose="020F0502020204030204" pitchFamily="34" charset="0"/>
              <a:ea typeface="Times New Roman" panose="02020603050405020304" pitchFamily="18" charset="0"/>
            </a:endParaRPr>
          </a:p>
          <a:p>
            <a:pPr lvl="1">
              <a:spcBef>
                <a:spcPts val="600"/>
              </a:spcBef>
              <a:spcAft>
                <a:spcPts val="600"/>
              </a:spcAft>
            </a:pPr>
            <a:r>
              <a:rPr lang="pt-PT" sz="2600" dirty="0" err="1">
                <a:latin typeface="Calibri" panose="020F0502020204030204" pitchFamily="34" charset="0"/>
                <a:ea typeface="Times New Roman" panose="02020603050405020304" pitchFamily="18" charset="0"/>
              </a:rPr>
              <a:t>The</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qualifications</a:t>
            </a:r>
            <a:r>
              <a:rPr lang="pt-PT" sz="2600" dirty="0">
                <a:latin typeface="Calibri" panose="020F0502020204030204" pitchFamily="34" charset="0"/>
                <a:ea typeface="Times New Roman" panose="02020603050405020304" pitchFamily="18" charset="0"/>
              </a:rPr>
              <a:t> are </a:t>
            </a:r>
            <a:r>
              <a:rPr lang="pt-PT" sz="2600" dirty="0" err="1">
                <a:latin typeface="Calibri" panose="020F0502020204030204" pitchFamily="34" charset="0"/>
                <a:ea typeface="Times New Roman" panose="02020603050405020304" pitchFamily="18" charset="0"/>
              </a:rPr>
              <a:t>national</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registered</a:t>
            </a:r>
            <a:r>
              <a:rPr lang="pt-PT" sz="2600" dirty="0">
                <a:latin typeface="Calibri" panose="020F0502020204030204" pitchFamily="34" charset="0"/>
                <a:ea typeface="Times New Roman" panose="02020603050405020304" pitchFamily="18" charset="0"/>
              </a:rPr>
              <a:t> in </a:t>
            </a:r>
            <a:r>
              <a:rPr lang="pt-PT" sz="2600" dirty="0" err="1">
                <a:latin typeface="Calibri" panose="020F0502020204030204" pitchFamily="34" charset="0"/>
                <a:ea typeface="Times New Roman" panose="02020603050405020304" pitchFamily="18" charset="0"/>
              </a:rPr>
              <a:t>national</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databases</a:t>
            </a:r>
            <a:r>
              <a:rPr lang="pt-PT" sz="2600" dirty="0">
                <a:latin typeface="Calibri" panose="020F0502020204030204" pitchFamily="34" charset="0"/>
                <a:ea typeface="Times New Roman" panose="02020603050405020304" pitchFamily="18" charset="0"/>
              </a:rPr>
              <a:t> / catalogues / </a:t>
            </a:r>
            <a:r>
              <a:rPr lang="pt-PT" sz="2600" dirty="0" err="1">
                <a:latin typeface="Calibri" panose="020F0502020204030204" pitchFamily="34" charset="0"/>
                <a:ea typeface="Times New Roman" panose="02020603050405020304" pitchFamily="18" charset="0"/>
              </a:rPr>
              <a:t>registers</a:t>
            </a:r>
            <a:r>
              <a:rPr lang="pt-PT" sz="2600" dirty="0">
                <a:latin typeface="Calibri" panose="020F0502020204030204" pitchFamily="34" charset="0"/>
                <a:ea typeface="Times New Roman" panose="02020603050405020304" pitchFamily="18" charset="0"/>
              </a:rPr>
              <a:t> </a:t>
            </a:r>
          </a:p>
          <a:p>
            <a:pPr lvl="1">
              <a:spcBef>
                <a:spcPts val="600"/>
              </a:spcBef>
              <a:spcAft>
                <a:spcPts val="600"/>
              </a:spcAft>
            </a:pPr>
            <a:r>
              <a:rPr lang="pt-PT" sz="2600" dirty="0" err="1">
                <a:latin typeface="Calibri" panose="020F0502020204030204" pitchFamily="34" charset="0"/>
                <a:ea typeface="Times New Roman" panose="02020603050405020304" pitchFamily="18" charset="0"/>
              </a:rPr>
              <a:t>But</a:t>
            </a:r>
            <a:r>
              <a:rPr lang="pt-PT" sz="2600" dirty="0">
                <a:latin typeface="Calibri" panose="020F0502020204030204" pitchFamily="34" charset="0"/>
                <a:ea typeface="Times New Roman" panose="02020603050405020304" pitchFamily="18" charset="0"/>
              </a:rPr>
              <a:t> EQF </a:t>
            </a:r>
            <a:r>
              <a:rPr lang="pt-PT" sz="2600" dirty="0" err="1">
                <a:latin typeface="Calibri" panose="020F0502020204030204" pitchFamily="34" charset="0"/>
                <a:ea typeface="Times New Roman" panose="02020603050405020304" pitchFamily="18" charset="0"/>
              </a:rPr>
              <a:t>supports</a:t>
            </a:r>
            <a:r>
              <a:rPr lang="pt-PT" sz="2600" dirty="0">
                <a:latin typeface="Calibri" panose="020F0502020204030204" pitchFamily="34" charset="0"/>
                <a:ea typeface="Times New Roman" panose="02020603050405020304" pitchFamily="18" charset="0"/>
              </a:rPr>
              <a:t> countries </a:t>
            </a:r>
            <a:r>
              <a:rPr lang="pt-PT" sz="2600" dirty="0" err="1">
                <a:latin typeface="Calibri" panose="020F0502020204030204" pitchFamily="34" charset="0"/>
                <a:ea typeface="Times New Roman" panose="02020603050405020304" pitchFamily="18" charset="0"/>
              </a:rPr>
              <a:t>with</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the</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necessary</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infrastructure</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technical</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means</a:t>
            </a:r>
            <a:r>
              <a:rPr lang="pt-PT" sz="2600" dirty="0">
                <a:latin typeface="Calibri" panose="020F0502020204030204" pitchFamily="34" charset="0"/>
                <a:ea typeface="Times New Roman" panose="02020603050405020304" pitchFamily="18" charset="0"/>
              </a:rPr>
              <a:t> to </a:t>
            </a:r>
            <a:r>
              <a:rPr lang="pt-PT" sz="2600" dirty="0" err="1">
                <a:latin typeface="Calibri" panose="020F0502020204030204" pitchFamily="34" charset="0"/>
                <a:ea typeface="Times New Roman" panose="02020603050405020304" pitchFamily="18" charset="0"/>
              </a:rPr>
              <a:t>publish</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information</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on</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national</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learning</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opportunities</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and</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qualifications</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through</a:t>
            </a:r>
            <a:r>
              <a:rPr lang="pt-PT" sz="2600" dirty="0">
                <a:latin typeface="Calibri" panose="020F0502020204030204" pitchFamily="34" charset="0"/>
                <a:ea typeface="Times New Roman" panose="02020603050405020304" pitchFamily="18" charset="0"/>
              </a:rPr>
              <a:t> </a:t>
            </a:r>
            <a:r>
              <a:rPr lang="pt-PT" sz="2600" dirty="0" err="1">
                <a:latin typeface="Calibri" panose="020F0502020204030204" pitchFamily="34" charset="0"/>
                <a:ea typeface="Times New Roman" panose="02020603050405020304" pitchFamily="18" charset="0"/>
              </a:rPr>
              <a:t>the</a:t>
            </a:r>
            <a:r>
              <a:rPr lang="pt-PT" sz="2600" dirty="0">
                <a:latin typeface="Calibri" panose="020F0502020204030204" pitchFamily="34" charset="0"/>
                <a:ea typeface="Times New Roman" panose="02020603050405020304" pitchFamily="18" charset="0"/>
              </a:rPr>
              <a:t> Europass </a:t>
            </a:r>
            <a:r>
              <a:rPr lang="pt-PT" sz="2600" dirty="0" err="1">
                <a:latin typeface="Calibri" panose="020F0502020204030204" pitchFamily="34" charset="0"/>
                <a:ea typeface="Times New Roman" panose="02020603050405020304" pitchFamily="18" charset="0"/>
              </a:rPr>
              <a:t>Platform</a:t>
            </a:r>
            <a:r>
              <a:rPr lang="pt-PT" sz="2600" dirty="0">
                <a:latin typeface="Calibri" panose="020F0502020204030204" pitchFamily="34" charset="0"/>
                <a:ea typeface="Times New Roman" panose="02020603050405020304" pitchFamily="18" charset="0"/>
              </a:rPr>
              <a:t>. </a:t>
            </a:r>
          </a:p>
          <a:p>
            <a:pPr lvl="1">
              <a:spcBef>
                <a:spcPts val="600"/>
              </a:spcBef>
              <a:spcAft>
                <a:spcPts val="600"/>
              </a:spcAft>
            </a:pPr>
            <a:endParaRPr lang="pt-PT" sz="2000" dirty="0">
              <a:latin typeface="Calibri" panose="020F050202020403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7ABB1D49-C533-64A9-7EF1-E392A4551901}"/>
              </a:ext>
            </a:extLst>
          </p:cNvPr>
          <p:cNvSpPr txBox="1"/>
          <p:nvPr/>
        </p:nvSpPr>
        <p:spPr>
          <a:xfrm>
            <a:off x="8907517" y="215502"/>
            <a:ext cx="2097033" cy="369332"/>
          </a:xfrm>
          <a:prstGeom prst="rect">
            <a:avLst/>
          </a:prstGeom>
          <a:solidFill>
            <a:schemeClr val="accent6">
              <a:lumMod val="40000"/>
              <a:lumOff val="60000"/>
            </a:schemeClr>
          </a:solidFill>
        </p:spPr>
        <p:txBody>
          <a:bodyPr wrap="square" rtlCol="0">
            <a:spAutoFit/>
          </a:bodyPr>
          <a:lstStyle/>
          <a:p>
            <a:pPr algn="ctr"/>
            <a:r>
              <a:rPr lang="en-BE" b="1" dirty="0"/>
              <a:t>Tiina, Mercy</a:t>
            </a:r>
          </a:p>
        </p:txBody>
      </p:sp>
    </p:spTree>
    <p:extLst>
      <p:ext uri="{BB962C8B-B14F-4D97-AF65-F5344CB8AC3E}">
        <p14:creationId xmlns:p14="http://schemas.microsoft.com/office/powerpoint/2010/main" val="2813824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F84F-3916-70C7-D4F5-395B3AAA458B}"/>
              </a:ext>
            </a:extLst>
          </p:cNvPr>
          <p:cNvSpPr>
            <a:spLocks noGrp="1"/>
          </p:cNvSpPr>
          <p:nvPr>
            <p:ph type="title"/>
          </p:nvPr>
        </p:nvSpPr>
        <p:spPr>
          <a:xfrm>
            <a:off x="2019300" y="272255"/>
            <a:ext cx="8985250" cy="1118394"/>
          </a:xfrm>
        </p:spPr>
        <p:txBody>
          <a:bodyPr anchor="t">
            <a:normAutofit/>
          </a:bodyPr>
          <a:lstStyle/>
          <a:p>
            <a:r>
              <a:rPr lang="en-BE" sz="4000" b="1" dirty="0">
                <a:latin typeface="+mn-lt"/>
              </a:rPr>
              <a:t>Topic 2: </a:t>
            </a:r>
            <a:r>
              <a:rPr lang="en-GB" sz="4000" b="1" dirty="0">
                <a:latin typeface="+mn-lt"/>
              </a:rPr>
              <a:t>Scope – Sum-up</a:t>
            </a:r>
            <a:endParaRPr lang="en-BE" sz="4000" b="1" dirty="0">
              <a:latin typeface="+mn-lt"/>
            </a:endParaRPr>
          </a:p>
        </p:txBody>
      </p:sp>
      <p:pic>
        <p:nvPicPr>
          <p:cNvPr id="7" name="Graphic 6" descr="Tanabata Tree">
            <a:extLst>
              <a:ext uri="{FF2B5EF4-FFF2-40B4-BE49-F238E27FC236}">
                <a16:creationId xmlns:a16="http://schemas.microsoft.com/office/drawing/2014/main" id="{DE0C152D-065C-F364-97BA-4B44F0D291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229" y="215502"/>
            <a:ext cx="1228271" cy="1153885"/>
          </a:xfrm>
          <a:prstGeom prst="rect">
            <a:avLst/>
          </a:prstGeom>
        </p:spPr>
      </p:pic>
      <p:sp>
        <p:nvSpPr>
          <p:cNvPr id="3" name="Content Placeholder 2">
            <a:extLst>
              <a:ext uri="{FF2B5EF4-FFF2-40B4-BE49-F238E27FC236}">
                <a16:creationId xmlns:a16="http://schemas.microsoft.com/office/drawing/2014/main" id="{936256BF-763A-DA22-F504-E36E0E98B1DC}"/>
              </a:ext>
            </a:extLst>
          </p:cNvPr>
          <p:cNvSpPr>
            <a:spLocks noGrp="1"/>
          </p:cNvSpPr>
          <p:nvPr>
            <p:ph idx="1"/>
          </p:nvPr>
        </p:nvSpPr>
        <p:spPr>
          <a:xfrm>
            <a:off x="519793" y="1390649"/>
            <a:ext cx="11209752" cy="4928395"/>
          </a:xfrm>
        </p:spPr>
        <p:txBody>
          <a:bodyPr>
            <a:noAutofit/>
          </a:bodyPr>
          <a:lstStyle/>
          <a:p>
            <a:pPr algn="just">
              <a:spcBef>
                <a:spcPts val="600"/>
              </a:spcBef>
              <a:spcAft>
                <a:spcPts val="600"/>
              </a:spcAft>
            </a:pPr>
            <a:r>
              <a:rPr lang="en-GB" sz="2100" dirty="0">
                <a:effectLst/>
                <a:latin typeface="Calibri" panose="020F0502020204030204" pitchFamily="34" charset="0"/>
                <a:ea typeface="Calibri" panose="020F0502020204030204" pitchFamily="34" charset="0"/>
                <a:cs typeface="Calibri" panose="020F0502020204030204" pitchFamily="34" charset="0"/>
              </a:rPr>
              <a:t>The scope of the two frameworks is identical: both are comprehensive, inclusive of all forms of learning and levels of qualifications. </a:t>
            </a:r>
            <a:r>
              <a:rPr lang="en-GB" sz="2100" b="1" u="sng" dirty="0">
                <a:effectLst/>
                <a:latin typeface="Calibri" panose="020F0502020204030204" pitchFamily="34" charset="0"/>
                <a:ea typeface="Calibri" panose="020F0502020204030204" pitchFamily="34" charset="0"/>
                <a:cs typeface="Calibri" panose="020F0502020204030204" pitchFamily="34" charset="0"/>
              </a:rPr>
              <a:t>From the point of view of scope, both frameworks are comparable. </a:t>
            </a:r>
            <a:endParaRPr lang="en-BE" sz="2100" b="1" u="sng"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600"/>
              </a:spcBef>
              <a:spcAft>
                <a:spcPts val="600"/>
              </a:spcAft>
            </a:pPr>
            <a:r>
              <a:rPr lang="en-GB" sz="2100" dirty="0">
                <a:effectLst/>
                <a:latin typeface="Calibri" panose="020F0502020204030204" pitchFamily="34" charset="0"/>
                <a:ea typeface="Calibri" panose="020F0502020204030204" pitchFamily="34" charset="0"/>
                <a:cs typeface="Calibri" panose="020F0502020204030204" pitchFamily="34" charset="0"/>
              </a:rPr>
              <a:t>The large majority of NQFs in the SADC and EQF contexts are comprehensive in scope (all levels and sub-systems of education and training, and acknowledge all forms of learning (formal, non-formal, informal).</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600"/>
              </a:spcBef>
              <a:spcAft>
                <a:spcPts val="600"/>
              </a:spcAft>
            </a:pPr>
            <a:r>
              <a:rPr lang="en-GB" sz="2100" dirty="0">
                <a:effectLst/>
                <a:latin typeface="Calibri" panose="020F0502020204030204" pitchFamily="34" charset="0"/>
                <a:ea typeface="Calibri" panose="020F0502020204030204" pitchFamily="34" charset="0"/>
                <a:cs typeface="Calibri" panose="020F0502020204030204" pitchFamily="34" charset="0"/>
              </a:rPr>
              <a:t>Registers of qualifications in SADC countries are at different levels of development. </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lvl="1" algn="just">
              <a:lnSpc>
                <a:spcPct val="115000"/>
              </a:lnSpc>
              <a:spcBef>
                <a:spcPts val="600"/>
              </a:spcBef>
              <a:spcAft>
                <a:spcPts val="600"/>
              </a:spcAft>
              <a:buFont typeface="Wingdings" pitchFamily="2" charset="2"/>
              <a:buChar char="Ø"/>
            </a:pPr>
            <a:r>
              <a:rPr lang="en-GB" sz="2100" dirty="0">
                <a:effectLst/>
                <a:latin typeface="Calibri" panose="020F0502020204030204" pitchFamily="34" charset="0"/>
                <a:ea typeface="Calibri" panose="020F0502020204030204" pitchFamily="34" charset="0"/>
              </a:rPr>
              <a:t>Some countries have comprehensive and unified databases of qualifications, accessible online, and based on harmonised structure of qualifications (South Africa – </a:t>
            </a:r>
            <a:r>
              <a:rPr lang="en-GB" sz="2100" u="sng" dirty="0">
                <a:solidFill>
                  <a:srgbClr val="0563C1"/>
                </a:solidFill>
                <a:effectLst/>
                <a:latin typeface="Calibri" panose="020F0502020204030204" pitchFamily="34" charset="0"/>
                <a:ea typeface="Calibri" panose="020F0502020204030204" pitchFamily="34" charset="0"/>
                <a:hlinkClick r:id="rId4"/>
              </a:rPr>
              <a:t>SAQA</a:t>
            </a:r>
            <a:r>
              <a:rPr lang="en-GB" sz="2100" dirty="0">
                <a:effectLst/>
                <a:latin typeface="Calibri" panose="020F0502020204030204" pitchFamily="34" charset="0"/>
                <a:ea typeface="Calibri" panose="020F0502020204030204" pitchFamily="34" charset="0"/>
              </a:rPr>
              <a:t> and Botswana – </a:t>
            </a:r>
            <a:r>
              <a:rPr lang="en-GB" sz="2100" u="sng" dirty="0">
                <a:solidFill>
                  <a:srgbClr val="0563C1"/>
                </a:solidFill>
                <a:effectLst/>
                <a:latin typeface="Calibri" panose="020F0502020204030204" pitchFamily="34" charset="0"/>
                <a:ea typeface="Calibri" panose="020F0502020204030204" pitchFamily="34" charset="0"/>
                <a:hlinkClick r:id="rId5"/>
              </a:rPr>
              <a:t>BQA</a:t>
            </a:r>
            <a:r>
              <a:rPr lang="en-GB" sz="2100" dirty="0">
                <a:effectLst/>
                <a:latin typeface="Calibri" panose="020F0502020204030204" pitchFamily="34" charset="0"/>
                <a:ea typeface="Calibri" panose="020F0502020204030204" pitchFamily="34" charset="0"/>
              </a:rPr>
              <a:t>). </a:t>
            </a:r>
            <a:endParaRPr lang="en-BE" sz="2100" dirty="0">
              <a:effectLst/>
              <a:latin typeface="Arial" panose="020B0604020202020204" pitchFamily="34" charset="0"/>
              <a:ea typeface="Arial" panose="020B0604020202020204" pitchFamily="34" charset="0"/>
            </a:endParaRPr>
          </a:p>
          <a:p>
            <a:pPr lvl="1" algn="just">
              <a:lnSpc>
                <a:spcPct val="115000"/>
              </a:lnSpc>
              <a:spcBef>
                <a:spcPts val="600"/>
              </a:spcBef>
              <a:spcAft>
                <a:spcPts val="600"/>
              </a:spcAft>
              <a:buFont typeface="Wingdings" pitchFamily="2" charset="2"/>
              <a:buChar char="Ø"/>
            </a:pPr>
            <a:r>
              <a:rPr lang="en-GB" sz="2100" dirty="0">
                <a:effectLst/>
                <a:latin typeface="Calibri" panose="020F0502020204030204" pitchFamily="34" charset="0"/>
                <a:ea typeface="Calibri" panose="020F0502020204030204" pitchFamily="34" charset="0"/>
              </a:rPr>
              <a:t>Other countries have developed and updated online qualifications databases of a sectoral scope, which include qualifications of a few levels of the NQF. Examples: Mauritius – MQA manages the </a:t>
            </a:r>
            <a:r>
              <a:rPr lang="en-GB" sz="2100" u="sng" dirty="0">
                <a:solidFill>
                  <a:srgbClr val="0563C1"/>
                </a:solidFill>
                <a:effectLst/>
                <a:latin typeface="Calibri" panose="020F0502020204030204" pitchFamily="34" charset="0"/>
                <a:ea typeface="Calibri" panose="020F0502020204030204" pitchFamily="34" charset="0"/>
                <a:hlinkClick r:id="rId6"/>
              </a:rPr>
              <a:t>National Qualifications and Unit Standards</a:t>
            </a:r>
            <a:r>
              <a:rPr lang="en-GB" sz="2100" dirty="0">
                <a:effectLst/>
                <a:latin typeface="Calibri" panose="020F0502020204030204" pitchFamily="34" charset="0"/>
                <a:ea typeface="Calibri" panose="020F0502020204030204" pitchFamily="34" charset="0"/>
              </a:rPr>
              <a:t> (levels 1-6); in Mozambique, ANEP manages the </a:t>
            </a:r>
            <a:r>
              <a:rPr lang="en-GB" sz="2100" u="sng" dirty="0">
                <a:solidFill>
                  <a:srgbClr val="0563C1"/>
                </a:solidFill>
                <a:effectLst/>
                <a:latin typeface="Calibri" panose="020F0502020204030204" pitchFamily="34" charset="0"/>
                <a:ea typeface="Calibri" panose="020F0502020204030204" pitchFamily="34" charset="0"/>
                <a:hlinkClick r:id="rId7"/>
              </a:rPr>
              <a:t>National Catalogue</a:t>
            </a:r>
            <a:r>
              <a:rPr lang="en-GB" sz="2100" dirty="0">
                <a:effectLst/>
                <a:latin typeface="Calibri" panose="020F0502020204030204" pitchFamily="34" charset="0"/>
                <a:ea typeface="Calibri" panose="020F0502020204030204" pitchFamily="34" charset="0"/>
              </a:rPr>
              <a:t> of professional / vocational qualifications – levels 1 to 5.</a:t>
            </a:r>
            <a:endParaRPr lang="en-BE" sz="2100" dirty="0">
              <a:effectLst/>
              <a:latin typeface="Arial" panose="020B0604020202020204" pitchFamily="34" charset="0"/>
              <a:ea typeface="Arial" panose="020B0604020202020204" pitchFamily="34" charset="0"/>
            </a:endParaRPr>
          </a:p>
          <a:p>
            <a:pPr marL="457200" lvl="1" indent="0">
              <a:spcBef>
                <a:spcPts val="600"/>
              </a:spcBef>
              <a:spcAft>
                <a:spcPts val="600"/>
              </a:spcAft>
              <a:buNone/>
            </a:pPr>
            <a:endParaRPr lang="pt-PT" sz="2000" dirty="0">
              <a:latin typeface="Calibri" panose="020F050202020403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7ABB1D49-C533-64A9-7EF1-E392A4551901}"/>
              </a:ext>
            </a:extLst>
          </p:cNvPr>
          <p:cNvSpPr txBox="1"/>
          <p:nvPr/>
        </p:nvSpPr>
        <p:spPr>
          <a:xfrm>
            <a:off x="8907517" y="215502"/>
            <a:ext cx="2097033" cy="369332"/>
          </a:xfrm>
          <a:prstGeom prst="rect">
            <a:avLst/>
          </a:prstGeom>
          <a:solidFill>
            <a:schemeClr val="accent6">
              <a:lumMod val="40000"/>
              <a:lumOff val="60000"/>
            </a:schemeClr>
          </a:solidFill>
        </p:spPr>
        <p:txBody>
          <a:bodyPr wrap="square" rtlCol="0">
            <a:spAutoFit/>
          </a:bodyPr>
          <a:lstStyle/>
          <a:p>
            <a:pPr algn="ctr"/>
            <a:r>
              <a:rPr lang="en-BE" b="1" dirty="0"/>
              <a:t>Tiina, Mercy</a:t>
            </a:r>
          </a:p>
        </p:txBody>
      </p:sp>
    </p:spTree>
    <p:extLst>
      <p:ext uri="{BB962C8B-B14F-4D97-AF65-F5344CB8AC3E}">
        <p14:creationId xmlns:p14="http://schemas.microsoft.com/office/powerpoint/2010/main" val="695959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8352B-EC62-DD24-8D7F-8BA9BD2B9DC2}"/>
              </a:ext>
            </a:extLst>
          </p:cNvPr>
          <p:cNvSpPr>
            <a:spLocks noGrp="1"/>
          </p:cNvSpPr>
          <p:nvPr>
            <p:ph type="title"/>
          </p:nvPr>
        </p:nvSpPr>
        <p:spPr>
          <a:xfrm>
            <a:off x="1155558" y="637762"/>
            <a:ext cx="4284397" cy="5576770"/>
          </a:xfrm>
        </p:spPr>
        <p:txBody>
          <a:bodyPr vert="horz" lIns="91440" tIns="45720" rIns="91440" bIns="45720" rtlCol="0" anchor="ctr">
            <a:normAutofit/>
          </a:bodyPr>
          <a:lstStyle/>
          <a:p>
            <a:r>
              <a:rPr lang="en-US" sz="6600" kern="1200">
                <a:solidFill>
                  <a:schemeClr val="bg1"/>
                </a:solidFill>
                <a:latin typeface="+mj-lt"/>
                <a:ea typeface="+mj-ea"/>
                <a:cs typeface="+mj-cs"/>
              </a:rPr>
              <a:t>Topic 3</a:t>
            </a:r>
          </a:p>
        </p:txBody>
      </p:sp>
      <p:sp>
        <p:nvSpPr>
          <p:cNvPr id="28" name="Rectangle 27">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F2D0AF-37B5-8E92-18A0-851306A9B953}"/>
              </a:ext>
            </a:extLst>
          </p:cNvPr>
          <p:cNvSpPr>
            <a:spLocks noGrp="1"/>
          </p:cNvSpPr>
          <p:nvPr>
            <p:ph idx="1"/>
          </p:nvPr>
        </p:nvSpPr>
        <p:spPr>
          <a:xfrm>
            <a:off x="6739464" y="637762"/>
            <a:ext cx="4305881" cy="5860946"/>
          </a:xfrm>
        </p:spPr>
        <p:txBody>
          <a:bodyPr vert="horz" lIns="91440" tIns="45720" rIns="91440" bIns="45720" rtlCol="0" anchor="ctr">
            <a:normAutofit/>
          </a:bodyPr>
          <a:lstStyle/>
          <a:p>
            <a:pPr marL="0" indent="0">
              <a:buNone/>
            </a:pPr>
            <a:r>
              <a:rPr lang="en-US" sz="4000" kern="1200">
                <a:solidFill>
                  <a:schemeClr val="tx1"/>
                </a:solidFill>
                <a:latin typeface="+mn-lt"/>
                <a:ea typeface="+mn-ea"/>
                <a:cs typeface="+mn-cs"/>
              </a:rPr>
              <a:t>Levels and descriptors</a:t>
            </a:r>
          </a:p>
        </p:txBody>
      </p:sp>
    </p:spTree>
    <p:extLst>
      <p:ext uri="{BB962C8B-B14F-4D97-AF65-F5344CB8AC3E}">
        <p14:creationId xmlns:p14="http://schemas.microsoft.com/office/powerpoint/2010/main" val="297899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12F4-34CC-A787-02AB-84D0E9636C9F}"/>
              </a:ext>
            </a:extLst>
          </p:cNvPr>
          <p:cNvSpPr>
            <a:spLocks noGrp="1"/>
          </p:cNvSpPr>
          <p:nvPr>
            <p:ph type="title"/>
          </p:nvPr>
        </p:nvSpPr>
        <p:spPr>
          <a:xfrm>
            <a:off x="838200" y="192848"/>
            <a:ext cx="10515600" cy="602284"/>
          </a:xfrm>
        </p:spPr>
        <p:txBody>
          <a:bodyPr>
            <a:normAutofit fontScale="90000"/>
          </a:bodyPr>
          <a:lstStyle/>
          <a:p>
            <a:pPr algn="ctr"/>
            <a:r>
              <a:rPr lang="en-BE" b="1" dirty="0">
                <a:latin typeface="+mn-lt"/>
              </a:rPr>
              <a:t>Comparison meetings</a:t>
            </a:r>
          </a:p>
        </p:txBody>
      </p:sp>
      <p:graphicFrame>
        <p:nvGraphicFramePr>
          <p:cNvPr id="4" name="Content Placeholder 3">
            <a:extLst>
              <a:ext uri="{FF2B5EF4-FFF2-40B4-BE49-F238E27FC236}">
                <a16:creationId xmlns:a16="http://schemas.microsoft.com/office/drawing/2014/main" id="{47087DBA-444E-0496-1511-1E5372BD4E88}"/>
              </a:ext>
            </a:extLst>
          </p:cNvPr>
          <p:cNvGraphicFramePr>
            <a:graphicFrameLocks noGrp="1"/>
          </p:cNvGraphicFramePr>
          <p:nvPr>
            <p:ph idx="1"/>
            <p:extLst>
              <p:ext uri="{D42A27DB-BD31-4B8C-83A1-F6EECF244321}">
                <p14:modId xmlns:p14="http://schemas.microsoft.com/office/powerpoint/2010/main" val="4019788932"/>
              </p:ext>
            </p:extLst>
          </p:nvPr>
        </p:nvGraphicFramePr>
        <p:xfrm>
          <a:off x="636104" y="940905"/>
          <a:ext cx="10946296" cy="5727456"/>
        </p:xfrm>
        <a:graphic>
          <a:graphicData uri="http://schemas.openxmlformats.org/drawingml/2006/table">
            <a:tbl>
              <a:tblPr firstRow="1" bandRow="1">
                <a:tableStyleId>{16D9F66E-5EB9-4882-86FB-DCBF35E3C3E4}</a:tableStyleId>
              </a:tblPr>
              <a:tblGrid>
                <a:gridCol w="2809479">
                  <a:extLst>
                    <a:ext uri="{9D8B030D-6E8A-4147-A177-3AD203B41FA5}">
                      <a16:colId xmlns:a16="http://schemas.microsoft.com/office/drawing/2014/main" val="1422465976"/>
                    </a:ext>
                  </a:extLst>
                </a:gridCol>
                <a:gridCol w="8136817">
                  <a:extLst>
                    <a:ext uri="{9D8B030D-6E8A-4147-A177-3AD203B41FA5}">
                      <a16:colId xmlns:a16="http://schemas.microsoft.com/office/drawing/2014/main" val="3542020002"/>
                    </a:ext>
                  </a:extLst>
                </a:gridCol>
              </a:tblGrid>
              <a:tr h="793911">
                <a:tc>
                  <a:txBody>
                    <a:bodyPr/>
                    <a:lstStyle/>
                    <a:p>
                      <a:r>
                        <a:rPr lang="pt-PT" sz="2100" b="1" kern="0" dirty="0">
                          <a:effectLst/>
                        </a:rPr>
                        <a:t>1) 28</a:t>
                      </a:r>
                      <a:r>
                        <a:rPr lang="en-US" sz="2100" b="1" kern="0" dirty="0">
                          <a:effectLst/>
                        </a:rPr>
                        <a:t>/No</a:t>
                      </a:r>
                      <a:r>
                        <a:rPr lang="pt-PT" sz="2100" b="1" kern="0" dirty="0">
                          <a:effectLst/>
                        </a:rPr>
                        <a:t>v 2023</a:t>
                      </a:r>
                      <a:endParaRPr lang="en-BE" sz="2100" b="1" kern="100" dirty="0">
                        <a:effectLst/>
                      </a:endParaRPr>
                    </a:p>
                  </a:txBody>
                  <a:tcPr marL="70644" marR="70644" marT="35614" marB="35614"/>
                </a:tc>
                <a:tc>
                  <a:txBody>
                    <a:bodyPr/>
                    <a:lstStyle/>
                    <a:p>
                      <a:r>
                        <a:rPr lang="en-US" sz="2100" b="0" kern="0" dirty="0">
                          <a:effectLst/>
                        </a:rPr>
                        <a:t>Comparison teams, approach, topics, working modalities, tasks, plan</a:t>
                      </a:r>
                      <a:endParaRPr lang="en-BE" sz="2100" b="0" kern="100" dirty="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129314329"/>
                  </a:ext>
                </a:extLst>
              </a:tr>
              <a:tr h="750001">
                <a:tc>
                  <a:txBody>
                    <a:bodyPr/>
                    <a:lstStyle/>
                    <a:p>
                      <a:r>
                        <a:rPr lang="pt-PT" sz="2100" b="1" kern="0" dirty="0">
                          <a:effectLst/>
                        </a:rPr>
                        <a:t>2) </a:t>
                      </a:r>
                      <a:r>
                        <a:rPr lang="en-US" sz="2100" b="1" kern="0" dirty="0">
                          <a:effectLst/>
                        </a:rPr>
                        <a:t>15/Jan 20</a:t>
                      </a:r>
                      <a:r>
                        <a:rPr lang="pt-PT" sz="2100" b="1" kern="0" dirty="0">
                          <a:effectLst/>
                        </a:rPr>
                        <a:t>2</a:t>
                      </a:r>
                      <a:r>
                        <a:rPr lang="en-US" sz="2100" b="1" kern="0" dirty="0">
                          <a:effectLst/>
                        </a:rPr>
                        <a:t>4</a:t>
                      </a:r>
                      <a:endParaRPr lang="en-BE" sz="2100" b="1" kern="100" dirty="0">
                        <a:effectLst/>
                      </a:endParaRPr>
                    </a:p>
                  </a:txBody>
                  <a:tcPr marL="70644" marR="70644" marT="35614" marB="35614"/>
                </a:tc>
                <a:tc>
                  <a:txBody>
                    <a:bodyPr/>
                    <a:lstStyle/>
                    <a:p>
                      <a:r>
                        <a:rPr lang="en-US" sz="2100" kern="0">
                          <a:effectLst/>
                        </a:rPr>
                        <a:t>Comparison dialogue: Topics 1-3</a:t>
                      </a:r>
                      <a:endParaRPr lang="en-BE" sz="2100" kern="10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2761731329"/>
                  </a:ext>
                </a:extLst>
              </a:tr>
              <a:tr h="598442">
                <a:tc>
                  <a:txBody>
                    <a:bodyPr/>
                    <a:lstStyle/>
                    <a:p>
                      <a:r>
                        <a:rPr lang="pt-PT" sz="2100" b="1" kern="0" dirty="0">
                          <a:effectLst/>
                        </a:rPr>
                        <a:t>3) </a:t>
                      </a:r>
                      <a:r>
                        <a:rPr lang="en-US" sz="2100" b="1" kern="0" dirty="0">
                          <a:effectLst/>
                        </a:rPr>
                        <a:t>30/Jan  2024</a:t>
                      </a:r>
                      <a:endParaRPr lang="en-BE" sz="2100" b="1" kern="100" dirty="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tc>
                  <a:txBody>
                    <a:bodyPr/>
                    <a:lstStyle/>
                    <a:p>
                      <a:r>
                        <a:rPr lang="en-US" sz="2100" kern="0">
                          <a:effectLst/>
                        </a:rPr>
                        <a:t>Comparison dialogue: Topics 4-6</a:t>
                      </a:r>
                      <a:endParaRPr lang="en-BE" sz="2100" kern="10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3962471839"/>
                  </a:ext>
                </a:extLst>
              </a:tr>
              <a:tr h="598442">
                <a:tc>
                  <a:txBody>
                    <a:bodyPr/>
                    <a:lstStyle/>
                    <a:p>
                      <a:r>
                        <a:rPr lang="pt-PT" sz="2100" b="1" kern="0" dirty="0">
                          <a:effectLst/>
                        </a:rPr>
                        <a:t>4) 20</a:t>
                      </a:r>
                      <a:r>
                        <a:rPr lang="en-US" sz="2100" b="1" kern="0" dirty="0">
                          <a:effectLst/>
                        </a:rPr>
                        <a:t>/Feb 2024</a:t>
                      </a:r>
                      <a:endParaRPr lang="en-BE" sz="2100" b="1" kern="100" dirty="0">
                        <a:effectLst/>
                      </a:endParaRPr>
                    </a:p>
                  </a:txBody>
                  <a:tcPr marL="70644" marR="70644" marT="35614" marB="35614"/>
                </a:tc>
                <a:tc>
                  <a:txBody>
                    <a:bodyPr/>
                    <a:lstStyle/>
                    <a:p>
                      <a:r>
                        <a:rPr lang="en-US" sz="2100" kern="0" dirty="0">
                          <a:effectLst/>
                        </a:rPr>
                        <a:t>Comparison dialogue: Topics 7-9</a:t>
                      </a:r>
                      <a:endParaRPr lang="en-BE" sz="2100" kern="100" dirty="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125123607"/>
                  </a:ext>
                </a:extLst>
              </a:tr>
              <a:tr h="791078">
                <a:tc>
                  <a:txBody>
                    <a:bodyPr/>
                    <a:lstStyle/>
                    <a:p>
                      <a:r>
                        <a:rPr lang="pt-PT" sz="2100" b="1" kern="0" dirty="0">
                          <a:solidFill>
                            <a:srgbClr val="C00000"/>
                          </a:solidFill>
                          <a:effectLst/>
                        </a:rPr>
                        <a:t>5) 19 Mar 2024</a:t>
                      </a:r>
                      <a:endParaRPr lang="en-BE" sz="2100" b="1" kern="100" dirty="0">
                        <a:solidFill>
                          <a:srgbClr val="C00000"/>
                        </a:solidFill>
                        <a:effectLst/>
                      </a:endParaRPr>
                    </a:p>
                  </a:txBody>
                  <a:tcPr marL="70644" marR="70644" marT="35614" marB="35614"/>
                </a:tc>
                <a:tc>
                  <a:txBody>
                    <a:bodyPr/>
                    <a:lstStyle/>
                    <a:p>
                      <a:r>
                        <a:rPr lang="en-US" sz="2100" b="1" kern="0" dirty="0">
                          <a:solidFill>
                            <a:srgbClr val="C00000"/>
                          </a:solidFill>
                          <a:effectLst/>
                        </a:rPr>
                        <a:t>Comparison dialogue: Topics 10-11. Full overview</a:t>
                      </a:r>
                      <a:endParaRPr lang="en-BE" sz="2100" b="1" kern="100" dirty="0">
                        <a:solidFill>
                          <a:srgbClr val="C00000"/>
                        </a:solidFill>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1114780511"/>
                  </a:ext>
                </a:extLst>
              </a:tr>
              <a:tr h="844194">
                <a:tc>
                  <a:txBody>
                    <a:bodyPr/>
                    <a:lstStyle/>
                    <a:p>
                      <a:r>
                        <a:rPr lang="pt-PT" sz="2100" b="1" kern="0" dirty="0">
                          <a:effectLst/>
                        </a:rPr>
                        <a:t>6) </a:t>
                      </a:r>
                      <a:r>
                        <a:rPr lang="en-US" sz="2100" b="1" kern="0" dirty="0">
                          <a:effectLst/>
                        </a:rPr>
                        <a:t>08/Apr 2024</a:t>
                      </a:r>
                      <a:endParaRPr lang="en-BE" sz="2100" b="1" kern="100" dirty="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tc>
                  <a:txBody>
                    <a:bodyPr/>
                    <a:lstStyle/>
                    <a:p>
                      <a:r>
                        <a:rPr lang="en-US" sz="2100" kern="0">
                          <a:effectLst/>
                        </a:rPr>
                        <a:t>Comparison dialogue: discussion of report – complete draft 1</a:t>
                      </a:r>
                      <a:endParaRPr lang="en-BE" sz="2100" kern="10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3252483020"/>
                  </a:ext>
                </a:extLst>
              </a:tr>
              <a:tr h="1348180">
                <a:tc>
                  <a:txBody>
                    <a:bodyPr/>
                    <a:lstStyle/>
                    <a:p>
                      <a:r>
                        <a:rPr lang="pt-PT" sz="2100" b="1" kern="0" dirty="0">
                          <a:effectLst/>
                        </a:rPr>
                        <a:t>7) </a:t>
                      </a:r>
                      <a:r>
                        <a:rPr lang="en-US" sz="2100" b="1" kern="0" dirty="0">
                          <a:effectLst/>
                        </a:rPr>
                        <a:t>29/Apr 2024</a:t>
                      </a:r>
                      <a:endParaRPr lang="en-BE" sz="2100" b="1" kern="100" dirty="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tc>
                  <a:txBody>
                    <a:bodyPr/>
                    <a:lstStyle/>
                    <a:p>
                      <a:r>
                        <a:rPr lang="en-US" sz="2100" kern="0" dirty="0">
                          <a:effectLst/>
                        </a:rPr>
                        <a:t>Comparison dialogue: discussion of report – complete draft 2. Report, Draft 2 for TCCA meeting 2nd week May – with Prefaces. To be presented to SADC ESTI Ministerial meeting Jun/2024. EQF AG meeting 10-11 June 2024. Comments from EQF AG to be integrated later.</a:t>
                      </a:r>
                      <a:endParaRPr lang="en-BE" sz="2100" kern="100" dirty="0">
                        <a:effectLst/>
                        <a:latin typeface="Calibri" panose="020F0502020204030204" pitchFamily="34" charset="0"/>
                        <a:ea typeface="DengXian" panose="02010600030101010101" pitchFamily="2" charset="-122"/>
                        <a:cs typeface="Arial" panose="020B0604020202020204" pitchFamily="34" charset="0"/>
                      </a:endParaRPr>
                    </a:p>
                  </a:txBody>
                  <a:tcPr marL="70644" marR="70644" marT="35614" marB="35614"/>
                </a:tc>
                <a:extLst>
                  <a:ext uri="{0D108BD9-81ED-4DB2-BD59-A6C34878D82A}">
                    <a16:rowId xmlns:a16="http://schemas.microsoft.com/office/drawing/2014/main" val="3415002527"/>
                  </a:ext>
                </a:extLst>
              </a:tr>
            </a:tbl>
          </a:graphicData>
        </a:graphic>
      </p:graphicFrame>
    </p:spTree>
    <p:extLst>
      <p:ext uri="{BB962C8B-B14F-4D97-AF65-F5344CB8AC3E}">
        <p14:creationId xmlns:p14="http://schemas.microsoft.com/office/powerpoint/2010/main" val="17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4F70-F919-0D44-1E66-87AD49B04F7F}"/>
              </a:ext>
            </a:extLst>
          </p:cNvPr>
          <p:cNvSpPr>
            <a:spLocks noGrp="1"/>
          </p:cNvSpPr>
          <p:nvPr>
            <p:ph type="title"/>
          </p:nvPr>
        </p:nvSpPr>
        <p:spPr>
          <a:xfrm>
            <a:off x="1581590" y="809581"/>
            <a:ext cx="10011697" cy="592818"/>
          </a:xfrm>
        </p:spPr>
        <p:txBody>
          <a:bodyPr>
            <a:noAutofit/>
          </a:bodyPr>
          <a:lstStyle/>
          <a:p>
            <a:r>
              <a:rPr lang="en-BE" b="1" dirty="0">
                <a:latin typeface="+mn-lt"/>
              </a:rPr>
              <a:t>Topic 3: </a:t>
            </a:r>
            <a:r>
              <a:rPr lang="en-GB" b="1" dirty="0">
                <a:latin typeface="+mn-lt"/>
              </a:rPr>
              <a:t>Levels and level descriptors</a:t>
            </a:r>
            <a:endParaRPr lang="en-BE" b="1" dirty="0">
              <a:latin typeface="+mn-lt"/>
            </a:endParaRPr>
          </a:p>
        </p:txBody>
      </p:sp>
      <p:pic>
        <p:nvPicPr>
          <p:cNvPr id="4" name="Picture 3" descr="Caixas de diálogo verde">
            <a:extLst>
              <a:ext uri="{FF2B5EF4-FFF2-40B4-BE49-F238E27FC236}">
                <a16:creationId xmlns:a16="http://schemas.microsoft.com/office/drawing/2014/main" id="{A67A350D-55D1-93C4-FAA0-1F60741A1EB7}"/>
              </a:ext>
            </a:extLst>
          </p:cNvPr>
          <p:cNvPicPr>
            <a:picLocks noChangeAspect="1"/>
          </p:cNvPicPr>
          <p:nvPr/>
        </p:nvPicPr>
        <p:blipFill rotWithShape="1">
          <a:blip r:embed="rId2"/>
          <a:srcRect l="7203" r="12707" b="1"/>
          <a:stretch/>
        </p:blipFill>
        <p:spPr>
          <a:xfrm>
            <a:off x="446313" y="172664"/>
            <a:ext cx="807842" cy="839707"/>
          </a:xfrm>
          <a:prstGeom prst="rect">
            <a:avLst/>
          </a:prstGeom>
        </p:spPr>
      </p:pic>
      <p:sp>
        <p:nvSpPr>
          <p:cNvPr id="5" name="TextBox 4">
            <a:extLst>
              <a:ext uri="{FF2B5EF4-FFF2-40B4-BE49-F238E27FC236}">
                <a16:creationId xmlns:a16="http://schemas.microsoft.com/office/drawing/2014/main" id="{4A0A637B-E606-2630-08CE-1983348AE093}"/>
              </a:ext>
            </a:extLst>
          </p:cNvPr>
          <p:cNvSpPr txBox="1"/>
          <p:nvPr/>
        </p:nvSpPr>
        <p:spPr>
          <a:xfrm>
            <a:off x="9810969" y="218524"/>
            <a:ext cx="2349062" cy="369332"/>
          </a:xfrm>
          <a:prstGeom prst="rect">
            <a:avLst/>
          </a:prstGeom>
          <a:solidFill>
            <a:schemeClr val="accent4">
              <a:lumMod val="40000"/>
              <a:lumOff val="60000"/>
            </a:schemeClr>
          </a:solidFill>
        </p:spPr>
        <p:txBody>
          <a:bodyPr wrap="square" rtlCol="0">
            <a:spAutoFit/>
          </a:bodyPr>
          <a:lstStyle/>
          <a:p>
            <a:pPr algn="ctr"/>
            <a:r>
              <a:rPr lang="en-BE" dirty="0"/>
              <a:t>Sindi</a:t>
            </a:r>
          </a:p>
        </p:txBody>
      </p:sp>
      <p:sp>
        <p:nvSpPr>
          <p:cNvPr id="3" name="Content Placeholder 5">
            <a:extLst>
              <a:ext uri="{FF2B5EF4-FFF2-40B4-BE49-F238E27FC236}">
                <a16:creationId xmlns:a16="http://schemas.microsoft.com/office/drawing/2014/main" id="{FCDF7023-0601-2A65-8481-801B6A169291}"/>
              </a:ext>
            </a:extLst>
          </p:cNvPr>
          <p:cNvSpPr txBox="1">
            <a:spLocks/>
          </p:cNvSpPr>
          <p:nvPr/>
        </p:nvSpPr>
        <p:spPr>
          <a:xfrm>
            <a:off x="1041151" y="2013743"/>
            <a:ext cx="10109698" cy="3256757"/>
          </a:xfrm>
          <a:prstGeom prst="rect">
            <a:avLst/>
          </a:prstGeom>
          <a:solidFill>
            <a:schemeClr val="accent5">
              <a:lumMod val="20000"/>
              <a:lumOff val="80000"/>
            </a:schemeClr>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800" dirty="0">
                <a:latin typeface="Arial" panose="020B0604020202020204" pitchFamily="34" charset="0"/>
                <a:cs typeface="Arial" panose="020B0604020202020204" pitchFamily="34" charset="0"/>
              </a:rPr>
              <a:t>A </a:t>
            </a:r>
            <a:r>
              <a:rPr lang="en-US" sz="3800" b="1" dirty="0">
                <a:latin typeface="Arial" panose="020B0604020202020204" pitchFamily="34" charset="0"/>
                <a:cs typeface="Arial" panose="020B0604020202020204" pitchFamily="34" charset="0"/>
              </a:rPr>
              <a:t>level descriptor</a:t>
            </a:r>
            <a:r>
              <a:rPr lang="en-US" sz="3800" dirty="0">
                <a:latin typeface="Arial" panose="020B0604020202020204" pitchFamily="34" charset="0"/>
                <a:cs typeface="Arial" panose="020B0604020202020204" pitchFamily="34" charset="0"/>
              </a:rPr>
              <a:t> is a statement describing learning achievement at a particular level of the NQF that provides a broad indication of the type of learning outcomes and assessment criteria that are appropriate for a qualification at that level. (</a:t>
            </a:r>
            <a:r>
              <a:rPr lang="en-US" sz="3800" i="1" dirty="0">
                <a:latin typeface="Arial" panose="020B0604020202020204" pitchFamily="34" charset="0"/>
                <a:cs typeface="Arial" panose="020B0604020202020204" pitchFamily="34" charset="0"/>
              </a:rPr>
              <a:t>SAQA</a:t>
            </a:r>
            <a:r>
              <a:rPr lang="en-US" sz="3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79710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4F70-F919-0D44-1E66-87AD49B04F7F}"/>
              </a:ext>
            </a:extLst>
          </p:cNvPr>
          <p:cNvSpPr>
            <a:spLocks noGrp="1"/>
          </p:cNvSpPr>
          <p:nvPr>
            <p:ph type="title"/>
          </p:nvPr>
        </p:nvSpPr>
        <p:spPr>
          <a:xfrm>
            <a:off x="1733990" y="172664"/>
            <a:ext cx="10011697" cy="592818"/>
          </a:xfrm>
        </p:spPr>
        <p:txBody>
          <a:bodyPr>
            <a:normAutofit fontScale="90000"/>
          </a:bodyPr>
          <a:lstStyle/>
          <a:p>
            <a:r>
              <a:rPr lang="en-BE" b="1" dirty="0">
                <a:latin typeface="+mn-lt"/>
              </a:rPr>
              <a:t>Topic 3: </a:t>
            </a:r>
            <a:r>
              <a:rPr lang="en-GB" b="1" dirty="0">
                <a:latin typeface="+mn-lt"/>
              </a:rPr>
              <a:t>Levels and level descriptors</a:t>
            </a:r>
            <a:endParaRPr lang="en-BE" b="1" dirty="0">
              <a:latin typeface="+mn-lt"/>
            </a:endParaRPr>
          </a:p>
        </p:txBody>
      </p:sp>
      <p:pic>
        <p:nvPicPr>
          <p:cNvPr id="4" name="Picture 3" descr="Caixas de diálogo verde">
            <a:extLst>
              <a:ext uri="{FF2B5EF4-FFF2-40B4-BE49-F238E27FC236}">
                <a16:creationId xmlns:a16="http://schemas.microsoft.com/office/drawing/2014/main" id="{A67A350D-55D1-93C4-FAA0-1F60741A1EB7}"/>
              </a:ext>
            </a:extLst>
          </p:cNvPr>
          <p:cNvPicPr>
            <a:picLocks noChangeAspect="1"/>
          </p:cNvPicPr>
          <p:nvPr/>
        </p:nvPicPr>
        <p:blipFill rotWithShape="1">
          <a:blip r:embed="rId2"/>
          <a:srcRect l="7203" r="12707" b="1"/>
          <a:stretch/>
        </p:blipFill>
        <p:spPr>
          <a:xfrm>
            <a:off x="446313" y="172664"/>
            <a:ext cx="807842" cy="839707"/>
          </a:xfrm>
          <a:prstGeom prst="rect">
            <a:avLst/>
          </a:prstGeom>
        </p:spPr>
      </p:pic>
      <p:sp>
        <p:nvSpPr>
          <p:cNvPr id="5" name="TextBox 4">
            <a:extLst>
              <a:ext uri="{FF2B5EF4-FFF2-40B4-BE49-F238E27FC236}">
                <a16:creationId xmlns:a16="http://schemas.microsoft.com/office/drawing/2014/main" id="{4A0A637B-E606-2630-08CE-1983348AE093}"/>
              </a:ext>
            </a:extLst>
          </p:cNvPr>
          <p:cNvSpPr txBox="1"/>
          <p:nvPr/>
        </p:nvSpPr>
        <p:spPr>
          <a:xfrm>
            <a:off x="9396625" y="643039"/>
            <a:ext cx="2349062" cy="369332"/>
          </a:xfrm>
          <a:prstGeom prst="rect">
            <a:avLst/>
          </a:prstGeom>
          <a:solidFill>
            <a:schemeClr val="accent4">
              <a:lumMod val="40000"/>
              <a:lumOff val="60000"/>
            </a:schemeClr>
          </a:solidFill>
        </p:spPr>
        <p:txBody>
          <a:bodyPr wrap="square" rtlCol="0">
            <a:spAutoFit/>
          </a:bodyPr>
          <a:lstStyle/>
          <a:p>
            <a:pPr algn="ctr"/>
            <a:r>
              <a:rPr lang="en-BE" dirty="0"/>
              <a:t>Tiina, Sindi</a:t>
            </a:r>
          </a:p>
        </p:txBody>
      </p:sp>
      <p:graphicFrame>
        <p:nvGraphicFramePr>
          <p:cNvPr id="9" name="Content Placeholder 8">
            <a:extLst>
              <a:ext uri="{FF2B5EF4-FFF2-40B4-BE49-F238E27FC236}">
                <a16:creationId xmlns:a16="http://schemas.microsoft.com/office/drawing/2014/main" id="{3C4F72F4-2BCB-B41E-B115-7655BA569424}"/>
              </a:ext>
            </a:extLst>
          </p:cNvPr>
          <p:cNvGraphicFramePr>
            <a:graphicFrameLocks noGrp="1"/>
          </p:cNvGraphicFramePr>
          <p:nvPr>
            <p:ph idx="1"/>
          </p:nvPr>
        </p:nvGraphicFramePr>
        <p:xfrm>
          <a:off x="446313" y="1357305"/>
          <a:ext cx="11555186" cy="5328031"/>
        </p:xfrm>
        <a:graphic>
          <a:graphicData uri="http://schemas.openxmlformats.org/drawingml/2006/table">
            <a:tbl>
              <a:tblPr firstRow="1" firstCol="1" bandRow="1">
                <a:tableStyleId>{5C22544A-7EE6-4342-B048-85BDC9FD1C3A}</a:tableStyleId>
              </a:tblPr>
              <a:tblGrid>
                <a:gridCol w="1771837">
                  <a:extLst>
                    <a:ext uri="{9D8B030D-6E8A-4147-A177-3AD203B41FA5}">
                      <a16:colId xmlns:a16="http://schemas.microsoft.com/office/drawing/2014/main" val="1654859745"/>
                    </a:ext>
                  </a:extLst>
                </a:gridCol>
                <a:gridCol w="3239675">
                  <a:extLst>
                    <a:ext uri="{9D8B030D-6E8A-4147-A177-3AD203B41FA5}">
                      <a16:colId xmlns:a16="http://schemas.microsoft.com/office/drawing/2014/main" val="575933130"/>
                    </a:ext>
                  </a:extLst>
                </a:gridCol>
                <a:gridCol w="6543674">
                  <a:extLst>
                    <a:ext uri="{9D8B030D-6E8A-4147-A177-3AD203B41FA5}">
                      <a16:colId xmlns:a16="http://schemas.microsoft.com/office/drawing/2014/main" val="2845410273"/>
                    </a:ext>
                  </a:extLst>
                </a:gridCol>
              </a:tblGrid>
              <a:tr h="177330">
                <a:tc>
                  <a:txBody>
                    <a:bodyPr/>
                    <a:lstStyle/>
                    <a:p>
                      <a:pPr algn="just"/>
                      <a:r>
                        <a:rPr lang="en-GB" sz="1800">
                          <a:effectLst/>
                        </a:rPr>
                        <a:t>Dimension</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tc>
                  <a:txBody>
                    <a:bodyPr/>
                    <a:lstStyle/>
                    <a:p>
                      <a:pPr algn="just"/>
                      <a:r>
                        <a:rPr lang="en-GB" sz="1800">
                          <a:effectLst/>
                        </a:rPr>
                        <a:t>SADCQF</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tc>
                  <a:txBody>
                    <a:bodyPr/>
                    <a:lstStyle/>
                    <a:p>
                      <a:pPr algn="just"/>
                      <a:r>
                        <a:rPr lang="en-GB" sz="1800">
                          <a:effectLst/>
                        </a:rPr>
                        <a:t>EQF</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extLst>
                  <a:ext uri="{0D108BD9-81ED-4DB2-BD59-A6C34878D82A}">
                    <a16:rowId xmlns:a16="http://schemas.microsoft.com/office/drawing/2014/main" val="503980120"/>
                  </a:ext>
                </a:extLst>
              </a:tr>
              <a:tr h="161210">
                <a:tc>
                  <a:txBody>
                    <a:bodyPr/>
                    <a:lstStyle/>
                    <a:p>
                      <a:r>
                        <a:rPr lang="en-GB" sz="1800">
                          <a:effectLst/>
                        </a:rPr>
                        <a:t>Structure</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tc>
                  <a:txBody>
                    <a:bodyPr/>
                    <a:lstStyle/>
                    <a:p>
                      <a:r>
                        <a:rPr lang="en-GB" sz="1800">
                          <a:effectLst/>
                        </a:rPr>
                        <a:t>10 levels</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tc>
                  <a:txBody>
                    <a:bodyPr/>
                    <a:lstStyle/>
                    <a:p>
                      <a:r>
                        <a:rPr lang="en-GB" sz="1800">
                          <a:effectLst/>
                        </a:rPr>
                        <a:t>8 levels</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extLst>
                  <a:ext uri="{0D108BD9-81ED-4DB2-BD59-A6C34878D82A}">
                    <a16:rowId xmlns:a16="http://schemas.microsoft.com/office/drawing/2014/main" val="3241250222"/>
                  </a:ext>
                </a:extLst>
              </a:tr>
              <a:tr h="4437560">
                <a:tc>
                  <a:txBody>
                    <a:bodyPr/>
                    <a:lstStyle/>
                    <a:p>
                      <a:r>
                        <a:rPr lang="en-GB" sz="1800">
                          <a:effectLst/>
                        </a:rPr>
                        <a:t>Domains of learning of descriptors</a:t>
                      </a:r>
                      <a:endParaRPr lang="en-BE" sz="180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tc>
                  <a:txBody>
                    <a:bodyPr/>
                    <a:lstStyle/>
                    <a:p>
                      <a:r>
                        <a:rPr lang="en-GB" sz="1800" dirty="0">
                          <a:effectLst/>
                        </a:rPr>
                        <a:t>Knowledge, skills, autonomy and responsibility.</a:t>
                      </a:r>
                      <a:endParaRPr lang="en-BE" sz="1800" dirty="0">
                        <a:effectLst/>
                      </a:endParaRPr>
                    </a:p>
                    <a:p>
                      <a:r>
                        <a:rPr lang="en-GB" sz="1800" dirty="0">
                          <a:effectLst/>
                        </a:rPr>
                        <a:t> </a:t>
                      </a:r>
                      <a:endParaRPr lang="en-BE" sz="1800" dirty="0">
                        <a:effectLst/>
                      </a:endParaRPr>
                    </a:p>
                    <a:p>
                      <a:r>
                        <a:rPr lang="en-GB" sz="1800" dirty="0">
                          <a:effectLst/>
                        </a:rPr>
                        <a:t>There is no explicit definition of the domains of learning.</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tc>
                  <a:txBody>
                    <a:bodyPr/>
                    <a:lstStyle/>
                    <a:p>
                      <a:r>
                        <a:rPr lang="en-GB" sz="1800" dirty="0">
                          <a:effectLst/>
                        </a:rPr>
                        <a:t>Each of the 8 levels is defined by a set of descriptors indicating the learning outcomes relevant to qualifications at that level in any system of qualifications.</a:t>
                      </a:r>
                      <a:endParaRPr lang="en-BE" sz="1800" dirty="0">
                        <a:effectLst/>
                      </a:endParaRPr>
                    </a:p>
                    <a:p>
                      <a:pPr>
                        <a:spcBef>
                          <a:spcPts val="600"/>
                        </a:spcBef>
                      </a:pPr>
                      <a:r>
                        <a:rPr lang="en-GB" sz="1800" u="sng" dirty="0">
                          <a:effectLst/>
                        </a:rPr>
                        <a:t>Domains</a:t>
                      </a:r>
                      <a:r>
                        <a:rPr lang="en-GB" sz="1800" dirty="0">
                          <a:effectLst/>
                        </a:rPr>
                        <a:t>: Knowledge, skills, responsibility and autonomy</a:t>
                      </a:r>
                      <a:endParaRPr lang="en-BE" sz="1800" dirty="0">
                        <a:effectLst/>
                      </a:endParaRPr>
                    </a:p>
                    <a:p>
                      <a:pPr>
                        <a:lnSpc>
                          <a:spcPct val="102000"/>
                        </a:lnSpc>
                        <a:spcBef>
                          <a:spcPts val="300"/>
                        </a:spcBef>
                        <a:spcAft>
                          <a:spcPts val="200"/>
                        </a:spcAft>
                      </a:pPr>
                      <a:r>
                        <a:rPr lang="en-BE" sz="1800" u="sng" dirty="0">
                          <a:effectLst/>
                        </a:rPr>
                        <a:t>EQF level descriptors</a:t>
                      </a:r>
                      <a:r>
                        <a:rPr lang="en-BE" sz="1800" dirty="0">
                          <a:effectLst/>
                        </a:rPr>
                        <a:t>: domains of learning are defined in Annex II to the EQF Recommendation, as follows:</a:t>
                      </a:r>
                    </a:p>
                    <a:p>
                      <a:pPr marL="342900" lvl="0" indent="-342900">
                        <a:lnSpc>
                          <a:spcPct val="102000"/>
                        </a:lnSpc>
                        <a:spcBef>
                          <a:spcPts val="300"/>
                        </a:spcBef>
                        <a:spcAft>
                          <a:spcPts val="200"/>
                        </a:spcAft>
                        <a:buFont typeface="Calibri" panose="020F0502020204030204" pitchFamily="34" charset="0"/>
                        <a:buChar char="-"/>
                      </a:pPr>
                      <a:r>
                        <a:rPr lang="en-BE" sz="1800" dirty="0">
                          <a:effectLst/>
                        </a:rPr>
                        <a:t>Knowledge: Within the EQF, knowledge is described as theoretical and/or factual.</a:t>
                      </a:r>
                    </a:p>
                    <a:p>
                      <a:pPr marL="342900" lvl="0" indent="-342900">
                        <a:lnSpc>
                          <a:spcPct val="102000"/>
                        </a:lnSpc>
                        <a:spcBef>
                          <a:spcPts val="300"/>
                        </a:spcBef>
                        <a:spcAft>
                          <a:spcPts val="200"/>
                        </a:spcAft>
                        <a:buFont typeface="Calibri" panose="020F0502020204030204" pitchFamily="34" charset="0"/>
                        <a:buChar char="-"/>
                      </a:pPr>
                      <a:r>
                        <a:rPr lang="en-BE" sz="1800" dirty="0">
                          <a:effectLst/>
                        </a:rPr>
                        <a:t>Skills: Within the EQF, skills are described as cognitive (including the use of logical, intuitive and creative thinking) and practices (implying manual dexterity and the use of methods, materials, tools and instruments);</a:t>
                      </a:r>
                    </a:p>
                    <a:p>
                      <a:pPr marL="342900" lvl="0" indent="-342900">
                        <a:lnSpc>
                          <a:spcPct val="102000"/>
                        </a:lnSpc>
                        <a:spcBef>
                          <a:spcPts val="300"/>
                        </a:spcBef>
                        <a:spcAft>
                          <a:spcPts val="200"/>
                        </a:spcAft>
                        <a:buFont typeface="Calibri" panose="020F0502020204030204" pitchFamily="34" charset="0"/>
                        <a:buChar char="-"/>
                      </a:pPr>
                      <a:r>
                        <a:rPr lang="en-BE" sz="1800" dirty="0">
                          <a:effectLst/>
                        </a:rPr>
                        <a:t>Responsibility and autonomy: Within the EQF, responsibility and autonomy are  described as the learner's ability to apply knowledge and skills autonomously and responsibly.</a:t>
                      </a:r>
                    </a:p>
                    <a:p>
                      <a:r>
                        <a:rPr lang="en-BE" sz="1800" dirty="0">
                          <a:effectLst/>
                        </a:rPr>
                        <a:t>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txBody>
                  <a:tcPr marL="66093" marR="66093" marT="0" marB="0"/>
                </a:tc>
                <a:extLst>
                  <a:ext uri="{0D108BD9-81ED-4DB2-BD59-A6C34878D82A}">
                    <a16:rowId xmlns:a16="http://schemas.microsoft.com/office/drawing/2014/main" val="3847482926"/>
                  </a:ext>
                </a:extLst>
              </a:tr>
            </a:tbl>
          </a:graphicData>
        </a:graphic>
      </p:graphicFrame>
    </p:spTree>
    <p:extLst>
      <p:ext uri="{BB962C8B-B14F-4D97-AF65-F5344CB8AC3E}">
        <p14:creationId xmlns:p14="http://schemas.microsoft.com/office/powerpoint/2010/main" val="4032246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4F70-F919-0D44-1E66-87AD49B04F7F}"/>
              </a:ext>
            </a:extLst>
          </p:cNvPr>
          <p:cNvSpPr>
            <a:spLocks noGrp="1"/>
          </p:cNvSpPr>
          <p:nvPr>
            <p:ph type="title"/>
          </p:nvPr>
        </p:nvSpPr>
        <p:spPr>
          <a:xfrm>
            <a:off x="1733990" y="385082"/>
            <a:ext cx="10011697" cy="592818"/>
          </a:xfrm>
        </p:spPr>
        <p:txBody>
          <a:bodyPr>
            <a:normAutofit fontScale="90000"/>
          </a:bodyPr>
          <a:lstStyle/>
          <a:p>
            <a:r>
              <a:rPr lang="en-BE" b="1" dirty="0">
                <a:latin typeface="+mn-lt"/>
              </a:rPr>
              <a:t>Topic 3: </a:t>
            </a:r>
            <a:r>
              <a:rPr lang="en-GB" b="1" dirty="0">
                <a:latin typeface="+mn-lt"/>
              </a:rPr>
              <a:t>Levels and level descriptors – examples from SADC</a:t>
            </a:r>
            <a:endParaRPr lang="en-BE" b="1" dirty="0">
              <a:latin typeface="+mn-lt"/>
            </a:endParaRPr>
          </a:p>
        </p:txBody>
      </p:sp>
      <p:pic>
        <p:nvPicPr>
          <p:cNvPr id="4" name="Picture 3" descr="Caixas de diálogo verde">
            <a:extLst>
              <a:ext uri="{FF2B5EF4-FFF2-40B4-BE49-F238E27FC236}">
                <a16:creationId xmlns:a16="http://schemas.microsoft.com/office/drawing/2014/main" id="{A67A350D-55D1-93C4-FAA0-1F60741A1EB7}"/>
              </a:ext>
            </a:extLst>
          </p:cNvPr>
          <p:cNvPicPr>
            <a:picLocks noChangeAspect="1"/>
          </p:cNvPicPr>
          <p:nvPr/>
        </p:nvPicPr>
        <p:blipFill rotWithShape="1">
          <a:blip r:embed="rId2"/>
          <a:srcRect l="7203" r="12707" b="1"/>
          <a:stretch/>
        </p:blipFill>
        <p:spPr>
          <a:xfrm>
            <a:off x="446313" y="172664"/>
            <a:ext cx="807842" cy="839707"/>
          </a:xfrm>
          <a:prstGeom prst="rect">
            <a:avLst/>
          </a:prstGeom>
        </p:spPr>
      </p:pic>
      <p:sp>
        <p:nvSpPr>
          <p:cNvPr id="5" name="TextBox 4">
            <a:extLst>
              <a:ext uri="{FF2B5EF4-FFF2-40B4-BE49-F238E27FC236}">
                <a16:creationId xmlns:a16="http://schemas.microsoft.com/office/drawing/2014/main" id="{4A0A637B-E606-2630-08CE-1983348AE093}"/>
              </a:ext>
            </a:extLst>
          </p:cNvPr>
          <p:cNvSpPr txBox="1"/>
          <p:nvPr/>
        </p:nvSpPr>
        <p:spPr>
          <a:xfrm>
            <a:off x="9396625" y="643039"/>
            <a:ext cx="2349062" cy="369332"/>
          </a:xfrm>
          <a:prstGeom prst="rect">
            <a:avLst/>
          </a:prstGeom>
          <a:solidFill>
            <a:schemeClr val="accent4">
              <a:lumMod val="40000"/>
              <a:lumOff val="60000"/>
            </a:schemeClr>
          </a:solidFill>
        </p:spPr>
        <p:txBody>
          <a:bodyPr wrap="square" rtlCol="0">
            <a:spAutoFit/>
          </a:bodyPr>
          <a:lstStyle/>
          <a:p>
            <a:pPr algn="ctr"/>
            <a:r>
              <a:rPr lang="en-BE" dirty="0"/>
              <a:t>Sindi</a:t>
            </a:r>
          </a:p>
        </p:txBody>
      </p:sp>
      <p:sp>
        <p:nvSpPr>
          <p:cNvPr id="7" name="Content Placeholder 6">
            <a:extLst>
              <a:ext uri="{FF2B5EF4-FFF2-40B4-BE49-F238E27FC236}">
                <a16:creationId xmlns:a16="http://schemas.microsoft.com/office/drawing/2014/main" id="{AA161A1D-4052-2050-BA1D-CF62B3AE366B}"/>
              </a:ext>
            </a:extLst>
          </p:cNvPr>
          <p:cNvSpPr txBox="1">
            <a:spLocks noGrp="1"/>
          </p:cNvSpPr>
          <p:nvPr>
            <p:ph idx="1"/>
          </p:nvPr>
        </p:nvSpPr>
        <p:spPr>
          <a:xfrm>
            <a:off x="506187" y="1270328"/>
            <a:ext cx="11239500" cy="4660763"/>
          </a:xfrm>
          <a:prstGeom prst="rect">
            <a:avLst/>
          </a:prstGeom>
          <a:noFill/>
        </p:spPr>
        <p:txBody>
          <a:bodyPr wrap="square">
            <a:spAutoFit/>
          </a:bodyPr>
          <a:lstStyle/>
          <a:p>
            <a:pPr marL="0" indent="0" algn="just">
              <a:spcBef>
                <a:spcPts val="600"/>
              </a:spcBef>
              <a:buNone/>
            </a:pPr>
            <a:endParaRPr lang="en-US" dirty="0"/>
          </a:p>
          <a:p>
            <a:pPr marL="285750" indent="-285750" algn="just">
              <a:spcBef>
                <a:spcPts val="600"/>
              </a:spcBef>
              <a:buFont typeface="Arial" panose="020B0604020202020204" pitchFamily="34" charset="0"/>
              <a:buChar char="•"/>
            </a:pP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Knowledge, skills and competence (Botswana)</a:t>
            </a:r>
            <a:endParaRPr lang="en-US" sz="25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Knowledge, skills, autonomy and responsibility (Mozambique, Angola)</a:t>
            </a:r>
            <a:endParaRPr lang="en-US" sz="25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Areas of knowledge; nature of skills; agency and context (Lesotho)</a:t>
            </a:r>
            <a:endParaRPr lang="en-US" sz="25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Learning demand and processes (Mauritius)</a:t>
            </a:r>
            <a:endParaRPr lang="en-US" sz="25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Knowledge, skills, competences (Zambia – </a:t>
            </a:r>
            <a:r>
              <a:rPr lang="en-GB" sz="25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NEW in adoption</a:t>
            </a: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5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GB" sz="2500" dirty="0">
                <a:solidFill>
                  <a:srgbClr val="000000"/>
                </a:solidFill>
                <a:latin typeface="Arial" panose="020B0604020202020204" pitchFamily="34" charset="0"/>
                <a:ea typeface="Times New Roman" panose="02020603050405020304" pitchFamily="18" charset="0"/>
                <a:cs typeface="Arial" panose="020B0604020202020204" pitchFamily="34" charset="0"/>
              </a:rPr>
              <a:t>Applied competencies: Scope of knowledge; knowledge literacy; method and procedure; problem solving; ethics and professional practice; accessing, processing, and managing information; producing and communicating information; context and systems; management of learning; accountability (South Africa). </a:t>
            </a:r>
            <a:endParaRPr lang="en-US" sz="2500" dirty="0">
              <a:solidFill>
                <a:srgbClr val="000000"/>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02417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F443F7D-517D-A63F-170F-DEA7ABC6217A}"/>
              </a:ext>
            </a:extLst>
          </p:cNvPr>
          <p:cNvGraphicFramePr>
            <a:graphicFrameLocks noGrp="1"/>
          </p:cNvGraphicFramePr>
          <p:nvPr/>
        </p:nvGraphicFramePr>
        <p:xfrm>
          <a:off x="2546350" y="755948"/>
          <a:ext cx="7099300" cy="2067323"/>
        </p:xfrm>
        <a:graphic>
          <a:graphicData uri="http://schemas.openxmlformats.org/drawingml/2006/table">
            <a:tbl>
              <a:tblPr firstRow="1" firstCol="1" bandRow="1"/>
              <a:tblGrid>
                <a:gridCol w="1214188">
                  <a:extLst>
                    <a:ext uri="{9D8B030D-6E8A-4147-A177-3AD203B41FA5}">
                      <a16:colId xmlns:a16="http://schemas.microsoft.com/office/drawing/2014/main" val="1196902052"/>
                    </a:ext>
                  </a:extLst>
                </a:gridCol>
                <a:gridCol w="1368521">
                  <a:extLst>
                    <a:ext uri="{9D8B030D-6E8A-4147-A177-3AD203B41FA5}">
                      <a16:colId xmlns:a16="http://schemas.microsoft.com/office/drawing/2014/main" val="3649080856"/>
                    </a:ext>
                  </a:extLst>
                </a:gridCol>
                <a:gridCol w="1537026">
                  <a:extLst>
                    <a:ext uri="{9D8B030D-6E8A-4147-A177-3AD203B41FA5}">
                      <a16:colId xmlns:a16="http://schemas.microsoft.com/office/drawing/2014/main" val="3649278189"/>
                    </a:ext>
                  </a:extLst>
                </a:gridCol>
                <a:gridCol w="1371671">
                  <a:extLst>
                    <a:ext uri="{9D8B030D-6E8A-4147-A177-3AD203B41FA5}">
                      <a16:colId xmlns:a16="http://schemas.microsoft.com/office/drawing/2014/main" val="3191138496"/>
                    </a:ext>
                  </a:extLst>
                </a:gridCol>
                <a:gridCol w="1607894">
                  <a:extLst>
                    <a:ext uri="{9D8B030D-6E8A-4147-A177-3AD203B41FA5}">
                      <a16:colId xmlns:a16="http://schemas.microsoft.com/office/drawing/2014/main" val="2001079935"/>
                    </a:ext>
                  </a:extLst>
                </a:gridCol>
              </a:tblGrid>
              <a:tr h="217318">
                <a:tc gridSpan="5">
                  <a:txBody>
                    <a:bodyPr/>
                    <a:lstStyle/>
                    <a:p>
                      <a:pPr algn="ctr">
                        <a:lnSpc>
                          <a:spcPct val="107000"/>
                        </a:lnSpc>
                        <a:spcAft>
                          <a:spcPts val="800"/>
                        </a:spcAft>
                      </a:pPr>
                      <a:r>
                        <a:rPr lang="en-GB"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Domains of learning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78771083"/>
                  </a:ext>
                </a:extLst>
              </a:tr>
              <a:tr h="319872">
                <a:tc>
                  <a:txBody>
                    <a:bodyPr/>
                    <a:lstStyle/>
                    <a:p>
                      <a:pPr>
                        <a:lnSpc>
                          <a:spcPct val="107000"/>
                        </a:lnSpc>
                        <a:spcAft>
                          <a:spcPts val="800"/>
                        </a:spcAft>
                      </a:pPr>
                      <a:r>
                        <a:rPr lang="en-GB"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Framework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nSpc>
                          <a:spcPct val="107000"/>
                        </a:lnSpc>
                        <a:spcAft>
                          <a:spcPts val="800"/>
                        </a:spcAft>
                      </a:pPr>
                      <a:r>
                        <a:rPr lang="en-GB"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Level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nSpc>
                          <a:spcPct val="107000"/>
                        </a:lnSpc>
                        <a:spcAft>
                          <a:spcPts val="800"/>
                        </a:spcAft>
                      </a:pPr>
                      <a:r>
                        <a:rPr lang="en-GB"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Knowledge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nSpc>
                          <a:spcPct val="107000"/>
                        </a:lnSpc>
                        <a:spcAft>
                          <a:spcPts val="800"/>
                        </a:spcAft>
                      </a:pPr>
                      <a:r>
                        <a:rPr lang="en-GB"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Skills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nSpc>
                          <a:spcPct val="107000"/>
                        </a:lnSpc>
                        <a:spcAft>
                          <a:spcPts val="800"/>
                        </a:spcAft>
                      </a:pPr>
                      <a:r>
                        <a:rPr lang="en-GB"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Autonomy and responsibility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374676614"/>
                  </a:ext>
                </a:extLst>
              </a:tr>
              <a:tr h="1468497">
                <a:tc>
                  <a:txBody>
                    <a:bodyPr/>
                    <a:lstStyle/>
                    <a:p>
                      <a:pPr>
                        <a:lnSpc>
                          <a:spcPct val="107000"/>
                        </a:lnSpc>
                        <a:spcAft>
                          <a:spcPts val="800"/>
                        </a:spcAft>
                      </a:pPr>
                      <a:r>
                        <a:rPr lang="en-GB" sz="1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SADCQF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nSpc>
                          <a:spcPct val="107000"/>
                        </a:lnSpc>
                        <a:spcAft>
                          <a:spcPts val="800"/>
                        </a:spcAft>
                      </a:pPr>
                      <a:r>
                        <a:rPr lang="en-GB" sz="1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nSpc>
                          <a:spcPct val="107000"/>
                        </a:lnSpc>
                        <a:spcAft>
                          <a:spcPts val="800"/>
                        </a:spcAft>
                      </a:pPr>
                      <a:r>
                        <a:rPr lang="en-GB" sz="1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Demonstrates </a:t>
                      </a: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basic general knowledge and numeracy and literacy for everyday purposes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nSpc>
                          <a:spcPct val="107000"/>
                        </a:lnSpc>
                        <a:spcAft>
                          <a:spcPts val="800"/>
                        </a:spcAft>
                      </a:pPr>
                      <a:r>
                        <a:rPr lang="en-GB" sz="1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Can</a:t>
                      </a: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follow simple instructions and perform actions required to carry out simple concrete tasks requiring no special skills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nSpc>
                          <a:spcPct val="107000"/>
                        </a:lnSpc>
                        <a:spcAft>
                          <a:spcPts val="800"/>
                        </a:spcAft>
                      </a:pPr>
                      <a:r>
                        <a:rPr lang="en-GB" sz="1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Works</a:t>
                      </a:r>
                      <a:r>
                        <a:rPr lang="en-GB"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under close supervision in familiar situations and structured contexts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159105261"/>
                  </a:ext>
                </a:extLst>
              </a:tr>
            </a:tbl>
          </a:graphicData>
        </a:graphic>
      </p:graphicFrame>
      <p:graphicFrame>
        <p:nvGraphicFramePr>
          <p:cNvPr id="2" name="Table 1">
            <a:extLst>
              <a:ext uri="{FF2B5EF4-FFF2-40B4-BE49-F238E27FC236}">
                <a16:creationId xmlns:a16="http://schemas.microsoft.com/office/drawing/2014/main" id="{FCEEB373-E802-515F-2B73-1F54D05018B9}"/>
              </a:ext>
            </a:extLst>
          </p:cNvPr>
          <p:cNvGraphicFramePr>
            <a:graphicFrameLocks noGrp="1"/>
          </p:cNvGraphicFramePr>
          <p:nvPr/>
        </p:nvGraphicFramePr>
        <p:xfrm>
          <a:off x="2546350" y="2823335"/>
          <a:ext cx="7099299" cy="1706136"/>
        </p:xfrm>
        <a:graphic>
          <a:graphicData uri="http://schemas.openxmlformats.org/drawingml/2006/table">
            <a:tbl>
              <a:tblPr firstRow="1" firstCol="1" bandRow="1"/>
              <a:tblGrid>
                <a:gridCol w="1214189">
                  <a:extLst>
                    <a:ext uri="{9D8B030D-6E8A-4147-A177-3AD203B41FA5}">
                      <a16:colId xmlns:a16="http://schemas.microsoft.com/office/drawing/2014/main" val="3585575053"/>
                    </a:ext>
                  </a:extLst>
                </a:gridCol>
                <a:gridCol w="1368521">
                  <a:extLst>
                    <a:ext uri="{9D8B030D-6E8A-4147-A177-3AD203B41FA5}">
                      <a16:colId xmlns:a16="http://schemas.microsoft.com/office/drawing/2014/main" val="3161916713"/>
                    </a:ext>
                  </a:extLst>
                </a:gridCol>
                <a:gridCol w="1530467">
                  <a:extLst>
                    <a:ext uri="{9D8B030D-6E8A-4147-A177-3AD203B41FA5}">
                      <a16:colId xmlns:a16="http://schemas.microsoft.com/office/drawing/2014/main" val="1146124364"/>
                    </a:ext>
                  </a:extLst>
                </a:gridCol>
                <a:gridCol w="1378229">
                  <a:extLst>
                    <a:ext uri="{9D8B030D-6E8A-4147-A177-3AD203B41FA5}">
                      <a16:colId xmlns:a16="http://schemas.microsoft.com/office/drawing/2014/main" val="628552606"/>
                    </a:ext>
                  </a:extLst>
                </a:gridCol>
                <a:gridCol w="1607893">
                  <a:extLst>
                    <a:ext uri="{9D8B030D-6E8A-4147-A177-3AD203B41FA5}">
                      <a16:colId xmlns:a16="http://schemas.microsoft.com/office/drawing/2014/main" val="4180542248"/>
                    </a:ext>
                  </a:extLst>
                </a:gridCol>
              </a:tblGrid>
              <a:tr h="1706136">
                <a:tc>
                  <a:txBody>
                    <a:bodyPr/>
                    <a:lstStyle/>
                    <a:p>
                      <a:pPr>
                        <a:lnSpc>
                          <a:spcPct val="107000"/>
                        </a:lnSpc>
                        <a:spcAft>
                          <a:spcPts val="800"/>
                        </a:spcAft>
                      </a:pPr>
                      <a:r>
                        <a:rPr lang="en-GB" sz="105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SADCQF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981" marR="659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nSpc>
                          <a:spcPct val="107000"/>
                        </a:lnSpc>
                        <a:spcAft>
                          <a:spcPts val="800"/>
                        </a:spcAft>
                      </a:pP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981" marR="659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Demonstrates</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 broad knowledge base with </a:t>
                      </a:r>
                      <a:r>
                        <a:rPr lang="en-GB" sz="105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substantial depth </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some areas, ability to analyse</a:t>
                      </a: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information and </a:t>
                      </a: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construct</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 coherent argument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981" marR="659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Applies</a:t>
                      </a: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 wide range of technical and/or scholastic skills in variable contexts using standard and non-standard procedures, often in combination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5981" marR="659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Works</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independently under broad guidance and can take some responsibility for supervising the work of </a:t>
                      </a:r>
                      <a:r>
                        <a:rPr lang="en-GB" sz="10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others and group outcomes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981" marR="659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2130005606"/>
                  </a:ext>
                </a:extLst>
              </a:tr>
            </a:tbl>
          </a:graphicData>
        </a:graphic>
      </p:graphicFrame>
      <p:graphicFrame>
        <p:nvGraphicFramePr>
          <p:cNvPr id="3" name="Table 2">
            <a:extLst>
              <a:ext uri="{FF2B5EF4-FFF2-40B4-BE49-F238E27FC236}">
                <a16:creationId xmlns:a16="http://schemas.microsoft.com/office/drawing/2014/main" id="{12463A8F-ECD9-2995-89DF-72F2AFDE8305}"/>
              </a:ext>
            </a:extLst>
          </p:cNvPr>
          <p:cNvGraphicFramePr>
            <a:graphicFrameLocks noGrp="1"/>
          </p:cNvGraphicFramePr>
          <p:nvPr/>
        </p:nvGraphicFramePr>
        <p:xfrm>
          <a:off x="2546347" y="4469892"/>
          <a:ext cx="7099298" cy="2216912"/>
        </p:xfrm>
        <a:graphic>
          <a:graphicData uri="http://schemas.openxmlformats.org/drawingml/2006/table">
            <a:tbl>
              <a:tblPr firstRow="1" firstCol="1" bandRow="1"/>
              <a:tblGrid>
                <a:gridCol w="1214188">
                  <a:extLst>
                    <a:ext uri="{9D8B030D-6E8A-4147-A177-3AD203B41FA5}">
                      <a16:colId xmlns:a16="http://schemas.microsoft.com/office/drawing/2014/main" val="2764371093"/>
                    </a:ext>
                  </a:extLst>
                </a:gridCol>
                <a:gridCol w="1368521">
                  <a:extLst>
                    <a:ext uri="{9D8B030D-6E8A-4147-A177-3AD203B41FA5}">
                      <a16:colId xmlns:a16="http://schemas.microsoft.com/office/drawing/2014/main" val="3888185890"/>
                    </a:ext>
                  </a:extLst>
                </a:gridCol>
                <a:gridCol w="1537026">
                  <a:extLst>
                    <a:ext uri="{9D8B030D-6E8A-4147-A177-3AD203B41FA5}">
                      <a16:colId xmlns:a16="http://schemas.microsoft.com/office/drawing/2014/main" val="4055301699"/>
                    </a:ext>
                  </a:extLst>
                </a:gridCol>
                <a:gridCol w="1371670">
                  <a:extLst>
                    <a:ext uri="{9D8B030D-6E8A-4147-A177-3AD203B41FA5}">
                      <a16:colId xmlns:a16="http://schemas.microsoft.com/office/drawing/2014/main" val="1133316389"/>
                    </a:ext>
                  </a:extLst>
                </a:gridCol>
                <a:gridCol w="1607893">
                  <a:extLst>
                    <a:ext uri="{9D8B030D-6E8A-4147-A177-3AD203B41FA5}">
                      <a16:colId xmlns:a16="http://schemas.microsoft.com/office/drawing/2014/main" val="3168361919"/>
                    </a:ext>
                  </a:extLst>
                </a:gridCol>
              </a:tblGrid>
              <a:tr h="2067643">
                <a:tc>
                  <a:txBody>
                    <a:bodyPr/>
                    <a:lstStyle/>
                    <a:p>
                      <a:pPr>
                        <a:lnSpc>
                          <a:spcPct val="107000"/>
                        </a:lnSpc>
                        <a:spcAft>
                          <a:spcPts val="800"/>
                        </a:spcAft>
                      </a:pPr>
                      <a:r>
                        <a:rPr lang="en-GB" sz="105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SADCQF</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5981" marR="6598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nSpc>
                          <a:spcPct val="107000"/>
                        </a:lnSpc>
                        <a:spcAft>
                          <a:spcPts val="800"/>
                        </a:spcAft>
                      </a:pPr>
                      <a:r>
                        <a:rPr lang="en-GB" sz="105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Makes </a:t>
                      </a: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substantial and original contribution to knowledge in the field of study through research and scholarship</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Conducts </a:t>
                      </a: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original research which is evaluated by independent experts against international standards. </a:t>
                      </a:r>
                      <a:r>
                        <a:rPr lang="en-GB" sz="105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Demonstrates</a:t>
                      </a: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problem-solving ability and </a:t>
                      </a:r>
                      <a:r>
                        <a:rPr lang="en-GB" sz="105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critical evaluation</a:t>
                      </a:r>
                      <a:r>
                        <a:rPr lang="en-GB" sz="10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of research findings for </a:t>
                      </a:r>
                      <a:r>
                        <a:rPr lang="en-GB" sz="105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academic discussion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05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Demonstrates</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full responsibility and accountability for all aspects of </a:t>
                      </a:r>
                      <a:r>
                        <a:rPr lang="en-GB" sz="10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advanced research </a:t>
                      </a:r>
                      <a:r>
                        <a:rPr lang="en-GB"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work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2489989961"/>
                  </a:ext>
                </a:extLst>
              </a:tr>
            </a:tbl>
          </a:graphicData>
        </a:graphic>
      </p:graphicFrame>
      <p:pic>
        <p:nvPicPr>
          <p:cNvPr id="5" name="Picture 4" descr="Caixas de diálogo verde">
            <a:extLst>
              <a:ext uri="{FF2B5EF4-FFF2-40B4-BE49-F238E27FC236}">
                <a16:creationId xmlns:a16="http://schemas.microsoft.com/office/drawing/2014/main" id="{CA0E80F4-4E67-40E9-9414-B0F37351C17F}"/>
              </a:ext>
            </a:extLst>
          </p:cNvPr>
          <p:cNvPicPr>
            <a:picLocks noChangeAspect="1"/>
          </p:cNvPicPr>
          <p:nvPr/>
        </p:nvPicPr>
        <p:blipFill rotWithShape="1">
          <a:blip r:embed="rId2"/>
          <a:srcRect l="7203" r="12707" b="1"/>
          <a:stretch/>
        </p:blipFill>
        <p:spPr>
          <a:xfrm>
            <a:off x="446313" y="172664"/>
            <a:ext cx="807842" cy="839707"/>
          </a:xfrm>
          <a:prstGeom prst="rect">
            <a:avLst/>
          </a:prstGeom>
        </p:spPr>
      </p:pic>
      <p:sp>
        <p:nvSpPr>
          <p:cNvPr id="6" name="Title 1">
            <a:extLst>
              <a:ext uri="{FF2B5EF4-FFF2-40B4-BE49-F238E27FC236}">
                <a16:creationId xmlns:a16="http://schemas.microsoft.com/office/drawing/2014/main" id="{F488709B-3C91-8411-D106-D841032FD74D}"/>
              </a:ext>
            </a:extLst>
          </p:cNvPr>
          <p:cNvSpPr>
            <a:spLocks noGrp="1"/>
          </p:cNvSpPr>
          <p:nvPr>
            <p:ph type="title"/>
          </p:nvPr>
        </p:nvSpPr>
        <p:spPr>
          <a:xfrm>
            <a:off x="1733990" y="171196"/>
            <a:ext cx="10153210" cy="592818"/>
          </a:xfrm>
        </p:spPr>
        <p:txBody>
          <a:bodyPr>
            <a:normAutofit/>
          </a:bodyPr>
          <a:lstStyle/>
          <a:p>
            <a:r>
              <a:rPr lang="en-BE" sz="3000" b="1" dirty="0">
                <a:latin typeface="+mn-lt"/>
              </a:rPr>
              <a:t>Topic 3: </a:t>
            </a:r>
            <a:r>
              <a:rPr lang="en-GB" sz="3000" b="1" dirty="0">
                <a:latin typeface="+mn-lt"/>
              </a:rPr>
              <a:t>SADCQF Level descriptors </a:t>
            </a:r>
            <a:endParaRPr lang="en-BE" sz="3000" b="1" dirty="0">
              <a:latin typeface="+mn-lt"/>
            </a:endParaRPr>
          </a:p>
        </p:txBody>
      </p:sp>
    </p:spTree>
    <p:extLst>
      <p:ext uri="{BB962C8B-B14F-4D97-AF65-F5344CB8AC3E}">
        <p14:creationId xmlns:p14="http://schemas.microsoft.com/office/powerpoint/2010/main" val="2717215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4F70-F919-0D44-1E66-87AD49B04F7F}"/>
              </a:ext>
            </a:extLst>
          </p:cNvPr>
          <p:cNvSpPr>
            <a:spLocks noGrp="1"/>
          </p:cNvSpPr>
          <p:nvPr>
            <p:ph type="title"/>
          </p:nvPr>
        </p:nvSpPr>
        <p:spPr>
          <a:xfrm>
            <a:off x="1733990" y="172664"/>
            <a:ext cx="10011697" cy="592818"/>
          </a:xfrm>
        </p:spPr>
        <p:txBody>
          <a:bodyPr>
            <a:normAutofit fontScale="90000"/>
          </a:bodyPr>
          <a:lstStyle/>
          <a:p>
            <a:r>
              <a:rPr lang="en-BE" b="1" dirty="0">
                <a:latin typeface="+mn-lt"/>
              </a:rPr>
              <a:t>Topic 3: </a:t>
            </a:r>
            <a:r>
              <a:rPr lang="en-GB" b="1" dirty="0">
                <a:latin typeface="+mn-lt"/>
              </a:rPr>
              <a:t>Levels and level descriptors</a:t>
            </a:r>
            <a:endParaRPr lang="en-BE" b="1" dirty="0">
              <a:latin typeface="+mn-lt"/>
            </a:endParaRPr>
          </a:p>
        </p:txBody>
      </p:sp>
      <p:sp>
        <p:nvSpPr>
          <p:cNvPr id="3" name="Content Placeholder 2">
            <a:extLst>
              <a:ext uri="{FF2B5EF4-FFF2-40B4-BE49-F238E27FC236}">
                <a16:creationId xmlns:a16="http://schemas.microsoft.com/office/drawing/2014/main" id="{3F9FFCB1-25A2-B9E7-122D-147B9F1B1494}"/>
              </a:ext>
            </a:extLst>
          </p:cNvPr>
          <p:cNvSpPr>
            <a:spLocks noGrp="1"/>
          </p:cNvSpPr>
          <p:nvPr>
            <p:ph idx="1"/>
          </p:nvPr>
        </p:nvSpPr>
        <p:spPr>
          <a:xfrm>
            <a:off x="446313" y="1524000"/>
            <a:ext cx="5166028" cy="4830377"/>
          </a:xfrm>
          <a:ln>
            <a:solidFill>
              <a:schemeClr val="accent1"/>
            </a:solidFill>
          </a:ln>
        </p:spPr>
        <p:txBody>
          <a:bodyPr>
            <a:normAutofit/>
          </a:bodyPr>
          <a:lstStyle/>
          <a:p>
            <a:pPr marL="0" indent="0" algn="just">
              <a:lnSpc>
                <a:spcPct val="102000"/>
              </a:lnSpc>
              <a:spcBef>
                <a:spcPts val="600"/>
              </a:spcBef>
              <a:buNone/>
            </a:pPr>
            <a:r>
              <a:rPr lang="pt-PT" sz="2000" b="1" dirty="0" err="1">
                <a:solidFill>
                  <a:schemeClr val="accent6">
                    <a:lumMod val="75000"/>
                  </a:schemeClr>
                </a:solidFill>
                <a:latin typeface="Calibri" panose="020F0502020204030204" pitchFamily="34" charset="0"/>
                <a:ea typeface="Times New Roman" panose="02020603050405020304" pitchFamily="18" charset="0"/>
              </a:rPr>
              <a:t>Conclusions</a:t>
            </a:r>
            <a:r>
              <a:rPr lang="pt-PT" sz="2000" b="1" dirty="0">
                <a:solidFill>
                  <a:schemeClr val="accent6">
                    <a:lumMod val="75000"/>
                  </a:schemeClr>
                </a:solidFill>
                <a:latin typeface="Calibri" panose="020F0502020204030204" pitchFamily="34" charset="0"/>
                <a:ea typeface="Times New Roman" panose="02020603050405020304" pitchFamily="18" charset="0"/>
              </a:rPr>
              <a:t> </a:t>
            </a:r>
            <a:r>
              <a:rPr lang="pt-PT" sz="2000" b="1" dirty="0" err="1">
                <a:solidFill>
                  <a:schemeClr val="accent6">
                    <a:lumMod val="75000"/>
                  </a:schemeClr>
                </a:solidFill>
                <a:latin typeface="Calibri" panose="020F0502020204030204" pitchFamily="34" charset="0"/>
                <a:ea typeface="Times New Roman" panose="02020603050405020304" pitchFamily="18" charset="0"/>
              </a:rPr>
              <a:t>on</a:t>
            </a:r>
            <a:r>
              <a:rPr lang="pt-PT" sz="2000" b="1" dirty="0">
                <a:solidFill>
                  <a:schemeClr val="accent6">
                    <a:lumMod val="75000"/>
                  </a:schemeClr>
                </a:solidFill>
                <a:latin typeface="Calibri" panose="020F0502020204030204" pitchFamily="34" charset="0"/>
                <a:ea typeface="Times New Roman" panose="02020603050405020304" pitchFamily="18" charset="0"/>
              </a:rPr>
              <a:t> </a:t>
            </a:r>
            <a:r>
              <a:rPr lang="pt-PT" sz="2000" b="1" dirty="0" err="1">
                <a:solidFill>
                  <a:schemeClr val="accent6">
                    <a:lumMod val="75000"/>
                  </a:schemeClr>
                </a:solidFill>
                <a:latin typeface="Calibri" panose="020F0502020204030204" pitchFamily="34" charset="0"/>
                <a:ea typeface="Times New Roman" panose="02020603050405020304" pitchFamily="18" charset="0"/>
              </a:rPr>
              <a:t>Topic</a:t>
            </a:r>
            <a:r>
              <a:rPr lang="pt-PT" sz="2000" b="1" dirty="0">
                <a:solidFill>
                  <a:schemeClr val="accent6">
                    <a:lumMod val="75000"/>
                  </a:schemeClr>
                </a:solidFill>
                <a:latin typeface="Calibri" panose="020F0502020204030204" pitchFamily="34" charset="0"/>
                <a:ea typeface="Times New Roman" panose="02020603050405020304" pitchFamily="18" charset="0"/>
              </a:rPr>
              <a:t> 3:</a:t>
            </a:r>
            <a:endParaRPr lang="en-BE" sz="2000" b="1" dirty="0">
              <a:solidFill>
                <a:schemeClr val="accent6">
                  <a:lumMod val="75000"/>
                </a:schemeClr>
              </a:solidFill>
              <a:effectLst/>
              <a:latin typeface="Times New Roman" panose="02020603050405020304" pitchFamily="18" charset="0"/>
              <a:ea typeface="Times New Roman" panose="02020603050405020304" pitchFamily="18" charset="0"/>
            </a:endParaRPr>
          </a:p>
          <a:p>
            <a:pPr marL="0" indent="0" algn="just">
              <a:lnSpc>
                <a:spcPct val="105000"/>
              </a:lnSpc>
              <a:spcBef>
                <a:spcPts val="600"/>
              </a:spcBef>
              <a:buNone/>
            </a:pPr>
            <a:r>
              <a:rPr lang="pt-PT" sz="2000" b="1" dirty="0" err="1">
                <a:solidFill>
                  <a:schemeClr val="accent6">
                    <a:lumMod val="75000"/>
                  </a:schemeClr>
                </a:solidFill>
                <a:latin typeface="Calibri" panose="020F0502020204030204" pitchFamily="34" charset="0"/>
                <a:ea typeface="Times New Roman" panose="02020603050405020304" pitchFamily="18" charset="0"/>
              </a:rPr>
              <a:t>Similarities</a:t>
            </a:r>
            <a:endParaRPr lang="pt-PT" sz="2000" b="1" dirty="0">
              <a:solidFill>
                <a:schemeClr val="accent6">
                  <a:lumMod val="75000"/>
                </a:schemeClr>
              </a:solidFill>
              <a:latin typeface="Calibri" panose="020F0502020204030204" pitchFamily="34" charset="0"/>
              <a:ea typeface="Times New Roman" panose="02020603050405020304" pitchFamily="18" charset="0"/>
            </a:endParaRPr>
          </a:p>
          <a:p>
            <a:pPr algn="just">
              <a:lnSpc>
                <a:spcPct val="105000"/>
              </a:lnSpc>
              <a:spcBef>
                <a:spcPts val="600"/>
              </a:spcBef>
            </a:pPr>
            <a:endParaRPr lang="en-BE" sz="2000" dirty="0">
              <a:effectLst/>
              <a:latin typeface="Times New Roman" panose="02020603050405020304" pitchFamily="18" charset="0"/>
              <a:ea typeface="Times New Roman" panose="02020603050405020304" pitchFamily="18" charset="0"/>
            </a:endParaRPr>
          </a:p>
          <a:p>
            <a:pPr algn="just">
              <a:lnSpc>
                <a:spcPct val="105000"/>
              </a:lnSpc>
              <a:spcBef>
                <a:spcPts val="600"/>
              </a:spcBef>
            </a:pPr>
            <a:r>
              <a:rPr lang="pt-BR" sz="2000" dirty="0" err="1">
                <a:latin typeface="Calibri" panose="020F0502020204030204" pitchFamily="34" charset="0"/>
                <a:ea typeface="Times New Roman" panose="02020603050405020304" pitchFamily="18" charset="0"/>
              </a:rPr>
              <a:t>Domains</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of</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learning</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of</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level</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descriptors</a:t>
            </a:r>
            <a:r>
              <a:rPr lang="pt-BR" sz="2000" dirty="0">
                <a:latin typeface="Calibri" panose="020F0502020204030204" pitchFamily="34" charset="0"/>
                <a:ea typeface="Times New Roman" panose="02020603050405020304" pitchFamily="18" charset="0"/>
              </a:rPr>
              <a:t>: KSAR – KSRA</a:t>
            </a:r>
            <a:endParaRPr lang="en-BE" sz="2000" dirty="0">
              <a:latin typeface="Calibri" panose="020F0502020204030204" pitchFamily="34" charset="0"/>
              <a:ea typeface="Times New Roman" panose="02020603050405020304" pitchFamily="18" charset="0"/>
            </a:endParaRPr>
          </a:p>
          <a:p>
            <a:pPr algn="just">
              <a:lnSpc>
                <a:spcPct val="105000"/>
              </a:lnSpc>
              <a:spcBef>
                <a:spcPts val="600"/>
              </a:spcBef>
            </a:pPr>
            <a:r>
              <a:rPr lang="en-BE" sz="2000" dirty="0">
                <a:latin typeface="Calibri" panose="020F0502020204030204" pitchFamily="34" charset="0"/>
                <a:ea typeface="Times New Roman" panose="02020603050405020304" pitchFamily="18" charset="0"/>
              </a:rPr>
              <a:t>Concept and formulation: high level, less detailed than level descriptors of NQFs – this is usual for meta-frameworks.</a:t>
            </a:r>
            <a:endParaRPr lang="pt-BR" sz="2000" dirty="0">
              <a:latin typeface="Calibri" panose="020F0502020204030204" pitchFamily="34" charset="0"/>
              <a:ea typeface="Times New Roman" panose="02020603050405020304" pitchFamily="18" charset="0"/>
            </a:endParaRPr>
          </a:p>
        </p:txBody>
      </p:sp>
      <p:pic>
        <p:nvPicPr>
          <p:cNvPr id="4" name="Picture 3" descr="Caixas de diálogo verde">
            <a:extLst>
              <a:ext uri="{FF2B5EF4-FFF2-40B4-BE49-F238E27FC236}">
                <a16:creationId xmlns:a16="http://schemas.microsoft.com/office/drawing/2014/main" id="{A67A350D-55D1-93C4-FAA0-1F60741A1EB7}"/>
              </a:ext>
            </a:extLst>
          </p:cNvPr>
          <p:cNvPicPr>
            <a:picLocks noChangeAspect="1"/>
          </p:cNvPicPr>
          <p:nvPr/>
        </p:nvPicPr>
        <p:blipFill rotWithShape="1">
          <a:blip r:embed="rId2"/>
          <a:srcRect l="7203" r="12707" b="1"/>
          <a:stretch/>
        </p:blipFill>
        <p:spPr>
          <a:xfrm>
            <a:off x="446313" y="172664"/>
            <a:ext cx="1165932" cy="1211921"/>
          </a:xfrm>
          <a:prstGeom prst="rect">
            <a:avLst/>
          </a:prstGeom>
        </p:spPr>
      </p:pic>
      <p:sp>
        <p:nvSpPr>
          <p:cNvPr id="5" name="TextBox 4">
            <a:extLst>
              <a:ext uri="{FF2B5EF4-FFF2-40B4-BE49-F238E27FC236}">
                <a16:creationId xmlns:a16="http://schemas.microsoft.com/office/drawing/2014/main" id="{4A0A637B-E606-2630-08CE-1983348AE093}"/>
              </a:ext>
            </a:extLst>
          </p:cNvPr>
          <p:cNvSpPr txBox="1"/>
          <p:nvPr/>
        </p:nvSpPr>
        <p:spPr>
          <a:xfrm>
            <a:off x="9396625" y="643039"/>
            <a:ext cx="2349062" cy="369332"/>
          </a:xfrm>
          <a:prstGeom prst="rect">
            <a:avLst/>
          </a:prstGeom>
          <a:solidFill>
            <a:schemeClr val="accent4">
              <a:lumMod val="40000"/>
              <a:lumOff val="60000"/>
            </a:schemeClr>
          </a:solidFill>
        </p:spPr>
        <p:txBody>
          <a:bodyPr wrap="square" rtlCol="0">
            <a:spAutoFit/>
          </a:bodyPr>
          <a:lstStyle/>
          <a:p>
            <a:pPr algn="ctr"/>
            <a:r>
              <a:rPr lang="en-BE" dirty="0"/>
              <a:t>Tiina, Sindi</a:t>
            </a:r>
          </a:p>
        </p:txBody>
      </p:sp>
      <p:sp>
        <p:nvSpPr>
          <p:cNvPr id="6" name="Content Placeholder 2">
            <a:extLst>
              <a:ext uri="{FF2B5EF4-FFF2-40B4-BE49-F238E27FC236}">
                <a16:creationId xmlns:a16="http://schemas.microsoft.com/office/drawing/2014/main" id="{521E95FB-ABF7-6A62-4D9E-731A812763A3}"/>
              </a:ext>
            </a:extLst>
          </p:cNvPr>
          <p:cNvSpPr txBox="1">
            <a:spLocks/>
          </p:cNvSpPr>
          <p:nvPr/>
        </p:nvSpPr>
        <p:spPr>
          <a:xfrm>
            <a:off x="6096000" y="1524000"/>
            <a:ext cx="5649687" cy="4830377"/>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2000"/>
              </a:lnSpc>
              <a:spcBef>
                <a:spcPts val="600"/>
              </a:spcBef>
              <a:buFont typeface="Arial" panose="020B0604020202020204" pitchFamily="34" charset="0"/>
              <a:buNone/>
            </a:pPr>
            <a:r>
              <a:rPr lang="pt-PT" sz="2000" b="1" dirty="0" err="1">
                <a:solidFill>
                  <a:srgbClr val="C00000"/>
                </a:solidFill>
                <a:latin typeface="Calibri" panose="020F0502020204030204" pitchFamily="34" charset="0"/>
                <a:ea typeface="Times New Roman" panose="02020603050405020304" pitchFamily="18" charset="0"/>
              </a:rPr>
              <a:t>Conclusions</a:t>
            </a:r>
            <a:r>
              <a:rPr lang="pt-PT" sz="2000" b="1" dirty="0">
                <a:solidFill>
                  <a:srgbClr val="C00000"/>
                </a:solidFill>
                <a:latin typeface="Calibri" panose="020F0502020204030204" pitchFamily="34" charset="0"/>
                <a:ea typeface="Times New Roman" panose="02020603050405020304" pitchFamily="18" charset="0"/>
              </a:rPr>
              <a:t> </a:t>
            </a:r>
            <a:r>
              <a:rPr lang="pt-PT" sz="2000" b="1" dirty="0" err="1">
                <a:solidFill>
                  <a:srgbClr val="C00000"/>
                </a:solidFill>
                <a:latin typeface="Calibri" panose="020F0502020204030204" pitchFamily="34" charset="0"/>
                <a:ea typeface="Times New Roman" panose="02020603050405020304" pitchFamily="18" charset="0"/>
              </a:rPr>
              <a:t>on</a:t>
            </a:r>
            <a:r>
              <a:rPr lang="pt-PT" sz="2000" b="1" dirty="0">
                <a:solidFill>
                  <a:srgbClr val="C00000"/>
                </a:solidFill>
                <a:latin typeface="Calibri" panose="020F0502020204030204" pitchFamily="34" charset="0"/>
                <a:ea typeface="Times New Roman" panose="02020603050405020304" pitchFamily="18" charset="0"/>
              </a:rPr>
              <a:t> </a:t>
            </a:r>
            <a:r>
              <a:rPr lang="pt-PT" sz="2000" b="1" dirty="0" err="1">
                <a:solidFill>
                  <a:srgbClr val="C00000"/>
                </a:solidFill>
                <a:latin typeface="Calibri" panose="020F0502020204030204" pitchFamily="34" charset="0"/>
                <a:ea typeface="Times New Roman" panose="02020603050405020304" pitchFamily="18" charset="0"/>
              </a:rPr>
              <a:t>Topic</a:t>
            </a:r>
            <a:r>
              <a:rPr lang="pt-PT" sz="2000" b="1" dirty="0">
                <a:solidFill>
                  <a:srgbClr val="C00000"/>
                </a:solidFill>
                <a:latin typeface="Calibri" panose="020F0502020204030204" pitchFamily="34" charset="0"/>
                <a:ea typeface="Times New Roman" panose="02020603050405020304" pitchFamily="18" charset="0"/>
              </a:rPr>
              <a:t> 3:</a:t>
            </a:r>
            <a:endParaRPr lang="en-BE" sz="2000" b="1" dirty="0">
              <a:solidFill>
                <a:srgbClr val="C00000"/>
              </a:solidFill>
              <a:latin typeface="Times New Roman" panose="02020603050405020304" pitchFamily="18" charset="0"/>
              <a:ea typeface="Times New Roman" panose="02020603050405020304" pitchFamily="18" charset="0"/>
            </a:endParaRPr>
          </a:p>
          <a:p>
            <a:pPr marL="0" indent="0" algn="just">
              <a:lnSpc>
                <a:spcPct val="105000"/>
              </a:lnSpc>
              <a:spcBef>
                <a:spcPts val="600"/>
              </a:spcBef>
              <a:buNone/>
            </a:pPr>
            <a:r>
              <a:rPr lang="pt-PT" sz="2000" b="1" dirty="0" err="1">
                <a:solidFill>
                  <a:srgbClr val="C00000"/>
                </a:solidFill>
                <a:latin typeface="Calibri" panose="020F0502020204030204" pitchFamily="34" charset="0"/>
                <a:ea typeface="Times New Roman" panose="02020603050405020304" pitchFamily="18" charset="0"/>
              </a:rPr>
              <a:t>Differences</a:t>
            </a:r>
            <a:endParaRPr lang="pt-PT" sz="2000" b="1" dirty="0">
              <a:solidFill>
                <a:srgbClr val="C00000"/>
              </a:solidFill>
              <a:latin typeface="Calibri" panose="020F0502020204030204" pitchFamily="34" charset="0"/>
              <a:ea typeface="Times New Roman" panose="02020603050405020304" pitchFamily="18" charset="0"/>
            </a:endParaRPr>
          </a:p>
          <a:p>
            <a:pPr algn="just">
              <a:lnSpc>
                <a:spcPct val="105000"/>
              </a:lnSpc>
              <a:spcBef>
                <a:spcPts val="600"/>
              </a:spcBef>
            </a:pPr>
            <a:endParaRPr lang="en-BE" sz="2000" dirty="0">
              <a:latin typeface="Times New Roman" panose="02020603050405020304" pitchFamily="18" charset="0"/>
              <a:ea typeface="Times New Roman" panose="02020603050405020304" pitchFamily="18" charset="0"/>
            </a:endParaRPr>
          </a:p>
          <a:p>
            <a:pPr algn="just">
              <a:lnSpc>
                <a:spcPct val="105000"/>
              </a:lnSpc>
              <a:spcBef>
                <a:spcPts val="600"/>
              </a:spcBef>
            </a:pPr>
            <a:r>
              <a:rPr lang="pt-BR" sz="2000" dirty="0" err="1">
                <a:latin typeface="Calibri" panose="020F0502020204030204" pitchFamily="34" charset="0"/>
                <a:ea typeface="Times New Roman" panose="02020603050405020304" pitchFamily="18" charset="0"/>
              </a:rPr>
              <a:t>Structure</a:t>
            </a:r>
            <a:r>
              <a:rPr lang="pt-BR" sz="2000" dirty="0">
                <a:latin typeface="Calibri" panose="020F0502020204030204" pitchFamily="34" charset="0"/>
                <a:ea typeface="Times New Roman" panose="02020603050405020304" pitchFamily="18" charset="0"/>
              </a:rPr>
              <a:t>: 8 (EQF) </a:t>
            </a:r>
            <a:r>
              <a:rPr lang="pt-BR" sz="2000" dirty="0" err="1">
                <a:latin typeface="Calibri" panose="020F0502020204030204" pitchFamily="34" charset="0"/>
                <a:ea typeface="Times New Roman" panose="02020603050405020304" pitchFamily="18" charset="0"/>
              </a:rPr>
              <a:t>and</a:t>
            </a:r>
            <a:r>
              <a:rPr lang="pt-BR" sz="2000" dirty="0">
                <a:latin typeface="Calibri" panose="020F0502020204030204" pitchFamily="34" charset="0"/>
                <a:ea typeface="Times New Roman" panose="02020603050405020304" pitchFamily="18" charset="0"/>
              </a:rPr>
              <a:t> 10 </a:t>
            </a:r>
            <a:r>
              <a:rPr lang="pt-BR" sz="2000" dirty="0" err="1">
                <a:latin typeface="Calibri" panose="020F0502020204030204" pitchFamily="34" charset="0"/>
                <a:ea typeface="Times New Roman" panose="02020603050405020304" pitchFamily="18" charset="0"/>
              </a:rPr>
              <a:t>levels</a:t>
            </a:r>
            <a:r>
              <a:rPr lang="pt-BR" sz="2000" dirty="0">
                <a:latin typeface="Calibri" panose="020F0502020204030204" pitchFamily="34" charset="0"/>
                <a:ea typeface="Times New Roman" panose="02020603050405020304" pitchFamily="18" charset="0"/>
              </a:rPr>
              <a:t> (SADCQF)
</a:t>
            </a:r>
            <a:r>
              <a:rPr lang="pt-BR" sz="2000" dirty="0" err="1">
                <a:latin typeface="Calibri" panose="020F0502020204030204" pitchFamily="34" charset="0"/>
                <a:ea typeface="Times New Roman" panose="02020603050405020304" pitchFamily="18" charset="0"/>
              </a:rPr>
              <a:t>All</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NQFs</a:t>
            </a:r>
            <a:r>
              <a:rPr lang="pt-BR" sz="2000" dirty="0">
                <a:latin typeface="Calibri" panose="020F0502020204030204" pitchFamily="34" charset="0"/>
                <a:ea typeface="Times New Roman" panose="02020603050405020304" pitchFamily="18" charset="0"/>
              </a:rPr>
              <a:t> in SADC: 10 </a:t>
            </a:r>
            <a:r>
              <a:rPr lang="pt-BR" sz="2000" dirty="0" err="1">
                <a:latin typeface="Calibri" panose="020F0502020204030204" pitchFamily="34" charset="0"/>
                <a:ea typeface="Times New Roman" panose="02020603050405020304" pitchFamily="18" charset="0"/>
              </a:rPr>
              <a:t>levels</a:t>
            </a:r>
            <a:endParaRPr lang="pt-BR" sz="2000" dirty="0">
              <a:latin typeface="Calibri" panose="020F0502020204030204" pitchFamily="34" charset="0"/>
              <a:ea typeface="Times New Roman" panose="02020603050405020304" pitchFamily="18" charset="0"/>
            </a:endParaRPr>
          </a:p>
          <a:p>
            <a:pPr algn="just">
              <a:lnSpc>
                <a:spcPct val="105000"/>
              </a:lnSpc>
              <a:spcBef>
                <a:spcPts val="600"/>
              </a:spcBef>
            </a:pPr>
            <a:r>
              <a:rPr lang="pt-BR" sz="2000" dirty="0" err="1">
                <a:latin typeface="Calibri" panose="020F0502020204030204" pitchFamily="34" charset="0"/>
                <a:ea typeface="Times New Roman" panose="02020603050405020304" pitchFamily="18" charset="0"/>
              </a:rPr>
              <a:t>Large</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majority</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of</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NQFs</a:t>
            </a:r>
            <a:r>
              <a:rPr lang="pt-BR" sz="2000" dirty="0">
                <a:latin typeface="Calibri" panose="020F0502020204030204" pitchFamily="34" charset="0"/>
                <a:ea typeface="Times New Roman" panose="02020603050405020304" pitchFamily="18" charset="0"/>
              </a:rPr>
              <a:t> in EQF </a:t>
            </a:r>
            <a:r>
              <a:rPr lang="pt-BR" sz="2000" dirty="0" err="1">
                <a:latin typeface="Calibri" panose="020F0502020204030204" pitchFamily="34" charset="0"/>
                <a:ea typeface="Times New Roman" panose="02020603050405020304" pitchFamily="18" charset="0"/>
              </a:rPr>
              <a:t>context</a:t>
            </a:r>
            <a:r>
              <a:rPr lang="pt-BR" sz="2000" dirty="0">
                <a:latin typeface="Calibri" panose="020F0502020204030204" pitchFamily="34" charset="0"/>
                <a:ea typeface="Times New Roman" panose="02020603050405020304" pitchFamily="18" charset="0"/>
              </a:rPr>
              <a:t>: 8 </a:t>
            </a:r>
            <a:r>
              <a:rPr lang="pt-BR" sz="2000" dirty="0" err="1">
                <a:latin typeface="Calibri" panose="020F0502020204030204" pitchFamily="34" charset="0"/>
                <a:ea typeface="Times New Roman" panose="02020603050405020304" pitchFamily="18" charset="0"/>
              </a:rPr>
              <a:t>levels</a:t>
            </a:r>
            <a:r>
              <a:rPr lang="pt-BR" sz="2000" dirty="0">
                <a:latin typeface="Calibri" panose="020F0502020204030204" pitchFamily="34" charset="0"/>
                <a:ea typeface="Times New Roman" panose="02020603050405020304" pitchFamily="18" charset="0"/>
              </a:rPr>
              <a:t>. Some </a:t>
            </a:r>
            <a:r>
              <a:rPr lang="pt-BR" sz="2000" dirty="0" err="1">
                <a:latin typeface="Calibri" panose="020F0502020204030204" pitchFamily="34" charset="0"/>
                <a:ea typeface="Times New Roman" panose="02020603050405020304" pitchFamily="18" charset="0"/>
              </a:rPr>
              <a:t>exceptions</a:t>
            </a:r>
            <a:r>
              <a:rPr lang="pt-BR" sz="2000" dirty="0">
                <a:latin typeface="Calibri" panose="020F0502020204030204" pitchFamily="34" charset="0"/>
                <a:ea typeface="Times New Roman" panose="02020603050405020304" pitchFamily="18" charset="0"/>
              </a:rPr>
              <a:t>: Ireland, </a:t>
            </a:r>
            <a:r>
              <a:rPr lang="pt-BR" sz="2000" dirty="0" err="1">
                <a:latin typeface="Calibri" panose="020F0502020204030204" pitchFamily="34" charset="0"/>
                <a:ea typeface="Times New Roman" panose="02020603050405020304" pitchFamily="18" charset="0"/>
              </a:rPr>
              <a:t>Iceland</a:t>
            </a:r>
            <a:r>
              <a:rPr lang="pt-BR" sz="2000" dirty="0">
                <a:latin typeface="Calibri" panose="020F0502020204030204" pitchFamily="34" charset="0"/>
                <a:ea typeface="Times New Roman" panose="02020603050405020304" pitchFamily="18" charset="0"/>
              </a:rPr>
              <a:t>, </a:t>
            </a:r>
            <a:r>
              <a:rPr lang="pt-BR" sz="2000" dirty="0" err="1">
                <a:latin typeface="Calibri" panose="020F0502020204030204" pitchFamily="34" charset="0"/>
                <a:ea typeface="Times New Roman" panose="02020603050405020304" pitchFamily="18" charset="0"/>
              </a:rPr>
              <a:t>Slovenia</a:t>
            </a:r>
            <a:r>
              <a:rPr lang="pt-BR" sz="2000" dirty="0">
                <a:latin typeface="Calibri" panose="020F0502020204030204" pitchFamily="34" charset="0"/>
                <a:ea typeface="Times New Roman" panose="02020603050405020304" pitchFamily="18" charset="0"/>
              </a:rPr>
              <a:t>.</a:t>
            </a:r>
          </a:p>
        </p:txBody>
      </p:sp>
    </p:spTree>
    <p:extLst>
      <p:ext uri="{BB962C8B-B14F-4D97-AF65-F5344CB8AC3E}">
        <p14:creationId xmlns:p14="http://schemas.microsoft.com/office/powerpoint/2010/main" val="2891166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F996-93C7-A555-B686-E8FD194471FC}"/>
              </a:ext>
            </a:extLst>
          </p:cNvPr>
          <p:cNvSpPr>
            <a:spLocks noGrp="1"/>
          </p:cNvSpPr>
          <p:nvPr>
            <p:ph type="title"/>
          </p:nvPr>
        </p:nvSpPr>
        <p:spPr/>
        <p:txBody>
          <a:bodyPr/>
          <a:lstStyle/>
          <a:p>
            <a:r>
              <a:rPr lang="en-BE" b="1" dirty="0">
                <a:solidFill>
                  <a:srgbClr val="C00000"/>
                </a:solidFill>
                <a:latin typeface="+mn-lt"/>
              </a:rPr>
              <a:t>Semantic comparison of level descriptors</a:t>
            </a:r>
          </a:p>
        </p:txBody>
      </p:sp>
      <p:graphicFrame>
        <p:nvGraphicFramePr>
          <p:cNvPr id="5" name="Content Placeholder 2">
            <a:extLst>
              <a:ext uri="{FF2B5EF4-FFF2-40B4-BE49-F238E27FC236}">
                <a16:creationId xmlns:a16="http://schemas.microsoft.com/office/drawing/2014/main" id="{313D48AB-61E8-4DCE-47F9-F41ED56E1BF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5251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E51C-DC56-4E56-7251-E9AC100292A8}"/>
              </a:ext>
            </a:extLst>
          </p:cNvPr>
          <p:cNvSpPr>
            <a:spLocks noGrp="1"/>
          </p:cNvSpPr>
          <p:nvPr>
            <p:ph type="title"/>
          </p:nvPr>
        </p:nvSpPr>
        <p:spPr>
          <a:xfrm>
            <a:off x="374650" y="73025"/>
            <a:ext cx="11214100" cy="1325563"/>
          </a:xfrm>
        </p:spPr>
        <p:txBody>
          <a:bodyPr/>
          <a:lstStyle/>
          <a:p>
            <a:r>
              <a:rPr lang="en-BE" b="1" dirty="0">
                <a:solidFill>
                  <a:schemeClr val="accent1"/>
                </a:solidFill>
                <a:latin typeface="+mn-lt"/>
              </a:rPr>
              <a:t>Semantic comparison level descriptors</a:t>
            </a:r>
          </a:p>
        </p:txBody>
      </p:sp>
      <p:sp>
        <p:nvSpPr>
          <p:cNvPr id="3" name="Content Placeholder 2">
            <a:extLst>
              <a:ext uri="{FF2B5EF4-FFF2-40B4-BE49-F238E27FC236}">
                <a16:creationId xmlns:a16="http://schemas.microsoft.com/office/drawing/2014/main" id="{A5ECF2C8-586B-14B4-85B4-CE1BCD961F28}"/>
              </a:ext>
            </a:extLst>
          </p:cNvPr>
          <p:cNvSpPr>
            <a:spLocks noGrp="1"/>
          </p:cNvSpPr>
          <p:nvPr>
            <p:ph idx="1"/>
          </p:nvPr>
        </p:nvSpPr>
        <p:spPr>
          <a:xfrm>
            <a:off x="266700" y="1828801"/>
            <a:ext cx="4838700" cy="4483100"/>
          </a:xfrm>
          <a:solidFill>
            <a:schemeClr val="accent6">
              <a:lumMod val="20000"/>
              <a:lumOff val="80000"/>
            </a:schemeClr>
          </a:solidFill>
          <a:ln>
            <a:solidFill>
              <a:schemeClr val="tx1"/>
            </a:solidFill>
          </a:ln>
        </p:spPr>
        <p:txBody>
          <a:bodyPr>
            <a:normAutofit fontScale="85000" lnSpcReduction="20000"/>
          </a:bodyPr>
          <a:lstStyle/>
          <a:p>
            <a:r>
              <a:rPr lang="en-BE" sz="3800" dirty="0"/>
              <a:t>As agreed at meeting 2: created sub-group to reflect and do the semantic comparison of level descriptors EQF-SADCQF </a:t>
            </a:r>
          </a:p>
          <a:p>
            <a:r>
              <a:rPr lang="en-BE" sz="3800" dirty="0"/>
              <a:t>Template used for this comparison – similar to referencing practices</a:t>
            </a:r>
          </a:p>
          <a:p>
            <a:r>
              <a:rPr lang="en-BE" sz="3800" dirty="0"/>
              <a:t>Added: comparison of levels / map of 3 NQFs on each side.</a:t>
            </a:r>
          </a:p>
        </p:txBody>
      </p:sp>
      <p:sp>
        <p:nvSpPr>
          <p:cNvPr id="4" name="Content Placeholder 2">
            <a:extLst>
              <a:ext uri="{FF2B5EF4-FFF2-40B4-BE49-F238E27FC236}">
                <a16:creationId xmlns:a16="http://schemas.microsoft.com/office/drawing/2014/main" id="{4881D027-9819-0BE8-3F52-696516983609}"/>
              </a:ext>
            </a:extLst>
          </p:cNvPr>
          <p:cNvSpPr txBox="1">
            <a:spLocks/>
          </p:cNvSpPr>
          <p:nvPr/>
        </p:nvSpPr>
        <p:spPr>
          <a:xfrm>
            <a:off x="5981700" y="1193800"/>
            <a:ext cx="5943600" cy="5118099"/>
          </a:xfrm>
          <a:prstGeom prst="rect">
            <a:avLst/>
          </a:prstGeom>
          <a:solidFill>
            <a:schemeClr val="accent2">
              <a:lumMod val="20000"/>
              <a:lumOff val="80000"/>
            </a:schemeClr>
          </a:solidFill>
          <a:ln>
            <a:solidFill>
              <a:schemeClr val="tx1"/>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sz="3800" u="sng" dirty="0"/>
              <a:t>Main conclusion</a:t>
            </a:r>
          </a:p>
          <a:p>
            <a:r>
              <a:rPr lang="en-BE" sz="3800" dirty="0"/>
              <a:t>No substantial differences. Frameworks are comparable.</a:t>
            </a:r>
          </a:p>
          <a:p>
            <a:r>
              <a:rPr lang="en-BE" sz="3800" dirty="0"/>
              <a:t>Differences: formulations SADCQF more detailed, wordy and comprehensive than EQF’s</a:t>
            </a:r>
          </a:p>
          <a:p>
            <a:r>
              <a:rPr lang="en-BE" sz="3800" dirty="0"/>
              <a:t>Vertical logic level descriptors:  certain terms partially match – ex.: scholastic skills and cognitive skills</a:t>
            </a:r>
          </a:p>
          <a:p>
            <a:r>
              <a:rPr lang="en-BE" sz="3800" dirty="0"/>
              <a:t>Proposed mapping of levels of EQF-SADCQF - accepted</a:t>
            </a:r>
          </a:p>
          <a:p>
            <a:endParaRPr lang="en-BE" sz="3800" dirty="0"/>
          </a:p>
          <a:p>
            <a:pPr marL="0" indent="0">
              <a:buNone/>
            </a:pPr>
            <a:endParaRPr lang="en-BE" sz="3800" dirty="0"/>
          </a:p>
        </p:txBody>
      </p:sp>
      <p:sp>
        <p:nvSpPr>
          <p:cNvPr id="5" name="TextBox 4">
            <a:extLst>
              <a:ext uri="{FF2B5EF4-FFF2-40B4-BE49-F238E27FC236}">
                <a16:creationId xmlns:a16="http://schemas.microsoft.com/office/drawing/2014/main" id="{0A37F170-0165-3AD1-CF97-B96E41547F7D}"/>
              </a:ext>
            </a:extLst>
          </p:cNvPr>
          <p:cNvSpPr txBox="1"/>
          <p:nvPr/>
        </p:nvSpPr>
        <p:spPr>
          <a:xfrm>
            <a:off x="10033000" y="412640"/>
            <a:ext cx="1892300" cy="646331"/>
          </a:xfrm>
          <a:prstGeom prst="rect">
            <a:avLst/>
          </a:prstGeom>
          <a:solidFill>
            <a:schemeClr val="accent6">
              <a:lumMod val="20000"/>
              <a:lumOff val="80000"/>
            </a:schemeClr>
          </a:solidFill>
          <a:ln>
            <a:solidFill>
              <a:schemeClr val="tx1"/>
            </a:solidFill>
          </a:ln>
        </p:spPr>
        <p:txBody>
          <a:bodyPr wrap="square" rtlCol="0">
            <a:spAutoFit/>
          </a:bodyPr>
          <a:lstStyle/>
          <a:p>
            <a:r>
              <a:rPr lang="en-BE" dirty="0"/>
              <a:t>Eduarda, Baiba, Ramesh</a:t>
            </a:r>
          </a:p>
        </p:txBody>
      </p:sp>
    </p:spTree>
    <p:extLst>
      <p:ext uri="{BB962C8B-B14F-4D97-AF65-F5344CB8AC3E}">
        <p14:creationId xmlns:p14="http://schemas.microsoft.com/office/powerpoint/2010/main" val="962986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14C0-E0C7-5D9A-6158-998B3D96019F}"/>
              </a:ext>
            </a:extLst>
          </p:cNvPr>
          <p:cNvSpPr>
            <a:spLocks noGrp="1"/>
          </p:cNvSpPr>
          <p:nvPr>
            <p:ph type="title"/>
          </p:nvPr>
        </p:nvSpPr>
        <p:spPr>
          <a:xfrm>
            <a:off x="838200" y="365125"/>
            <a:ext cx="10515600" cy="1325563"/>
          </a:xfrm>
        </p:spPr>
        <p:txBody>
          <a:bodyPr>
            <a:normAutofit/>
          </a:bodyPr>
          <a:lstStyle/>
          <a:p>
            <a:r>
              <a:rPr lang="en-BE" sz="5400" b="1" dirty="0"/>
              <a:t>On substantial differences</a:t>
            </a:r>
          </a:p>
        </p:txBody>
      </p:sp>
      <p:sp>
        <p:nvSpPr>
          <p:cNvPr id="3" name="Content Placeholder 2">
            <a:extLst>
              <a:ext uri="{FF2B5EF4-FFF2-40B4-BE49-F238E27FC236}">
                <a16:creationId xmlns:a16="http://schemas.microsoft.com/office/drawing/2014/main" id="{BC8F17EB-1A5F-4591-01A8-587FA7D5B845}"/>
              </a:ext>
            </a:extLst>
          </p:cNvPr>
          <p:cNvSpPr>
            <a:spLocks noGrp="1"/>
          </p:cNvSpPr>
          <p:nvPr>
            <p:ph idx="1"/>
          </p:nvPr>
        </p:nvSpPr>
        <p:spPr>
          <a:xfrm>
            <a:off x="838200" y="1929384"/>
            <a:ext cx="10515600" cy="4656328"/>
          </a:xfrm>
        </p:spPr>
        <p:txBody>
          <a:bodyPr>
            <a:normAutofit/>
          </a:bodyPr>
          <a:lstStyle/>
          <a:p>
            <a:pPr>
              <a:spcBef>
                <a:spcPts val="600"/>
              </a:spcBef>
            </a:pPr>
            <a:r>
              <a:rPr lang="en-GB" sz="2600" dirty="0">
                <a:effectLst/>
                <a:latin typeface="Calibri" panose="020F0502020204030204" pitchFamily="34" charset="0"/>
                <a:ea typeface="Calibri" panose="020F0502020204030204" pitchFamily="34" charset="0"/>
              </a:rPr>
              <a:t>From the UNESCO Global convention on recognition of qualifications: “</a:t>
            </a:r>
            <a:r>
              <a:rPr lang="en-GB" sz="2600" b="1" dirty="0">
                <a:effectLst/>
                <a:latin typeface="Calibri" panose="020F0502020204030204" pitchFamily="34" charset="0"/>
                <a:ea typeface="Calibri" panose="020F0502020204030204" pitchFamily="34" charset="0"/>
              </a:rPr>
              <a:t>Substantial differences</a:t>
            </a:r>
            <a:r>
              <a:rPr lang="en-GB" sz="2600" dirty="0">
                <a:effectLst/>
                <a:latin typeface="Calibri" panose="020F0502020204030204" pitchFamily="34" charset="0"/>
                <a:ea typeface="Calibri" panose="020F0502020204030204" pitchFamily="34" charset="0"/>
              </a:rPr>
              <a:t>: significant differences between the foreign qualification and the qualification of the State Party which would most likely prevent the applicant from succeeding in a desired activity, such as, but not limited to, further study, research activities, or employment opportunities.” </a:t>
            </a:r>
            <a:endParaRPr lang="en-BE" sz="2600" dirty="0">
              <a:effectLst/>
              <a:latin typeface="Times New Roman" panose="02020603050405020304" pitchFamily="18" charset="0"/>
              <a:ea typeface="Times New Roman" panose="02020603050405020304" pitchFamily="18" charset="0"/>
            </a:endParaRPr>
          </a:p>
          <a:p>
            <a:pPr>
              <a:spcBef>
                <a:spcPts val="600"/>
              </a:spcBef>
            </a:pPr>
            <a:r>
              <a:rPr lang="en-GB" sz="2600" dirty="0">
                <a:effectLst/>
                <a:latin typeface="Calibri" panose="020F0502020204030204" pitchFamily="34" charset="0"/>
                <a:ea typeface="Calibri" panose="020F0502020204030204" pitchFamily="34" charset="0"/>
              </a:rPr>
              <a:t>Based on this definition, the sub-group proposes an adaptation to the purposes of the comparison EQF-SADCQF as follows: </a:t>
            </a:r>
            <a:endParaRPr lang="en-BE" sz="2600" dirty="0">
              <a:effectLst/>
              <a:latin typeface="Times New Roman" panose="02020603050405020304" pitchFamily="18" charset="0"/>
              <a:ea typeface="Times New Roman" panose="02020603050405020304" pitchFamily="18" charset="0"/>
            </a:endParaRPr>
          </a:p>
          <a:p>
            <a:pPr marL="342900" lvl="0" indent="-342900">
              <a:spcBef>
                <a:spcPts val="600"/>
              </a:spcBef>
              <a:buFont typeface="Calibri" panose="020F0502020204030204" pitchFamily="34" charset="0"/>
              <a:buChar char="-"/>
            </a:pPr>
            <a:r>
              <a:rPr lang="en-GB" sz="2600" dirty="0">
                <a:solidFill>
                  <a:schemeClr val="accent1"/>
                </a:solidFill>
                <a:effectLst/>
                <a:latin typeface="Calibri" panose="020F0502020204030204" pitchFamily="34" charset="0"/>
                <a:ea typeface="Calibri" panose="020F0502020204030204" pitchFamily="34" charset="0"/>
              </a:rPr>
              <a:t>“Substantial differences mean significant differences between the qualifications and the level descriptors of the Frameworks which would most likely prevent the framework from succeeding in alignment and comparability.”</a:t>
            </a:r>
            <a:endParaRPr lang="en-BE" sz="2600" dirty="0">
              <a:solidFill>
                <a:schemeClr val="accent1"/>
              </a:solidFill>
              <a:effectLst/>
              <a:latin typeface="Times New Roman" panose="02020603050405020304" pitchFamily="18" charset="0"/>
              <a:ea typeface="Calibri" panose="020F0502020204030204" pitchFamily="34" charset="0"/>
            </a:endParaRPr>
          </a:p>
          <a:p>
            <a:endParaRPr lang="en-BE" sz="2200" dirty="0"/>
          </a:p>
        </p:txBody>
      </p:sp>
    </p:spTree>
    <p:extLst>
      <p:ext uri="{BB962C8B-B14F-4D97-AF65-F5344CB8AC3E}">
        <p14:creationId xmlns:p14="http://schemas.microsoft.com/office/powerpoint/2010/main" val="2791769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C11953-4969-5021-E92B-962C7CCFD779}"/>
              </a:ext>
            </a:extLst>
          </p:cNvPr>
          <p:cNvGraphicFramePr>
            <a:graphicFrameLocks noGrp="1"/>
          </p:cNvGraphicFramePr>
          <p:nvPr/>
        </p:nvGraphicFramePr>
        <p:xfrm>
          <a:off x="1425038" y="1101012"/>
          <a:ext cx="9341924" cy="5487902"/>
        </p:xfrm>
        <a:graphic>
          <a:graphicData uri="http://schemas.openxmlformats.org/drawingml/2006/table">
            <a:tbl>
              <a:tblPr firstRow="1" firstCol="1" bandRow="1"/>
              <a:tblGrid>
                <a:gridCol w="4670962">
                  <a:extLst>
                    <a:ext uri="{9D8B030D-6E8A-4147-A177-3AD203B41FA5}">
                      <a16:colId xmlns:a16="http://schemas.microsoft.com/office/drawing/2014/main" val="1287063652"/>
                    </a:ext>
                  </a:extLst>
                </a:gridCol>
                <a:gridCol w="4670962">
                  <a:extLst>
                    <a:ext uri="{9D8B030D-6E8A-4147-A177-3AD203B41FA5}">
                      <a16:colId xmlns:a16="http://schemas.microsoft.com/office/drawing/2014/main" val="1023922072"/>
                    </a:ext>
                  </a:extLst>
                </a:gridCol>
              </a:tblGrid>
              <a:tr h="48915">
                <a:tc>
                  <a:txBody>
                    <a:bodyPr/>
                    <a:lstStyle/>
                    <a:p>
                      <a:pPr marL="457200" algn="just" fontAlgn="t">
                        <a:lnSpc>
                          <a:spcPct val="115000"/>
                        </a:lnSpc>
                        <a:spcBef>
                          <a:spcPts val="0"/>
                        </a:spcBef>
                        <a:spcAft>
                          <a:spcPts val="600"/>
                        </a:spcAft>
                      </a:pPr>
                      <a:r>
                        <a:rPr lang="en-GB" sz="2300" b="1"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SADCQF</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457200" algn="just" fontAlgn="t">
                        <a:lnSpc>
                          <a:spcPct val="115000"/>
                        </a:lnSpc>
                        <a:spcBef>
                          <a:spcPts val="0"/>
                        </a:spcBef>
                        <a:spcAft>
                          <a:spcPts val="600"/>
                        </a:spcAft>
                      </a:pPr>
                      <a:r>
                        <a:rPr lang="en-GB" sz="2300" b="1" i="0" u="none" strike="noStrike" dirty="0">
                          <a:solidFill>
                            <a:srgbClr val="000000"/>
                          </a:solidFill>
                          <a:effectLst/>
                          <a:latin typeface="Calibri" panose="020F0502020204030204" pitchFamily="34" charset="0"/>
                          <a:ea typeface="Calibri" panose="020F0502020204030204" pitchFamily="34" charset="0"/>
                          <a:cs typeface="Arial" panose="020B0604020202020204" pitchFamily="34" charset="0"/>
                        </a:rPr>
                        <a:t>EQF</a:t>
                      </a:r>
                      <a:endParaRPr lang="en-GB" sz="3800" b="0" i="0" u="none" strike="noStrike" dirty="0">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593506889"/>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10</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8</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5620720"/>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9</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7</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8273768"/>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8</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6</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199525495"/>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7</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1040026"/>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6</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5</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2853061"/>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5</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4</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7170386"/>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4</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3</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1686823"/>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3</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2</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2217680"/>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2</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1</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56167135"/>
                  </a:ext>
                </a:extLst>
              </a:tr>
              <a:tr h="506461">
                <a:tc>
                  <a:txBody>
                    <a:bodyPr/>
                    <a:lstStyle/>
                    <a:p>
                      <a:pPr marL="457200" algn="just" fontAlgn="t">
                        <a:lnSpc>
                          <a:spcPct val="115000"/>
                        </a:lnSpc>
                        <a:spcBef>
                          <a:spcPts val="0"/>
                        </a:spcBef>
                        <a:spcAft>
                          <a:spcPts val="600"/>
                        </a:spcAft>
                      </a:pPr>
                      <a:r>
                        <a:rPr lang="en-GB" sz="2300" b="0" i="0" u="none" strike="noStrike">
                          <a:solidFill>
                            <a:srgbClr val="000000"/>
                          </a:solidFill>
                          <a:effectLst/>
                          <a:latin typeface="Calibri" panose="020F0502020204030204" pitchFamily="34" charset="0"/>
                          <a:ea typeface="Calibri" panose="020F0502020204030204" pitchFamily="34" charset="0"/>
                          <a:cs typeface="Arial" panose="020B0604020202020204" pitchFamily="34" charset="0"/>
                        </a:rPr>
                        <a:t>Level 1</a:t>
                      </a:r>
                      <a:endParaRPr lang="en-GB" sz="3800" b="0" i="0" u="none" strike="noStrike">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just" fontAlgn="t">
                        <a:lnSpc>
                          <a:spcPct val="115000"/>
                        </a:lnSpc>
                        <a:spcBef>
                          <a:spcPts val="0"/>
                        </a:spcBef>
                        <a:spcAft>
                          <a:spcPts val="600"/>
                        </a:spcAft>
                      </a:pPr>
                      <a:r>
                        <a:rPr lang="en-GB" sz="2300" b="0" i="0" u="none" strike="noStrike"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sz="3800" b="0" i="0" u="none" strike="noStrike" dirty="0">
                        <a:effectLst/>
                        <a:latin typeface="Arial" panose="020B0604020202020204" pitchFamily="34" charset="0"/>
                      </a:endParaRPr>
                    </a:p>
                  </a:txBody>
                  <a:tcPr marL="145395" marR="145395" marT="20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7136618"/>
                  </a:ext>
                </a:extLst>
              </a:tr>
            </a:tbl>
          </a:graphicData>
        </a:graphic>
      </p:graphicFrame>
      <p:sp>
        <p:nvSpPr>
          <p:cNvPr id="3" name="TextBox 2">
            <a:extLst>
              <a:ext uri="{FF2B5EF4-FFF2-40B4-BE49-F238E27FC236}">
                <a16:creationId xmlns:a16="http://schemas.microsoft.com/office/drawing/2014/main" id="{715CB7EF-462A-1691-2BFB-AD686F42C1C5}"/>
              </a:ext>
            </a:extLst>
          </p:cNvPr>
          <p:cNvSpPr txBox="1"/>
          <p:nvPr/>
        </p:nvSpPr>
        <p:spPr>
          <a:xfrm>
            <a:off x="3644900" y="177800"/>
            <a:ext cx="5067300" cy="461665"/>
          </a:xfrm>
          <a:prstGeom prst="rect">
            <a:avLst/>
          </a:prstGeom>
          <a:solidFill>
            <a:schemeClr val="accent6">
              <a:lumMod val="20000"/>
              <a:lumOff val="80000"/>
            </a:schemeClr>
          </a:solidFill>
        </p:spPr>
        <p:txBody>
          <a:bodyPr wrap="square" rtlCol="0">
            <a:spAutoFit/>
          </a:bodyPr>
          <a:lstStyle/>
          <a:p>
            <a:pPr algn="ctr"/>
            <a:r>
              <a:rPr lang="en-BE" sz="2400" b="1" dirty="0"/>
              <a:t>Mapping of levels EQF-SADCQF</a:t>
            </a:r>
          </a:p>
        </p:txBody>
      </p:sp>
    </p:spTree>
    <p:extLst>
      <p:ext uri="{BB962C8B-B14F-4D97-AF65-F5344CB8AC3E}">
        <p14:creationId xmlns:p14="http://schemas.microsoft.com/office/powerpoint/2010/main" val="1557400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7B0DC84-7C46-1C76-A79D-3543927E662E}"/>
              </a:ext>
            </a:extLst>
          </p:cNvPr>
          <p:cNvGraphicFramePr>
            <a:graphicFrameLocks noGrp="1"/>
          </p:cNvGraphicFramePr>
          <p:nvPr>
            <p:ph idx="1"/>
          </p:nvPr>
        </p:nvGraphicFramePr>
        <p:xfrm>
          <a:off x="55626" y="148136"/>
          <a:ext cx="12077699" cy="6753115"/>
        </p:xfrm>
        <a:graphic>
          <a:graphicData uri="http://schemas.openxmlformats.org/drawingml/2006/table">
            <a:tbl>
              <a:tblPr firstRow="1" firstCol="1" bandRow="1"/>
              <a:tblGrid>
                <a:gridCol w="412575">
                  <a:extLst>
                    <a:ext uri="{9D8B030D-6E8A-4147-A177-3AD203B41FA5}">
                      <a16:colId xmlns:a16="http://schemas.microsoft.com/office/drawing/2014/main" val="2413878028"/>
                    </a:ext>
                  </a:extLst>
                </a:gridCol>
                <a:gridCol w="2165525">
                  <a:extLst>
                    <a:ext uri="{9D8B030D-6E8A-4147-A177-3AD203B41FA5}">
                      <a16:colId xmlns:a16="http://schemas.microsoft.com/office/drawing/2014/main" val="640976289"/>
                    </a:ext>
                  </a:extLst>
                </a:gridCol>
                <a:gridCol w="2019300">
                  <a:extLst>
                    <a:ext uri="{9D8B030D-6E8A-4147-A177-3AD203B41FA5}">
                      <a16:colId xmlns:a16="http://schemas.microsoft.com/office/drawing/2014/main" val="827445526"/>
                    </a:ext>
                  </a:extLst>
                </a:gridCol>
                <a:gridCol w="1778000">
                  <a:extLst>
                    <a:ext uri="{9D8B030D-6E8A-4147-A177-3AD203B41FA5}">
                      <a16:colId xmlns:a16="http://schemas.microsoft.com/office/drawing/2014/main" val="1412850152"/>
                    </a:ext>
                  </a:extLst>
                </a:gridCol>
                <a:gridCol w="622300">
                  <a:extLst>
                    <a:ext uri="{9D8B030D-6E8A-4147-A177-3AD203B41FA5}">
                      <a16:colId xmlns:a16="http://schemas.microsoft.com/office/drawing/2014/main" val="3566301268"/>
                    </a:ext>
                  </a:extLst>
                </a:gridCol>
                <a:gridCol w="1785093">
                  <a:extLst>
                    <a:ext uri="{9D8B030D-6E8A-4147-A177-3AD203B41FA5}">
                      <a16:colId xmlns:a16="http://schemas.microsoft.com/office/drawing/2014/main" val="2842968044"/>
                    </a:ext>
                  </a:extLst>
                </a:gridCol>
                <a:gridCol w="1654255">
                  <a:extLst>
                    <a:ext uri="{9D8B030D-6E8A-4147-A177-3AD203B41FA5}">
                      <a16:colId xmlns:a16="http://schemas.microsoft.com/office/drawing/2014/main" val="273254142"/>
                    </a:ext>
                  </a:extLst>
                </a:gridCol>
                <a:gridCol w="1640651">
                  <a:extLst>
                    <a:ext uri="{9D8B030D-6E8A-4147-A177-3AD203B41FA5}">
                      <a16:colId xmlns:a16="http://schemas.microsoft.com/office/drawing/2014/main" val="1844958105"/>
                    </a:ext>
                  </a:extLst>
                </a:gridCol>
              </a:tblGrid>
              <a:tr h="293222">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Level</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Knowledge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Skills </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Autonomy and responsibility</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Level</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Knowledge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Skills </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l" fontAlgn="t">
                        <a:spcBef>
                          <a:spcPts val="0"/>
                        </a:spcBef>
                        <a:spcAft>
                          <a:spcPts val="0"/>
                        </a:spcAft>
                      </a:pPr>
                      <a:r>
                        <a:rPr lang="en-US" sz="1050" b="1" i="0" u="none" strike="noStrike">
                          <a:solidFill>
                            <a:srgbClr val="000000"/>
                          </a:solidFill>
                          <a:effectLst/>
                          <a:latin typeface="Calibri" panose="020F0502020204030204" pitchFamily="34" charset="0"/>
                          <a:ea typeface="DengXian" panose="02010600030101010101" pitchFamily="2" charset="-122"/>
                          <a:cs typeface="Arial" panose="020B0604020202020204" pitchFamily="34" charset="0"/>
                        </a:rPr>
                        <a:t>Autonomy and responsibility</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179694111"/>
                  </a:ext>
                </a:extLst>
              </a:tr>
              <a:tr h="1442919">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Arial" panose="020B0604020202020204" pitchFamily="34" charset="0"/>
                        </a:rPr>
                        <a:t>10</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dirty="0">
                          <a:effectLst/>
                          <a:latin typeface="Calibri" panose="020F0502020204030204" pitchFamily="34" charset="0"/>
                          <a:ea typeface="DengXian" panose="02010600030101010101" pitchFamily="2" charset="-122"/>
                          <a:cs typeface="Calibri" panose="020F0502020204030204" pitchFamily="34" charset="0"/>
                        </a:rPr>
                        <a:t>Makes a substantial and original </a:t>
                      </a:r>
                      <a:r>
                        <a:rPr lang="en-US" sz="1050" b="0" i="0" u="none" strike="noStrike" dirty="0">
                          <a:solidFill>
                            <a:srgbClr val="2E74B5"/>
                          </a:solidFill>
                          <a:effectLst/>
                          <a:latin typeface="Calibri" panose="020F0502020204030204" pitchFamily="34" charset="0"/>
                          <a:ea typeface="DengXian" panose="02010600030101010101" pitchFamily="2" charset="-122"/>
                          <a:cs typeface="Calibri" panose="020F0502020204030204" pitchFamily="34" charset="0"/>
                        </a:rPr>
                        <a:t>contribution to knowledge in the field of study </a:t>
                      </a:r>
                      <a:r>
                        <a:rPr lang="en-US" sz="1050" b="0" i="0" u="none" strike="noStrike" dirty="0">
                          <a:effectLst/>
                          <a:latin typeface="Calibri" panose="020F0502020204030204" pitchFamily="34" charset="0"/>
                          <a:ea typeface="DengXian" panose="02010600030101010101" pitchFamily="2" charset="-122"/>
                          <a:cs typeface="Calibri" panose="020F0502020204030204" pitchFamily="34" charset="0"/>
                        </a:rPr>
                        <a:t>through research and scholarship.</a:t>
                      </a:r>
                      <a:endParaRPr lang="en-US" sz="1050" b="0" i="0" u="none" strike="noStrike" dirty="0">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Conducts original research which is evaluated by independent experts against international standards. </a:t>
                      </a: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Demonstrates problem solving ability and critical evaluation of research findings </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for academic discussion.</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Demonstrates full responsibility and accountability for all aspects of advanced research work.</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Times New Roman" panose="02020603050405020304" pitchFamily="18" charset="0"/>
                          <a:cs typeface="Arial" panose="020B0604020202020204" pitchFamily="34" charset="0"/>
                        </a:rPr>
                        <a:t>Level 8</a:t>
                      </a:r>
                      <a:endParaRPr lang="en-US" sz="1050" b="0" i="0" u="none" strike="noStrike">
                        <a:effectLst/>
                        <a:latin typeface="Arial" panose="020B0604020202020204" pitchFamily="34" charset="0"/>
                      </a:endParaRPr>
                    </a:p>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8 are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knowledge at the most advanced frontier </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of a field of work or study and at the interface between fields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the most advanced and specialised skills and techniques, including synthesis and evaluation, </a:t>
                      </a: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required to solve critical problems in research and/or </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innovation and to extend and redefine existing knowledge or professional practice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demonstrate substantial authority, innovation, autonomy, scholarly and professional integrity and sustained commitment to the development of new ideas or processes at the forefront of work or study contexts including research</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5559071"/>
                  </a:ext>
                </a:extLst>
              </a:tr>
              <a:tr h="2017768">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9</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Demonstrates mastery in theoretically sophisticated subject matter, </a:t>
                      </a: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showing critical awareness of current problems and new insights at the forefron</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 of the discipline area.</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dirty="0">
                          <a:effectLst/>
                          <a:latin typeface="Calibri" panose="020F0502020204030204" pitchFamily="34" charset="0"/>
                          <a:ea typeface="DengXian" panose="02010600030101010101" pitchFamily="2" charset="-122"/>
                          <a:cs typeface="Calibri" panose="020F0502020204030204" pitchFamily="34" charset="0"/>
                        </a:rPr>
                        <a:t>Conducts original research deploying appropriate research methods and processes primary and secondary source information using rigorous intellectual analysis and independent thinking and applies knowledge in new situations; and </a:t>
                      </a:r>
                      <a:r>
                        <a:rPr lang="en-US" sz="1050" b="0" i="0" u="none" strike="noStrike" dirty="0">
                          <a:solidFill>
                            <a:srgbClr val="2E74B5"/>
                          </a:solidFill>
                          <a:effectLst/>
                          <a:latin typeface="Calibri" panose="020F0502020204030204" pitchFamily="34" charset="0"/>
                          <a:ea typeface="DengXian" panose="02010600030101010101" pitchFamily="2" charset="-122"/>
                          <a:cs typeface="Calibri" panose="020F0502020204030204" pitchFamily="34" charset="0"/>
                        </a:rPr>
                        <a:t>demonstrates independent thinking, problem solving, critical </a:t>
                      </a:r>
                      <a:r>
                        <a:rPr lang="en-US" sz="1050" b="0" i="0" u="none" strike="noStrike" dirty="0">
                          <a:effectLst/>
                          <a:latin typeface="Calibri" panose="020F0502020204030204" pitchFamily="34" charset="0"/>
                          <a:ea typeface="DengXian" panose="02010600030101010101" pitchFamily="2" charset="-122"/>
                          <a:cs typeface="Calibri" panose="020F0502020204030204" pitchFamily="34" charset="0"/>
                        </a:rPr>
                        <a:t>evaluation of research findings and ability to make judgements based on knowledge and evidence.</a:t>
                      </a:r>
                      <a:endParaRPr lang="en-US" sz="1050" b="0" i="0" u="none" strike="noStrike" dirty="0">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Shows independence, initiative and originality and the ability to </a:t>
                      </a: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manage own and group outcomes i</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n complex and unpredictable situations.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Times New Roman" panose="02020603050405020304" pitchFamily="18" charset="0"/>
                          <a:cs typeface="Arial" panose="020B0604020202020204" pitchFamily="34" charset="0"/>
                        </a:rPr>
                        <a:t>Level 7</a:t>
                      </a:r>
                      <a:endParaRPr lang="en-US" sz="1050" b="0" i="0" u="none" strike="noStrike">
                        <a:effectLst/>
                        <a:latin typeface="Arial" panose="020B0604020202020204" pitchFamily="34" charset="0"/>
                      </a:endParaRPr>
                    </a:p>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7 are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Times New Roman" panose="02020603050405020304" pitchFamily="18" charset="0"/>
                          <a:cs typeface="Arial" panose="020B0604020202020204" pitchFamily="34" charset="0"/>
                        </a:rPr>
                        <a:t>highly specialised knowledge, some of which is at the forefront of knowledge in a field of work or study, as the basis for original thinking and/or research</a:t>
                      </a:r>
                      <a:endParaRPr lang="en-US" sz="1050" b="0" i="0" u="none" strike="noStrike">
                        <a:effectLst/>
                        <a:latin typeface="Arial" panose="020B0604020202020204" pitchFamily="34" charset="0"/>
                      </a:endParaRPr>
                    </a:p>
                    <a:p>
                      <a:pPr algn="l" fontAlgn="t">
                        <a:spcBef>
                          <a:spcPts val="0"/>
                        </a:spcBef>
                        <a:spcAft>
                          <a:spcPts val="0"/>
                        </a:spcAft>
                      </a:pP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critical awareness of knowledge issues in a field </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and at the interface between different fields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specialised problem-solving skills required in research </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and/or innovation in order to develop new knowledge and procedures and to integrate knowledge from different fields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Times New Roman" panose="02020603050405020304" pitchFamily="18" charset="0"/>
                          <a:cs typeface="Arial" panose="020B0604020202020204" pitchFamily="34" charset="0"/>
                        </a:rPr>
                        <a:t>manage and transform work or study contexts that are complex, unpredictable and require new strategic approaches</a:t>
                      </a:r>
                      <a:endParaRPr lang="en-US" sz="1050" b="0" i="0" u="none" strike="noStrike">
                        <a:effectLst/>
                        <a:latin typeface="Arial" panose="020B0604020202020204" pitchFamily="34" charset="0"/>
                      </a:endParaRPr>
                    </a:p>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take responsibility for contributing to professional knowledge and practice and/or for </a:t>
                      </a: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reviewing the strategic performance of teams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898813"/>
                  </a:ext>
                </a:extLst>
              </a:tr>
              <a:tr h="1442919">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8</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Demonstrates critical understanding of the principles, theories</a:t>
                      </a: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 methodologies, current research and literature of the discipline.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Demonstrates capacity to use a coherent and critical understanding of the principles, theories and methodologies of a particular discipline. Selects and applies appropriate research methods and techniques, and critical analysis and independent evaluation of information.</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Operates within the context of a strategic plan with complete accountability for management of resources and supervision of others.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Times New Roman" panose="02020603050405020304" pitchFamily="18" charset="0"/>
                          <a:cs typeface="Arial" panose="020B0604020202020204" pitchFamily="34" charset="0"/>
                        </a:rPr>
                        <a:t>Level 6</a:t>
                      </a:r>
                      <a:endParaRPr lang="en-US" sz="1050" b="0" i="0" u="none" strike="noStrike">
                        <a:effectLst/>
                        <a:latin typeface="Arial" panose="020B0604020202020204" pitchFamily="34" charset="0"/>
                      </a:endParaRPr>
                    </a:p>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6 are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advanced knowledge of a field of work or study, </a:t>
                      </a:r>
                      <a:r>
                        <a:rPr lang="en-US" sz="105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involving a critical understanding of theories and principles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advanced skills, demonstrating mastery and innovation, required to solve complex and unpredictable problems in a specialised field of work or study</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Times New Roman" panose="02020603050405020304" pitchFamily="18" charset="0"/>
                          <a:cs typeface="Arial" panose="020B0604020202020204" pitchFamily="34" charset="0"/>
                        </a:rPr>
                        <a:t>manage complex technical or professional activities or projects, taking responsibility for decision-making in unpredictable work or study contexts</a:t>
                      </a:r>
                      <a:endParaRPr lang="en-US" sz="1050" b="0" i="0" u="none" strike="noStrike">
                        <a:effectLst/>
                        <a:latin typeface="Arial" panose="020B0604020202020204" pitchFamily="34" charset="0"/>
                      </a:endParaRPr>
                    </a:p>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take responsibility for managing professional development of individuals and groups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348339746"/>
                  </a:ext>
                </a:extLst>
              </a:tr>
              <a:tr h="868070">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7</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Demonstrates knowledge of a major discipline with possible areas of specialisation, including command of the ideas, principles, concepts, chief research methods and problem-solving techniques of the recognised discipline.</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Calibri" panose="020F0502020204030204" pitchFamily="34" charset="0"/>
                        </a:rPr>
                        <a:t>Demonstrates intellectual independence, critical thinking and analytical rigor, and advanced communication and collaborative skills in complex and variable contexts.</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dirty="0">
                          <a:effectLst/>
                          <a:latin typeface="Calibri" panose="020F0502020204030204" pitchFamily="34" charset="0"/>
                          <a:ea typeface="DengXian" panose="02010600030101010101" pitchFamily="2" charset="-122"/>
                          <a:cs typeface="Calibri" panose="020F0502020204030204" pitchFamily="34" charset="0"/>
                        </a:rPr>
                        <a:t>Designs and manages processes and works with broad accountability for determining, achieving and evaluating personal and group outcomes.</a:t>
                      </a:r>
                      <a:endParaRPr lang="en-US" sz="1050" b="0" i="0" u="none" strike="noStrike" dirty="0">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Arial" panose="020B0604020202020204" pitchFamily="34" charset="0"/>
                        </a:rPr>
                        <a:t> </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Arial" panose="020B0604020202020204" pitchFamily="34" charset="0"/>
                        </a:rPr>
                        <a:t> </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a:effectLst/>
                          <a:latin typeface="Calibri" panose="020F0502020204030204" pitchFamily="34" charset="0"/>
                          <a:ea typeface="DengXian" panose="02010600030101010101" pitchFamily="2" charset="-122"/>
                          <a:cs typeface="Arial" panose="020B0604020202020204" pitchFamily="34" charset="0"/>
                        </a:rPr>
                        <a:t> </a:t>
                      </a:r>
                      <a:endParaRPr lang="en-US" sz="1050" b="0" i="0" u="none" strike="noStrike">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50" b="0" i="0" u="none" strike="noStrike" dirty="0">
                          <a:effectLst/>
                          <a:latin typeface="Calibri" panose="020F0502020204030204" pitchFamily="34" charset="0"/>
                          <a:ea typeface="DengXian" panose="02010600030101010101" pitchFamily="2" charset="-122"/>
                          <a:cs typeface="Arial" panose="020B0604020202020204" pitchFamily="34" charset="0"/>
                        </a:rPr>
                        <a:t> </a:t>
                      </a:r>
                      <a:endParaRPr lang="en-US" sz="1050" b="0" i="0" u="none" strike="noStrike" dirty="0">
                        <a:effectLst/>
                        <a:latin typeface="Arial" panose="020B0604020202020204" pitchFamily="34" charset="0"/>
                      </a:endParaRPr>
                    </a:p>
                  </a:txBody>
                  <a:tcPr marL="46476" marR="46476" marT="64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895029"/>
                  </a:ext>
                </a:extLst>
              </a:tr>
            </a:tbl>
          </a:graphicData>
        </a:graphic>
      </p:graphicFrame>
      <p:sp>
        <p:nvSpPr>
          <p:cNvPr id="5" name="Oval 4">
            <a:extLst>
              <a:ext uri="{FF2B5EF4-FFF2-40B4-BE49-F238E27FC236}">
                <a16:creationId xmlns:a16="http://schemas.microsoft.com/office/drawing/2014/main" id="{395378EF-338C-B90A-6BFC-61C2C6EA6AF2}"/>
              </a:ext>
            </a:extLst>
          </p:cNvPr>
          <p:cNvSpPr/>
          <p:nvPr/>
        </p:nvSpPr>
        <p:spPr>
          <a:xfrm>
            <a:off x="1219200" y="18242"/>
            <a:ext cx="1409700" cy="25978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BE" dirty="0"/>
              <a:t>SADCQF</a:t>
            </a:r>
          </a:p>
        </p:txBody>
      </p:sp>
      <p:sp>
        <p:nvSpPr>
          <p:cNvPr id="6" name="Oval 5">
            <a:extLst>
              <a:ext uri="{FF2B5EF4-FFF2-40B4-BE49-F238E27FC236}">
                <a16:creationId xmlns:a16="http://schemas.microsoft.com/office/drawing/2014/main" id="{7D0368D6-8C5E-C15A-9491-2C4A702A43AB}"/>
              </a:ext>
            </a:extLst>
          </p:cNvPr>
          <p:cNvSpPr/>
          <p:nvPr/>
        </p:nvSpPr>
        <p:spPr>
          <a:xfrm>
            <a:off x="7569200" y="191386"/>
            <a:ext cx="1409700" cy="25978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BE" dirty="0"/>
              <a:t>EQF</a:t>
            </a:r>
          </a:p>
        </p:txBody>
      </p:sp>
    </p:spTree>
    <p:extLst>
      <p:ext uri="{BB962C8B-B14F-4D97-AF65-F5344CB8AC3E}">
        <p14:creationId xmlns:p14="http://schemas.microsoft.com/office/powerpoint/2010/main" val="27838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F9AE-1E42-DED3-C765-5E0326E23721}"/>
              </a:ext>
            </a:extLst>
          </p:cNvPr>
          <p:cNvSpPr>
            <a:spLocks noGrp="1"/>
          </p:cNvSpPr>
          <p:nvPr>
            <p:ph type="title"/>
          </p:nvPr>
        </p:nvSpPr>
        <p:spPr>
          <a:xfrm>
            <a:off x="838200" y="139839"/>
            <a:ext cx="10515600" cy="655292"/>
          </a:xfrm>
        </p:spPr>
        <p:txBody>
          <a:bodyPr>
            <a:normAutofit fontScale="90000"/>
          </a:bodyPr>
          <a:lstStyle/>
          <a:p>
            <a:r>
              <a:rPr lang="en-BE" b="1" dirty="0">
                <a:solidFill>
                  <a:srgbClr val="C00000"/>
                </a:solidFill>
                <a:latin typeface="+mn-lt"/>
              </a:rPr>
              <a:t>Images of the comparison dialogue</a:t>
            </a:r>
          </a:p>
        </p:txBody>
      </p:sp>
      <p:pic>
        <p:nvPicPr>
          <p:cNvPr id="5" name="Picture 4">
            <a:extLst>
              <a:ext uri="{FF2B5EF4-FFF2-40B4-BE49-F238E27FC236}">
                <a16:creationId xmlns:a16="http://schemas.microsoft.com/office/drawing/2014/main" id="{3BE4697B-75C6-70D4-9720-E17B6926EF96}"/>
              </a:ext>
            </a:extLst>
          </p:cNvPr>
          <p:cNvPicPr>
            <a:picLocks noChangeAspect="1"/>
          </p:cNvPicPr>
          <p:nvPr/>
        </p:nvPicPr>
        <p:blipFill>
          <a:blip r:embed="rId2"/>
          <a:stretch>
            <a:fillRect/>
          </a:stretch>
        </p:blipFill>
        <p:spPr>
          <a:xfrm>
            <a:off x="3065404" y="795131"/>
            <a:ext cx="8782614" cy="5711686"/>
          </a:xfrm>
          <a:prstGeom prst="rect">
            <a:avLst/>
          </a:prstGeom>
        </p:spPr>
      </p:pic>
      <p:sp>
        <p:nvSpPr>
          <p:cNvPr id="7" name="TextBox 6">
            <a:extLst>
              <a:ext uri="{FF2B5EF4-FFF2-40B4-BE49-F238E27FC236}">
                <a16:creationId xmlns:a16="http://schemas.microsoft.com/office/drawing/2014/main" id="{33CB5FF1-B647-331B-AFAB-09C173B5465F}"/>
              </a:ext>
            </a:extLst>
          </p:cNvPr>
          <p:cNvSpPr txBox="1"/>
          <p:nvPr/>
        </p:nvSpPr>
        <p:spPr>
          <a:xfrm>
            <a:off x="530087" y="1997839"/>
            <a:ext cx="2252869" cy="2862322"/>
          </a:xfrm>
          <a:prstGeom prst="rect">
            <a:avLst/>
          </a:prstGeom>
          <a:solidFill>
            <a:schemeClr val="accent2">
              <a:lumMod val="20000"/>
              <a:lumOff val="80000"/>
            </a:schemeClr>
          </a:solidFill>
          <a:ln>
            <a:solidFill>
              <a:schemeClr val="tx1"/>
            </a:solidFill>
          </a:ln>
        </p:spPr>
        <p:txBody>
          <a:bodyPr wrap="square">
            <a:spAutoFit/>
          </a:bodyPr>
          <a:lstStyle/>
          <a:p>
            <a:pPr marL="0" indent="0">
              <a:buNone/>
            </a:pPr>
            <a:r>
              <a:rPr lang="en-BE" dirty="0"/>
              <a:t>Recap of 7t hand last meeting: 29/04/2024</a:t>
            </a:r>
          </a:p>
          <a:p>
            <a:pPr marL="0" indent="0">
              <a:buNone/>
            </a:pPr>
            <a:endParaRPr lang="en-BE" dirty="0"/>
          </a:p>
          <a:p>
            <a:pPr marL="285750" indent="-285750">
              <a:buFont typeface="Arial" panose="020B0604020202020204" pitchFamily="34" charset="0"/>
              <a:buChar char="•"/>
            </a:pPr>
            <a:r>
              <a:rPr lang="en-BE" dirty="0"/>
              <a:t>Discussed Version 1.3 of Comparison report</a:t>
            </a:r>
          </a:p>
          <a:p>
            <a:pPr marL="285750" indent="-285750">
              <a:buFont typeface="Arial" panose="020B0604020202020204" pitchFamily="34" charset="0"/>
              <a:buChar char="•"/>
            </a:pPr>
            <a:r>
              <a:rPr lang="en-BE" dirty="0"/>
              <a:t>Conclusions and Recommendations</a:t>
            </a:r>
          </a:p>
          <a:p>
            <a:pPr marL="0" indent="0">
              <a:buNone/>
            </a:pPr>
            <a:endParaRPr lang="en-BE" dirty="0"/>
          </a:p>
          <a:p>
            <a:pPr marL="0" indent="0">
              <a:buNone/>
            </a:pPr>
            <a:endParaRPr lang="en-BE" dirty="0"/>
          </a:p>
        </p:txBody>
      </p:sp>
    </p:spTree>
    <p:extLst>
      <p:ext uri="{BB962C8B-B14F-4D97-AF65-F5344CB8AC3E}">
        <p14:creationId xmlns:p14="http://schemas.microsoft.com/office/powerpoint/2010/main" val="911883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A131B44-9619-FF21-A43F-3DD1788DBF10}"/>
              </a:ext>
            </a:extLst>
          </p:cNvPr>
          <p:cNvGraphicFramePr>
            <a:graphicFrameLocks noGrp="1"/>
          </p:cNvGraphicFramePr>
          <p:nvPr/>
        </p:nvGraphicFramePr>
        <p:xfrm>
          <a:off x="241300" y="407923"/>
          <a:ext cx="11747500" cy="6367297"/>
        </p:xfrm>
        <a:graphic>
          <a:graphicData uri="http://schemas.openxmlformats.org/drawingml/2006/table">
            <a:tbl>
              <a:tblPr firstRow="1" firstCol="1" bandRow="1"/>
              <a:tblGrid>
                <a:gridCol w="258794">
                  <a:extLst>
                    <a:ext uri="{9D8B030D-6E8A-4147-A177-3AD203B41FA5}">
                      <a16:colId xmlns:a16="http://schemas.microsoft.com/office/drawing/2014/main" val="474094347"/>
                    </a:ext>
                  </a:extLst>
                </a:gridCol>
                <a:gridCol w="1430479">
                  <a:extLst>
                    <a:ext uri="{9D8B030D-6E8A-4147-A177-3AD203B41FA5}">
                      <a16:colId xmlns:a16="http://schemas.microsoft.com/office/drawing/2014/main" val="3373962597"/>
                    </a:ext>
                  </a:extLst>
                </a:gridCol>
                <a:gridCol w="2017665">
                  <a:extLst>
                    <a:ext uri="{9D8B030D-6E8A-4147-A177-3AD203B41FA5}">
                      <a16:colId xmlns:a16="http://schemas.microsoft.com/office/drawing/2014/main" val="752860413"/>
                    </a:ext>
                  </a:extLst>
                </a:gridCol>
                <a:gridCol w="1293424">
                  <a:extLst>
                    <a:ext uri="{9D8B030D-6E8A-4147-A177-3AD203B41FA5}">
                      <a16:colId xmlns:a16="http://schemas.microsoft.com/office/drawing/2014/main" val="3627426671"/>
                    </a:ext>
                  </a:extLst>
                </a:gridCol>
                <a:gridCol w="768045">
                  <a:extLst>
                    <a:ext uri="{9D8B030D-6E8A-4147-A177-3AD203B41FA5}">
                      <a16:colId xmlns:a16="http://schemas.microsoft.com/office/drawing/2014/main" val="249329995"/>
                    </a:ext>
                  </a:extLst>
                </a:gridCol>
                <a:gridCol w="1880610">
                  <a:extLst>
                    <a:ext uri="{9D8B030D-6E8A-4147-A177-3AD203B41FA5}">
                      <a16:colId xmlns:a16="http://schemas.microsoft.com/office/drawing/2014/main" val="1686004739"/>
                    </a:ext>
                  </a:extLst>
                </a:gridCol>
                <a:gridCol w="1984074">
                  <a:extLst>
                    <a:ext uri="{9D8B030D-6E8A-4147-A177-3AD203B41FA5}">
                      <a16:colId xmlns:a16="http://schemas.microsoft.com/office/drawing/2014/main" val="478812492"/>
                    </a:ext>
                  </a:extLst>
                </a:gridCol>
                <a:gridCol w="2114409">
                  <a:extLst>
                    <a:ext uri="{9D8B030D-6E8A-4147-A177-3AD203B41FA5}">
                      <a16:colId xmlns:a16="http://schemas.microsoft.com/office/drawing/2014/main" val="2372911581"/>
                    </a:ext>
                  </a:extLst>
                </a:gridCol>
              </a:tblGrid>
              <a:tr h="1058350">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6</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Demonstrates specialist knowledge in more than one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area and ability to collate, analyse and synthesise a wide range of technical information.</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Demonstrate ability to apply specialist knowledge and skills in highly variable contexts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and formulate responses to concrete and abstract problems</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Manages processes and works with complete accountability for personal and group outcomes.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Level 5</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5 are</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dirty="0">
                          <a:effectLst/>
                          <a:latin typeface="Calibri" panose="020F0502020204030204" pitchFamily="34" charset="0"/>
                          <a:ea typeface="DengXian" panose="02010600030101010101" pitchFamily="2" charset="-122"/>
                          <a:cs typeface="Calibri" panose="020F0502020204030204" pitchFamily="34" charset="0"/>
                        </a:rPr>
                        <a:t>comprehensive, </a:t>
                      </a:r>
                      <a:r>
                        <a:rPr lang="en-US" sz="1000" b="0" i="0" u="none" strike="noStrike" dirty="0" err="1">
                          <a:solidFill>
                            <a:srgbClr val="2E74B5"/>
                          </a:solidFill>
                          <a:effectLst/>
                          <a:latin typeface="Calibri" panose="020F0502020204030204" pitchFamily="34" charset="0"/>
                          <a:ea typeface="DengXian" panose="02010600030101010101" pitchFamily="2" charset="-122"/>
                          <a:cs typeface="Calibri" panose="020F0502020204030204" pitchFamily="34" charset="0"/>
                        </a:rPr>
                        <a:t>specialised</a:t>
                      </a:r>
                      <a:r>
                        <a:rPr lang="en-US" sz="1000" b="0" i="0" u="none" strike="noStrike" dirty="0">
                          <a:solidFill>
                            <a:srgbClr val="2E74B5"/>
                          </a:solidFill>
                          <a:effectLst/>
                          <a:latin typeface="Calibri" panose="020F0502020204030204" pitchFamily="34" charset="0"/>
                          <a:ea typeface="DengXian" panose="02010600030101010101" pitchFamily="2" charset="-122"/>
                          <a:cs typeface="Calibri" panose="020F0502020204030204" pitchFamily="34" charset="0"/>
                        </a:rPr>
                        <a:t>, factual and theoretical knowledge </a:t>
                      </a:r>
                      <a:r>
                        <a:rPr lang="en-US" sz="1000" b="0" i="0" u="none" strike="noStrike" dirty="0">
                          <a:effectLst/>
                          <a:latin typeface="Calibri" panose="020F0502020204030204" pitchFamily="34" charset="0"/>
                          <a:ea typeface="DengXian" panose="02010600030101010101" pitchFamily="2" charset="-122"/>
                          <a:cs typeface="Calibri" panose="020F0502020204030204" pitchFamily="34" charset="0"/>
                        </a:rPr>
                        <a:t>within a field of work or study and an awareness of the boundaries of that knowledge</a:t>
                      </a:r>
                      <a:endParaRPr lang="en-US" sz="1000" b="0" i="0" u="none" strike="noStrike" dirty="0">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 comprehensive range of cognitive and practical skills required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to develop creative solutions to abstract problems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exercise management and supervision in contexts of work or study activities where there is unpredictable change</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review and develop performance of self and others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7590917"/>
                  </a:ext>
                </a:extLst>
              </a:tr>
              <a:tr h="1461369">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5</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Demonstrates a broad knowledge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base with substantial depth in some areas, ability to analyse information and construct a coherent argument.</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Applies a wide range of technical and/or </a:t>
                      </a:r>
                      <a:r>
                        <a:rPr lang="en-US" sz="1000" b="0" i="0" u="none" strike="noStrike">
                          <a:effectLst/>
                          <a:highlight>
                            <a:srgbClr val="FFFF00"/>
                          </a:highlight>
                          <a:latin typeface="Calibri" panose="020F0502020204030204" pitchFamily="34" charset="0"/>
                          <a:ea typeface="DengXian" panose="02010600030101010101" pitchFamily="2" charset="-122"/>
                          <a:cs typeface="Calibri" panose="020F0502020204030204" pitchFamily="34" charset="0"/>
                        </a:rPr>
                        <a:t>scholastic</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skills in variable contexts using standard and non- standard procedures, often in combination.</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Works independently under broad guidance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and can take some responsibility for supervising the work of others and group outcomes.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Level 4</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4 are</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factual and theoretical knowledge in broad contexts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within a field of work or study</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 range of </a:t>
                      </a:r>
                      <a:r>
                        <a:rPr lang="en-US" sz="1000" b="0" i="0" u="none" strike="noStrike">
                          <a:effectLst/>
                          <a:highlight>
                            <a:srgbClr val="FFFF00"/>
                          </a:highlight>
                          <a:latin typeface="Calibri" panose="020F0502020204030204" pitchFamily="34" charset="0"/>
                          <a:ea typeface="DengXian" panose="02010600030101010101" pitchFamily="2" charset="-122"/>
                          <a:cs typeface="Calibri" panose="020F0502020204030204" pitchFamily="34" charset="0"/>
                        </a:rPr>
                        <a:t>cognitive</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and practical skills required to generate solutions to specific problems in a field of work or study</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exercise self-management within the guidelines of work or study contexts that are usually predictable, but are subject to change</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supervise the routine work of others, taking some responsibility for the evaluation and improvement of work or</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study activities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564785"/>
                  </a:ext>
                </a:extLst>
              </a:tr>
              <a:tr h="1226273">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4</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Demonstrates a broad knowledge base,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incorporating some abstract and technical concepts</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and ability to analyse information and make informed judgements.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Applies a moderate range of technical and/or </a:t>
                      </a:r>
                      <a:r>
                        <a:rPr lang="en-US" sz="1000" b="0" i="0" u="none" strike="noStrike">
                          <a:effectLst/>
                          <a:highlight>
                            <a:srgbClr val="FFFF00"/>
                          </a:highlight>
                          <a:latin typeface="Calibri" panose="020F0502020204030204" pitchFamily="34" charset="0"/>
                          <a:ea typeface="DengXian" panose="02010600030101010101" pitchFamily="2" charset="-122"/>
                          <a:cs typeface="Calibri" panose="020F0502020204030204" pitchFamily="34" charset="0"/>
                        </a:rPr>
                        <a:t>scholastic</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skills which are transferable in familiar and unfamiliar contexts, using routine and non- routine procedures.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Shows ability for self- direction,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requiring little supervision, and complete responsibility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for own outcomes and some responsibility for group outcomes.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Level 3</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3 are</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knowledge of facts, principles,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processes and general concepts,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in a field of work or study</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 range of </a:t>
                      </a:r>
                      <a:r>
                        <a:rPr lang="en-US" sz="1000" b="0" i="0" u="none" strike="noStrike">
                          <a:effectLst/>
                          <a:highlight>
                            <a:srgbClr val="FFFF00"/>
                          </a:highlight>
                          <a:latin typeface="Calibri" panose="020F0502020204030204" pitchFamily="34" charset="0"/>
                          <a:ea typeface="DengXian" panose="02010600030101010101" pitchFamily="2" charset="-122"/>
                          <a:cs typeface="Calibri" panose="020F0502020204030204" pitchFamily="34" charset="0"/>
                        </a:rPr>
                        <a:t>cognitive</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and practical skills required to accomplish tasks and solve problems by selecting and applying basic methods, tools, materials and information</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Times New Roman" panose="02020603050405020304" pitchFamily="18" charset="0"/>
                          <a:cs typeface="Arial" panose="020B0604020202020204" pitchFamily="34" charset="0"/>
                        </a:rPr>
                        <a:t>take responsibility for completion of tasks in work or study</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adapt own behaviour to circumstances in solving problems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8853662"/>
                  </a:ext>
                </a:extLst>
              </a:tr>
              <a:tr h="932405">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3</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Demonstrates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basic operational and theoretical knowledge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and ability to interpret information.</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Demonstrates a range of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well- developed skills and ability to apply known solutions to familiar problems.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Works under general supervision with some responsibility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for quality and quantity of output.</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Level 2</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2 are</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basic factual knowledge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of a field of work or study</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basic cognitive and practical skills required to use relevant </a:t>
                      </a: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information in order to carry out tasks and to solve routine problems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using simple rules and tools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solidFill>
                            <a:srgbClr val="2E74B5"/>
                          </a:solidFill>
                          <a:effectLst/>
                          <a:latin typeface="Calibri" panose="020F0502020204030204" pitchFamily="34" charset="0"/>
                          <a:ea typeface="DengXian" panose="02010600030101010101" pitchFamily="2" charset="-122"/>
                          <a:cs typeface="Calibri" panose="020F0502020204030204" pitchFamily="34" charset="0"/>
                        </a:rPr>
                        <a:t>work or study under supervision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with some autonomy</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4950359"/>
                  </a:ext>
                </a:extLst>
              </a:tr>
              <a:tr h="932405">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2</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Demonstrates recall and a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narrow range of knowledge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and cognitive skills.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Can carry out </a:t>
                      </a:r>
                      <a:r>
                        <a:rPr lang="en-US" sz="1000" b="0" i="0" u="none" strike="noStrike">
                          <a:solidFill>
                            <a:srgbClr val="5B9BD5"/>
                          </a:solidFill>
                          <a:effectLst/>
                          <a:latin typeface="Calibri" panose="020F0502020204030204" pitchFamily="34" charset="0"/>
                          <a:ea typeface="DengXian" panose="02010600030101010101" pitchFamily="2" charset="-122"/>
                          <a:cs typeface="Calibri" panose="020F0502020204030204" pitchFamily="34" charset="0"/>
                        </a:rPr>
                        <a:t>processes that are limited in range</a:t>
                      </a:r>
                      <a:r>
                        <a:rPr lang="en-US" sz="1000" b="0" i="0" u="none" strike="noStrike">
                          <a:solidFill>
                            <a:srgbClr val="1F4E79"/>
                          </a:solidFill>
                          <a:effectLst/>
                          <a:latin typeface="Calibri" panose="020F0502020204030204" pitchFamily="34" charset="0"/>
                          <a:ea typeface="DengXian" panose="02010600030101010101" pitchFamily="2" charset="-122"/>
                          <a:cs typeface="Calibri" panose="020F0502020204030204" pitchFamily="34" charset="0"/>
                        </a:rPr>
                        <a:t>,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repetitive and familiar.</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Applied in </a:t>
                      </a:r>
                      <a:r>
                        <a:rPr lang="en-US" sz="1000" b="0" i="0" u="none" strike="noStrike">
                          <a:solidFill>
                            <a:srgbClr val="70AD47"/>
                          </a:solidFill>
                          <a:effectLst/>
                          <a:latin typeface="Calibri" panose="020F0502020204030204" pitchFamily="34" charset="0"/>
                          <a:ea typeface="DengXian" panose="02010600030101010101" pitchFamily="2" charset="-122"/>
                          <a:cs typeface="Calibri" panose="020F0502020204030204" pitchFamily="34" charset="0"/>
                        </a:rPr>
                        <a:t>directed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activity under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close supervision.</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Times New Roman" panose="02020603050405020304" pitchFamily="18" charset="0"/>
                          <a:cs typeface="Arial" panose="020B0604020202020204" pitchFamily="34" charset="0"/>
                        </a:rPr>
                        <a:t>Level 1</a:t>
                      </a:r>
                      <a:endParaRPr lang="en-US" sz="1000" b="0" i="0" u="none" strike="noStrike">
                        <a:effectLst/>
                        <a:latin typeface="Arial" panose="020B0604020202020204" pitchFamily="34" charset="0"/>
                      </a:endParaRPr>
                    </a:p>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The learning outcomes relevant to Level 1 are</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spcBef>
                          <a:spcPts val="0"/>
                        </a:spcBef>
                        <a:spcAft>
                          <a:spcPts val="0"/>
                        </a:spcAft>
                      </a:pP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basic general knowledge</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spcBef>
                          <a:spcPts val="0"/>
                        </a:spcBef>
                        <a:spcAft>
                          <a:spcPts val="0"/>
                        </a:spcAft>
                      </a:pP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basic skills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required to carry out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simple tasks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work or study under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direct supervision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in a structured context</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99592821"/>
                  </a:ext>
                </a:extLst>
              </a:tr>
              <a:tr h="756084">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1</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Demonstrates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basic general knowledge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and numeracy and literacy for everyday purposes.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Can follow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simple instructions and</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 perform actions required to carry out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simple concrete tasks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requiring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no special skills.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Works under </a:t>
                      </a:r>
                      <a:r>
                        <a:rPr lang="en-US" sz="1000" b="0" i="0" u="none" strike="noStrike">
                          <a:solidFill>
                            <a:srgbClr val="00B050"/>
                          </a:solidFill>
                          <a:effectLst/>
                          <a:latin typeface="Calibri" panose="020F0502020204030204" pitchFamily="34" charset="0"/>
                          <a:ea typeface="DengXian" panose="02010600030101010101" pitchFamily="2" charset="-122"/>
                          <a:cs typeface="Calibri" panose="020F0502020204030204" pitchFamily="34" charset="0"/>
                        </a:rPr>
                        <a:t>close supervision </a:t>
                      </a:r>
                      <a:r>
                        <a:rPr lang="en-US" sz="1000" b="0" i="0" u="none" strike="noStrike">
                          <a:effectLst/>
                          <a:latin typeface="Calibri" panose="020F0502020204030204" pitchFamily="34" charset="0"/>
                          <a:ea typeface="DengXian" panose="02010600030101010101" pitchFamily="2" charset="-122"/>
                          <a:cs typeface="Calibri" panose="020F0502020204030204" pitchFamily="34" charset="0"/>
                        </a:rPr>
                        <a:t>in familiar situations and structured contexts.</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Arial" panose="020B0604020202020204" pitchFamily="34" charset="0"/>
                        </a:rPr>
                        <a:t> </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highlight>
                            <a:srgbClr val="FFFF00"/>
                          </a:highlight>
                          <a:latin typeface="Calibri" panose="020F0502020204030204" pitchFamily="34" charset="0"/>
                          <a:ea typeface="DengXian" panose="02010600030101010101" pitchFamily="2" charset="-122"/>
                          <a:cs typeface="Arial" panose="020B0604020202020204" pitchFamily="34" charset="0"/>
                        </a:rPr>
                        <a:t>Comment: EQF Level descriptors of level 1 are formulated in short and generic terms; they are closer to SADFQF level 1</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a:effectLst/>
                          <a:latin typeface="Calibri" panose="020F0502020204030204" pitchFamily="34" charset="0"/>
                          <a:ea typeface="DengXian" panose="02010600030101010101" pitchFamily="2" charset="-122"/>
                          <a:cs typeface="Arial" panose="020B0604020202020204" pitchFamily="34" charset="0"/>
                        </a:rPr>
                        <a:t> </a:t>
                      </a:r>
                      <a:endParaRPr lang="en-US" sz="1000" b="0" i="0" u="none" strike="noStrike">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US" sz="1000" b="0" i="0" u="none" strike="noStrike" dirty="0">
                          <a:effectLst/>
                          <a:latin typeface="Calibri" panose="020F0502020204030204" pitchFamily="34" charset="0"/>
                          <a:ea typeface="DengXian" panose="02010600030101010101" pitchFamily="2" charset="-122"/>
                          <a:cs typeface="Arial" panose="020B0604020202020204" pitchFamily="34" charset="0"/>
                        </a:rPr>
                        <a:t> </a:t>
                      </a:r>
                      <a:endParaRPr lang="en-US" sz="1000" b="0" i="0" u="none" strike="noStrike" dirty="0">
                        <a:effectLst/>
                        <a:latin typeface="Arial" panose="020B0604020202020204" pitchFamily="34" charset="0"/>
                      </a:endParaRPr>
                    </a:p>
                  </a:txBody>
                  <a:tcPr marL="53884" marR="53884" marT="74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8391854"/>
                  </a:ext>
                </a:extLst>
              </a:tr>
            </a:tbl>
          </a:graphicData>
        </a:graphic>
      </p:graphicFrame>
      <p:sp>
        <p:nvSpPr>
          <p:cNvPr id="3" name="Oval 2">
            <a:extLst>
              <a:ext uri="{FF2B5EF4-FFF2-40B4-BE49-F238E27FC236}">
                <a16:creationId xmlns:a16="http://schemas.microsoft.com/office/drawing/2014/main" id="{4D195A8F-A502-2E06-9E6B-44FA1B2D788D}"/>
              </a:ext>
            </a:extLst>
          </p:cNvPr>
          <p:cNvSpPr/>
          <p:nvPr/>
        </p:nvSpPr>
        <p:spPr>
          <a:xfrm>
            <a:off x="1955800" y="54972"/>
            <a:ext cx="1409700" cy="25978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BE" dirty="0"/>
              <a:t>SADCQF</a:t>
            </a:r>
          </a:p>
        </p:txBody>
      </p:sp>
      <p:sp>
        <p:nvSpPr>
          <p:cNvPr id="4" name="Oval 3">
            <a:extLst>
              <a:ext uri="{FF2B5EF4-FFF2-40B4-BE49-F238E27FC236}">
                <a16:creationId xmlns:a16="http://schemas.microsoft.com/office/drawing/2014/main" id="{3F3F4E2B-75E3-AF70-D5C8-930628B0198C}"/>
              </a:ext>
            </a:extLst>
          </p:cNvPr>
          <p:cNvSpPr/>
          <p:nvPr/>
        </p:nvSpPr>
        <p:spPr>
          <a:xfrm>
            <a:off x="8458200" y="83189"/>
            <a:ext cx="1409700" cy="25978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BE" dirty="0"/>
              <a:t>EQF</a:t>
            </a:r>
          </a:p>
        </p:txBody>
      </p:sp>
    </p:spTree>
    <p:extLst>
      <p:ext uri="{BB962C8B-B14F-4D97-AF65-F5344CB8AC3E}">
        <p14:creationId xmlns:p14="http://schemas.microsoft.com/office/powerpoint/2010/main" val="1071452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B67E7CF2-5392-CED2-4982-28AC8D8102B9}"/>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E68D604-06F3-8716-251E-6096701D5C29}"/>
              </a:ext>
            </a:extLst>
          </p:cNvPr>
          <p:cNvGraphicFramePr>
            <a:graphicFrameLocks noGrp="1"/>
          </p:cNvGraphicFramePr>
          <p:nvPr>
            <p:ph idx="1"/>
            <p:extLst>
              <p:ext uri="{D42A27DB-BD31-4B8C-83A1-F6EECF244321}">
                <p14:modId xmlns:p14="http://schemas.microsoft.com/office/powerpoint/2010/main" val="2080085211"/>
              </p:ext>
            </p:extLst>
          </p:nvPr>
        </p:nvGraphicFramePr>
        <p:xfrm>
          <a:off x="644056" y="808383"/>
          <a:ext cx="10927829" cy="5497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3476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6229-4F90-1A09-9233-B4DB887B93B5}"/>
              </a:ext>
            </a:extLst>
          </p:cNvPr>
          <p:cNvSpPr>
            <a:spLocks noGrp="1"/>
          </p:cNvSpPr>
          <p:nvPr>
            <p:ph type="title"/>
          </p:nvPr>
        </p:nvSpPr>
        <p:spPr>
          <a:xfrm>
            <a:off x="838200" y="365125"/>
            <a:ext cx="10515600" cy="752475"/>
          </a:xfrm>
        </p:spPr>
        <p:txBody>
          <a:bodyPr/>
          <a:lstStyle/>
          <a:p>
            <a:r>
              <a:rPr lang="en-BE" b="1" dirty="0">
                <a:latin typeface="Calibri" panose="020F0502020204030204" pitchFamily="34" charset="0"/>
                <a:cs typeface="Calibri" panose="020F0502020204030204" pitchFamily="34" charset="0"/>
              </a:rPr>
              <a:t>In the EQF context (1)</a:t>
            </a:r>
          </a:p>
        </p:txBody>
      </p:sp>
      <p:sp>
        <p:nvSpPr>
          <p:cNvPr id="3" name="Content Placeholder 2">
            <a:extLst>
              <a:ext uri="{FF2B5EF4-FFF2-40B4-BE49-F238E27FC236}">
                <a16:creationId xmlns:a16="http://schemas.microsoft.com/office/drawing/2014/main" id="{D2B75B7A-2847-C249-8408-BEC2B3BC3BF6}"/>
              </a:ext>
            </a:extLst>
          </p:cNvPr>
          <p:cNvSpPr>
            <a:spLocks noGrp="1"/>
          </p:cNvSpPr>
          <p:nvPr>
            <p:ph idx="1"/>
          </p:nvPr>
        </p:nvSpPr>
        <p:spPr>
          <a:xfrm>
            <a:off x="838200" y="1117600"/>
            <a:ext cx="10515600" cy="5314522"/>
          </a:xfrm>
        </p:spPr>
        <p:txBody>
          <a:bodyPr>
            <a:normAutofit/>
          </a:bodyPr>
          <a:lstStyle/>
          <a:p>
            <a:pPr algn="just">
              <a:lnSpc>
                <a:spcPct val="115000"/>
              </a:lnSpc>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The EQF promotes the use of learning outcomes and the shift to learning outcomes.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The Annex I of the </a:t>
            </a:r>
            <a:r>
              <a:rPr lang="en-US"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EQF Recommendation</a:t>
            </a:r>
            <a:r>
              <a:rPr lang="en-US" sz="1800" dirty="0">
                <a:effectLst/>
                <a:latin typeface="Calibri" panose="020F0502020204030204" pitchFamily="34" charset="0"/>
                <a:ea typeface="DengXian" panose="02010600030101010101" pitchFamily="2" charset="-122"/>
                <a:cs typeface="Calibri" panose="020F0502020204030204" pitchFamily="34" charset="0"/>
              </a:rPr>
              <a:t> (2017) defines: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ZA" sz="1800" dirty="0">
                <a:effectLst/>
                <a:latin typeface="Calibri" panose="020F0502020204030204" pitchFamily="34" charset="0"/>
                <a:ea typeface="Calibri" panose="020F0502020204030204" pitchFamily="34" charset="0"/>
              </a:rPr>
              <a:t>‘</a:t>
            </a:r>
            <a:r>
              <a:rPr lang="en-ZA" sz="1800" i="1" dirty="0">
                <a:effectLst/>
                <a:latin typeface="Calibri" panose="020F0502020204030204" pitchFamily="34" charset="0"/>
                <a:ea typeface="Calibri" panose="020F0502020204030204" pitchFamily="34" charset="0"/>
              </a:rPr>
              <a:t>Learning outcomes</a:t>
            </a:r>
            <a:r>
              <a:rPr lang="en-ZA" sz="1800" dirty="0">
                <a:effectLst/>
                <a:latin typeface="Calibri" panose="020F0502020204030204" pitchFamily="34" charset="0"/>
                <a:ea typeface="Calibri" panose="020F0502020204030204" pitchFamily="34" charset="0"/>
              </a:rPr>
              <a:t>’ means statements regarding what a learner knows, understands and is able to do on completion of a learning process, which are defined in terms of knowledge, skills and responsibility and autonomy; </a:t>
            </a:r>
            <a:endParaRPr lang="en-BE" sz="1800" dirty="0">
              <a:effectLst/>
              <a:latin typeface="Arial" panose="020B0604020202020204" pitchFamily="34" charset="0"/>
              <a:ea typeface="Calibri" panose="020F0502020204030204" pitchFamily="34" charset="0"/>
            </a:endParaRPr>
          </a:p>
          <a:p>
            <a:pPr algn="just">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Learning outcomes are mentioned among the </a:t>
            </a:r>
            <a:r>
              <a:rPr lang="en-US" sz="1800" b="1" dirty="0">
                <a:effectLst/>
                <a:latin typeface="Calibri" panose="020F0502020204030204" pitchFamily="34" charset="0"/>
                <a:ea typeface="DengXian" panose="02010600030101010101" pitchFamily="2" charset="-122"/>
                <a:cs typeface="Calibri" panose="020F0502020204030204" pitchFamily="34" charset="0"/>
              </a:rPr>
              <a:t>key objectives of the EQF</a:t>
            </a:r>
            <a:r>
              <a:rPr lang="en-US" sz="1800" dirty="0">
                <a:effectLst/>
                <a:latin typeface="Calibri" panose="020F0502020204030204" pitchFamily="34" charset="0"/>
                <a:ea typeface="DengXian" panose="02010600030101010101" pitchFamily="2" charset="-122"/>
                <a:cs typeface="Calibri" panose="020F0502020204030204" pitchFamily="34" charset="0"/>
              </a:rPr>
              <a:t>, notably:</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spcAft>
                <a:spcPts val="600"/>
              </a:spcAft>
              <a:buFont typeface="Calibri" panose="020F0502020204030204" pitchFamily="34" charset="0"/>
              <a:buChar char="-"/>
            </a:pPr>
            <a:r>
              <a:rPr lang="en-US" sz="1800" dirty="0">
                <a:effectLst/>
                <a:latin typeface="Calibri" panose="020F0502020204030204" pitchFamily="34" charset="0"/>
                <a:ea typeface="DengXian" panose="02010600030101010101" pitchFamily="2" charset="-122"/>
              </a:rPr>
              <a:t>Recommendation 10 addressed to the European Commission and the EQF countries and stakeholders, states: “With due regard to national contexts, </a:t>
            </a:r>
            <a:r>
              <a:rPr lang="en-US" sz="1800" b="1" dirty="0">
                <a:effectLst/>
                <a:latin typeface="Calibri" panose="020F0502020204030204" pitchFamily="34" charset="0"/>
                <a:ea typeface="DengXian" panose="02010600030101010101" pitchFamily="2" charset="-122"/>
              </a:rPr>
              <a:t>support the development of methodologies for the description, use and application of learning outcomes </a:t>
            </a:r>
            <a:r>
              <a:rPr lang="en-US" sz="1800" dirty="0">
                <a:effectLst/>
                <a:latin typeface="Calibri" panose="020F0502020204030204" pitchFamily="34" charset="0"/>
                <a:ea typeface="DengXian" panose="02010600030101010101" pitchFamily="2" charset="-122"/>
              </a:rPr>
              <a:t>to increase transparency and the understanding and comparability of qualifications.”</a:t>
            </a:r>
            <a:endParaRPr lang="en-BE" sz="1800" dirty="0">
              <a:effectLst/>
              <a:latin typeface="Arial" panose="020B0604020202020204" pitchFamily="34" charset="0"/>
              <a:ea typeface="Calibri" panose="020F0502020204030204" pitchFamily="34" charset="0"/>
            </a:endParaRPr>
          </a:p>
          <a:p>
            <a:pPr algn="just">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Learning outcomes are the heart of </a:t>
            </a:r>
            <a:r>
              <a:rPr lang="en-US" sz="1800" b="1" dirty="0">
                <a:effectLst/>
                <a:latin typeface="Calibri" panose="020F0502020204030204" pitchFamily="34" charset="0"/>
                <a:ea typeface="DengXian" panose="02010600030101010101" pitchFamily="2" charset="-122"/>
                <a:cs typeface="Calibri" panose="020F0502020204030204" pitchFamily="34" charset="0"/>
              </a:rPr>
              <a:t>criterion 3 of referencing of NQFs to EQF</a:t>
            </a:r>
            <a:r>
              <a:rPr lang="en-US" sz="1800" dirty="0">
                <a:effectLst/>
                <a:latin typeface="Calibri" panose="020F0502020204030204" pitchFamily="34" charset="0"/>
                <a:ea typeface="DengXian" panose="02010600030101010101" pitchFamily="2" charset="-122"/>
                <a:cs typeface="Calibri" panose="020F0502020204030204" pitchFamily="34" charset="0"/>
              </a:rPr>
              <a:t>:</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rPr>
              <a:t>“</a:t>
            </a:r>
            <a:r>
              <a:rPr lang="en-BE" sz="1800" dirty="0">
                <a:solidFill>
                  <a:srgbClr val="000000"/>
                </a:solidFill>
                <a:effectLst/>
                <a:latin typeface="Calibri" panose="020F0502020204030204" pitchFamily="34" charset="0"/>
                <a:ea typeface="Calibri" panose="020F0502020204030204" pitchFamily="34" charset="0"/>
              </a:rPr>
              <a:t>The national qualifications frameworks or systems and their qualifications are based on the principle and objective of </a:t>
            </a:r>
            <a:r>
              <a:rPr lang="en-BE" sz="1800" b="1" dirty="0">
                <a:solidFill>
                  <a:srgbClr val="000000"/>
                </a:solidFill>
                <a:effectLst/>
                <a:latin typeface="Calibri" panose="020F0502020204030204" pitchFamily="34" charset="0"/>
                <a:ea typeface="Calibri" panose="020F0502020204030204" pitchFamily="34" charset="0"/>
              </a:rPr>
              <a:t>learning outcomes </a:t>
            </a:r>
            <a:r>
              <a:rPr lang="en-BE" sz="1800" dirty="0">
                <a:solidFill>
                  <a:srgbClr val="000000"/>
                </a:solidFill>
                <a:effectLst/>
                <a:latin typeface="Calibri" panose="020F0502020204030204" pitchFamily="34" charset="0"/>
                <a:ea typeface="Calibri" panose="020F0502020204030204" pitchFamily="34" charset="0"/>
              </a:rPr>
              <a:t>and related to arrangements for validation of non-formal and informal learning and, where appropriate, to </a:t>
            </a:r>
            <a:r>
              <a:rPr lang="en-BE" sz="1800" b="1" dirty="0">
                <a:solidFill>
                  <a:srgbClr val="000000"/>
                </a:solidFill>
                <a:effectLst/>
                <a:latin typeface="Calibri" panose="020F0502020204030204" pitchFamily="34" charset="0"/>
                <a:ea typeface="Calibri" panose="020F0502020204030204" pitchFamily="34" charset="0"/>
              </a:rPr>
              <a:t>credit systems</a:t>
            </a:r>
            <a:r>
              <a:rPr lang="en-BE" sz="1800" dirty="0">
                <a:solidFill>
                  <a:srgbClr val="000000"/>
                </a:solidFill>
                <a:effectLst/>
                <a:latin typeface="Calibri" panose="020F0502020204030204" pitchFamily="34" charset="0"/>
                <a:ea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rPr>
              <a:t>” </a:t>
            </a:r>
            <a:endParaRPr lang="en-BE" sz="1800" dirty="0">
              <a:effectLst/>
              <a:latin typeface="Times New Roman" panose="02020603050405020304" pitchFamily="18" charset="0"/>
              <a:ea typeface="Calibri" panose="020F0502020204030204" pitchFamily="34" charset="0"/>
            </a:endParaRPr>
          </a:p>
          <a:p>
            <a:pPr marL="0" indent="0">
              <a:buNone/>
            </a:pPr>
            <a:endParaRPr lang="en-BE" dirty="0"/>
          </a:p>
        </p:txBody>
      </p:sp>
      <p:sp>
        <p:nvSpPr>
          <p:cNvPr id="4" name="TextBox 3">
            <a:extLst>
              <a:ext uri="{FF2B5EF4-FFF2-40B4-BE49-F238E27FC236}">
                <a16:creationId xmlns:a16="http://schemas.microsoft.com/office/drawing/2014/main" id="{02C5F9B4-D0AE-CE4D-45FB-AC3C3239B9FD}"/>
              </a:ext>
            </a:extLst>
          </p:cNvPr>
          <p:cNvSpPr txBox="1"/>
          <p:nvPr/>
        </p:nvSpPr>
        <p:spPr>
          <a:xfrm>
            <a:off x="9652000" y="425878"/>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p>
        </p:txBody>
      </p:sp>
    </p:spTree>
    <p:extLst>
      <p:ext uri="{BB962C8B-B14F-4D97-AF65-F5344CB8AC3E}">
        <p14:creationId xmlns:p14="http://schemas.microsoft.com/office/powerpoint/2010/main" val="3801591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34146-1FE6-CAFD-D516-8B29E90FC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4CB7E-2559-7C70-B9B5-30DA2DACC45C}"/>
              </a:ext>
            </a:extLst>
          </p:cNvPr>
          <p:cNvSpPr>
            <a:spLocks noGrp="1"/>
          </p:cNvSpPr>
          <p:nvPr>
            <p:ph type="title"/>
          </p:nvPr>
        </p:nvSpPr>
        <p:spPr>
          <a:xfrm>
            <a:off x="698500" y="203930"/>
            <a:ext cx="10515600" cy="752475"/>
          </a:xfrm>
        </p:spPr>
        <p:txBody>
          <a:bodyPr/>
          <a:lstStyle/>
          <a:p>
            <a:r>
              <a:rPr lang="en-BE" b="1" dirty="0">
                <a:latin typeface="Calibri" panose="020F0502020204030204" pitchFamily="34" charset="0"/>
                <a:cs typeface="Calibri" panose="020F0502020204030204" pitchFamily="34" charset="0"/>
              </a:rPr>
              <a:t>In the EQF context (2)</a:t>
            </a:r>
          </a:p>
        </p:txBody>
      </p:sp>
      <p:sp>
        <p:nvSpPr>
          <p:cNvPr id="3" name="Content Placeholder 2">
            <a:extLst>
              <a:ext uri="{FF2B5EF4-FFF2-40B4-BE49-F238E27FC236}">
                <a16:creationId xmlns:a16="http://schemas.microsoft.com/office/drawing/2014/main" id="{BD494961-8F01-FDBC-AF12-B1DBA7CB7CC0}"/>
              </a:ext>
            </a:extLst>
          </p:cNvPr>
          <p:cNvSpPr>
            <a:spLocks noGrp="1"/>
          </p:cNvSpPr>
          <p:nvPr>
            <p:ph idx="1"/>
          </p:nvPr>
        </p:nvSpPr>
        <p:spPr>
          <a:xfrm>
            <a:off x="241300" y="1117600"/>
            <a:ext cx="11798300" cy="5536470"/>
          </a:xfrm>
        </p:spPr>
        <p:txBody>
          <a:bodyPr>
            <a:normAutofit/>
          </a:bodyPr>
          <a:lstStyle/>
          <a:p>
            <a:pPr algn="just">
              <a:lnSpc>
                <a:spcPct val="105000"/>
              </a:lnSpc>
              <a:spcBef>
                <a:spcPts val="600"/>
              </a:spcBef>
              <a:spcAft>
                <a:spcPts val="600"/>
              </a:spcAft>
            </a:pPr>
            <a:r>
              <a:rPr lang="en-US" sz="1600" dirty="0">
                <a:effectLst/>
                <a:ea typeface="DengXian" panose="02010600030101010101" pitchFamily="2" charset="-122"/>
                <a:cs typeface="Calibri" panose="020F0502020204030204" pitchFamily="34" charset="0"/>
              </a:rPr>
              <a:t>The </a:t>
            </a:r>
            <a:r>
              <a:rPr lang="en-US" sz="1600" u="sng" dirty="0">
                <a:solidFill>
                  <a:srgbClr val="0563C1"/>
                </a:solidFill>
                <a:effectLst/>
                <a:ea typeface="DengXian" panose="02010600030101010101" pitchFamily="2" charset="-122"/>
                <a:cs typeface="Calibri" panose="020F0502020204030204" pitchFamily="34" charset="0"/>
                <a:hlinkClick r:id="rId2"/>
              </a:rPr>
              <a:t>EQF Recommendation</a:t>
            </a:r>
            <a:r>
              <a:rPr lang="en-US" sz="1600" dirty="0">
                <a:effectLst/>
                <a:ea typeface="DengXian" panose="02010600030101010101" pitchFamily="2" charset="-122"/>
                <a:cs typeface="Calibri" panose="020F0502020204030204" pitchFamily="34" charset="0"/>
              </a:rPr>
              <a:t> (2017) </a:t>
            </a:r>
            <a:r>
              <a:rPr lang="en-US" sz="1600" b="1" dirty="0">
                <a:effectLst/>
                <a:ea typeface="DengXian" panose="02010600030101010101" pitchFamily="2" charset="-122"/>
                <a:cs typeface="Calibri" panose="020F0502020204030204" pitchFamily="34" charset="0"/>
              </a:rPr>
              <a:t>frequently mentions “learning outcomes</a:t>
            </a:r>
            <a:r>
              <a:rPr lang="en-US" sz="1600" dirty="0">
                <a:effectLst/>
                <a:ea typeface="DengXian" panose="02010600030101010101" pitchFamily="2" charset="-122"/>
                <a:cs typeface="Calibri" panose="020F0502020204030204" pitchFamily="34" charset="0"/>
              </a:rPr>
              <a:t>”, as a major principle and instrument for a diversity of situations of NQF and EQF implementation, especially:</a:t>
            </a:r>
            <a:endParaRPr lang="en-BE" sz="1600" dirty="0">
              <a:effectLst/>
              <a:ea typeface="DengXian" panose="02010600030101010101" pitchFamily="2" charset="-122"/>
              <a:cs typeface="Arial" panose="020B0604020202020204" pitchFamily="34" charset="0"/>
            </a:endParaRPr>
          </a:p>
          <a:p>
            <a:pPr marL="742950" lvl="1" indent="-285750" algn="just">
              <a:lnSpc>
                <a:spcPct val="115000"/>
              </a:lnSpc>
              <a:spcBef>
                <a:spcPts val="600"/>
              </a:spcBef>
              <a:spcAft>
                <a:spcPts val="600"/>
              </a:spcAft>
              <a:buFont typeface="+mj-lt"/>
              <a:buAutoNum type="alphaUcPeriod"/>
            </a:pPr>
            <a:r>
              <a:rPr lang="en-ZA" sz="1600" b="1" dirty="0">
                <a:effectLst/>
                <a:ea typeface="Arial" panose="020B0604020202020204" pitchFamily="34" charset="0"/>
              </a:rPr>
              <a:t>In the wider context of NQF implementation:</a:t>
            </a:r>
            <a:endParaRPr lang="en-BE" sz="1600" b="1" dirty="0">
              <a:ea typeface="Arial" panose="020B0604020202020204" pitchFamily="34" charset="0"/>
            </a:endParaRPr>
          </a:p>
          <a:p>
            <a:pPr lvl="1" algn="just">
              <a:lnSpc>
                <a:spcPct val="115000"/>
              </a:lnSpc>
              <a:spcBef>
                <a:spcPts val="600"/>
              </a:spcBef>
              <a:spcAft>
                <a:spcPts val="600"/>
              </a:spcAft>
              <a:buFont typeface="Wingdings" pitchFamily="2" charset="2"/>
              <a:buChar char="Ø"/>
            </a:pPr>
            <a:r>
              <a:rPr lang="en-US" sz="1600" dirty="0">
                <a:effectLst/>
                <a:latin typeface="Calibri" panose="020F0502020204030204" pitchFamily="34" charset="0"/>
                <a:ea typeface="DengXian" panose="02010600030101010101" pitchFamily="2" charset="-122"/>
              </a:rPr>
              <a:t>The learning outcomes approach is implemented widely in most EQF countries. </a:t>
            </a:r>
            <a:endParaRPr lang="en-BE" sz="1600" dirty="0">
              <a:effectLst/>
              <a:ea typeface="Arial" panose="020B0604020202020204" pitchFamily="34" charset="0"/>
            </a:endParaRPr>
          </a:p>
          <a:p>
            <a:pPr lvl="1" algn="just">
              <a:lnSpc>
                <a:spcPct val="115000"/>
              </a:lnSpc>
              <a:spcBef>
                <a:spcPts val="600"/>
              </a:spcBef>
              <a:spcAft>
                <a:spcPts val="600"/>
              </a:spcAft>
              <a:buFont typeface="Wingdings" pitchFamily="2" charset="2"/>
              <a:buChar char="Ø"/>
            </a:pPr>
            <a:r>
              <a:rPr lang="en-BE" sz="1600" dirty="0">
                <a:effectLst/>
                <a:ea typeface="Arial" panose="020B0604020202020204" pitchFamily="34" charset="0"/>
              </a:rPr>
              <a:t>For the key purposes of qualifications in the labour market, lifelong learning, and mobility</a:t>
            </a:r>
          </a:p>
          <a:p>
            <a:pPr lvl="1" algn="just">
              <a:lnSpc>
                <a:spcPct val="115000"/>
              </a:lnSpc>
              <a:spcBef>
                <a:spcPts val="600"/>
              </a:spcBef>
              <a:spcAft>
                <a:spcPts val="600"/>
              </a:spcAft>
              <a:buFont typeface="Wingdings" pitchFamily="2" charset="2"/>
              <a:buChar char="Ø"/>
            </a:pPr>
            <a:r>
              <a:rPr lang="en-BE" sz="1600" dirty="0">
                <a:ea typeface="Arial" panose="020B0604020202020204" pitchFamily="34" charset="0"/>
              </a:rPr>
              <a:t>Assessment and validation of learning achievement to given standards. </a:t>
            </a:r>
          </a:p>
          <a:p>
            <a:pPr lvl="1" algn="just">
              <a:lnSpc>
                <a:spcPct val="115000"/>
              </a:lnSpc>
              <a:spcBef>
                <a:spcPts val="600"/>
              </a:spcBef>
              <a:spcAft>
                <a:spcPts val="600"/>
              </a:spcAft>
              <a:buFont typeface="Wingdings" pitchFamily="2" charset="2"/>
              <a:buChar char="Ø"/>
            </a:pPr>
            <a:r>
              <a:rPr lang="en-BE" sz="1600" dirty="0">
                <a:effectLst/>
                <a:ea typeface="Arial" panose="020B0604020202020204" pitchFamily="34" charset="0"/>
              </a:rPr>
              <a:t>Modernisation of education and training systems, inclusion.</a:t>
            </a:r>
            <a:r>
              <a:rPr lang="en-BE" sz="1600" dirty="0">
                <a:ea typeface="Arial" panose="020B0604020202020204" pitchFamily="34" charset="0"/>
              </a:rPr>
              <a:t> All forms of learning (formal, non-formal, informal)</a:t>
            </a:r>
          </a:p>
          <a:p>
            <a:pPr lvl="1" algn="just">
              <a:lnSpc>
                <a:spcPct val="115000"/>
              </a:lnSpc>
              <a:spcBef>
                <a:spcPts val="600"/>
              </a:spcBef>
              <a:spcAft>
                <a:spcPts val="600"/>
              </a:spcAft>
              <a:buFont typeface="Wingdings" pitchFamily="2" charset="2"/>
              <a:buChar char="Ø"/>
            </a:pPr>
            <a:r>
              <a:rPr lang="en-BE" sz="1600" dirty="0">
                <a:ea typeface="Arial" panose="020B0604020202020204" pitchFamily="34" charset="0"/>
              </a:rPr>
              <a:t>For implementation of credit accumulation and transfer systems</a:t>
            </a:r>
          </a:p>
          <a:p>
            <a:pPr marL="457200" lvl="1" indent="0" algn="just">
              <a:lnSpc>
                <a:spcPct val="115000"/>
              </a:lnSpc>
              <a:spcBef>
                <a:spcPts val="600"/>
              </a:spcBef>
              <a:spcAft>
                <a:spcPts val="600"/>
              </a:spcAft>
              <a:buNone/>
            </a:pPr>
            <a:r>
              <a:rPr lang="en-ZA" sz="1600" b="1" dirty="0">
                <a:effectLst/>
                <a:ea typeface="Arial" panose="020B0604020202020204" pitchFamily="34" charset="0"/>
              </a:rPr>
              <a:t>B. In the specific context of EQF implementation:</a:t>
            </a:r>
          </a:p>
          <a:p>
            <a:pPr lvl="1" algn="just">
              <a:lnSpc>
                <a:spcPct val="115000"/>
              </a:lnSpc>
              <a:spcBef>
                <a:spcPts val="600"/>
              </a:spcBef>
              <a:spcAft>
                <a:spcPts val="600"/>
              </a:spcAft>
              <a:buFont typeface="Wingdings" pitchFamily="2" charset="2"/>
              <a:buChar char="Ø"/>
            </a:pPr>
            <a:r>
              <a:rPr lang="en-BE" sz="1600" dirty="0"/>
              <a:t>Formulation of level descriptors</a:t>
            </a:r>
          </a:p>
          <a:p>
            <a:pPr lvl="1" algn="just">
              <a:lnSpc>
                <a:spcPct val="115000"/>
              </a:lnSpc>
              <a:spcBef>
                <a:spcPts val="600"/>
              </a:spcBef>
              <a:spcAft>
                <a:spcPts val="600"/>
              </a:spcAft>
              <a:buFont typeface="Wingdings" pitchFamily="2" charset="2"/>
              <a:buChar char="Ø"/>
            </a:pPr>
            <a:r>
              <a:rPr lang="en-BE" sz="1600" dirty="0"/>
              <a:t>Referencing NQF-EQF (criterion 3)</a:t>
            </a:r>
          </a:p>
          <a:p>
            <a:pPr lvl="1" algn="just">
              <a:lnSpc>
                <a:spcPct val="115000"/>
              </a:lnSpc>
              <a:spcBef>
                <a:spcPts val="600"/>
              </a:spcBef>
              <a:spcAft>
                <a:spcPts val="600"/>
              </a:spcAft>
              <a:buFont typeface="Wingdings" pitchFamily="2" charset="2"/>
              <a:buChar char="Ø"/>
            </a:pPr>
            <a:r>
              <a:rPr lang="en-BE" sz="1600" dirty="0"/>
              <a:t>Transparency of qualifications documents, especially when they indicate EQF levels</a:t>
            </a:r>
          </a:p>
          <a:p>
            <a:pPr lvl="1" algn="just">
              <a:lnSpc>
                <a:spcPct val="115000"/>
              </a:lnSpc>
              <a:spcBef>
                <a:spcPts val="600"/>
              </a:spcBef>
              <a:spcAft>
                <a:spcPts val="600"/>
              </a:spcAft>
              <a:buFont typeface="Wingdings" pitchFamily="2" charset="2"/>
              <a:buChar char="Ø"/>
            </a:pPr>
            <a:r>
              <a:rPr lang="en-US" sz="1600" dirty="0">
                <a:effectLst/>
                <a:latin typeface="Calibri" panose="020F0502020204030204" pitchFamily="34" charset="0"/>
                <a:ea typeface="DengXian" panose="02010600030101010101" pitchFamily="2" charset="-122"/>
              </a:rPr>
              <a:t>Make the results of referencing widely known and publish information on qualifications and their learning outcomes.</a:t>
            </a:r>
            <a:endParaRPr lang="en-BE" sz="1600" dirty="0">
              <a:effectLst/>
              <a:latin typeface="Arial" panose="020B0604020202020204" pitchFamily="34" charset="0"/>
              <a:ea typeface="Calibri" panose="020F0502020204030204" pitchFamily="34" charset="0"/>
            </a:endParaRPr>
          </a:p>
          <a:p>
            <a:pPr marL="457200" lvl="1" indent="0" algn="just">
              <a:lnSpc>
                <a:spcPct val="115000"/>
              </a:lnSpc>
              <a:spcBef>
                <a:spcPts val="600"/>
              </a:spcBef>
              <a:spcAft>
                <a:spcPts val="600"/>
              </a:spcAft>
              <a:buNone/>
            </a:pPr>
            <a:endParaRPr lang="en-BE" sz="1400" dirty="0"/>
          </a:p>
          <a:p>
            <a:pPr lvl="1" algn="just">
              <a:lnSpc>
                <a:spcPct val="115000"/>
              </a:lnSpc>
              <a:spcBef>
                <a:spcPts val="600"/>
              </a:spcBef>
              <a:spcAft>
                <a:spcPts val="600"/>
              </a:spcAft>
              <a:buFont typeface="Wingdings" pitchFamily="2" charset="2"/>
              <a:buChar char="Ø"/>
            </a:pPr>
            <a:endParaRPr lang="en-BE" sz="1400" dirty="0"/>
          </a:p>
          <a:p>
            <a:pPr lvl="1" algn="just">
              <a:lnSpc>
                <a:spcPct val="115000"/>
              </a:lnSpc>
              <a:spcBef>
                <a:spcPts val="600"/>
              </a:spcBef>
              <a:spcAft>
                <a:spcPts val="600"/>
              </a:spcAft>
              <a:buFont typeface="Wingdings" pitchFamily="2" charset="2"/>
              <a:buChar char="Ø"/>
            </a:pPr>
            <a:endParaRPr lang="en-BE" sz="1400" dirty="0">
              <a:ea typeface="Arial" panose="020B0604020202020204" pitchFamily="34" charset="0"/>
            </a:endParaRPr>
          </a:p>
          <a:p>
            <a:pPr lvl="1" algn="just">
              <a:lnSpc>
                <a:spcPct val="115000"/>
              </a:lnSpc>
              <a:spcBef>
                <a:spcPts val="600"/>
              </a:spcBef>
              <a:spcAft>
                <a:spcPts val="600"/>
              </a:spcAft>
              <a:buFont typeface="Wingdings" pitchFamily="2" charset="2"/>
              <a:buChar char="Ø"/>
            </a:pPr>
            <a:endParaRPr lang="en-BE" sz="1400" dirty="0">
              <a:effectLst/>
              <a:ea typeface="Arial" panose="020B0604020202020204" pitchFamily="34" charset="0"/>
            </a:endParaRPr>
          </a:p>
          <a:p>
            <a:pPr lvl="1" algn="just">
              <a:lnSpc>
                <a:spcPct val="115000"/>
              </a:lnSpc>
              <a:spcBef>
                <a:spcPts val="600"/>
              </a:spcBef>
              <a:spcAft>
                <a:spcPts val="600"/>
              </a:spcAft>
              <a:buFont typeface="Wingdings" pitchFamily="2" charset="2"/>
              <a:buChar char="Ø"/>
            </a:pPr>
            <a:endParaRPr lang="en-BE" sz="1400" dirty="0">
              <a:effectLst/>
              <a:ea typeface="Arial" panose="020B0604020202020204" pitchFamily="34" charset="0"/>
            </a:endParaRPr>
          </a:p>
          <a:p>
            <a:pPr lvl="1" algn="just">
              <a:lnSpc>
                <a:spcPct val="115000"/>
              </a:lnSpc>
              <a:spcBef>
                <a:spcPts val="600"/>
              </a:spcBef>
              <a:spcAft>
                <a:spcPts val="600"/>
              </a:spcAft>
              <a:buFont typeface="Wingdings" pitchFamily="2" charset="2"/>
              <a:buChar char="Ø"/>
            </a:pPr>
            <a:endParaRPr lang="en-ZA" sz="1100" dirty="0">
              <a:effectLst/>
              <a:latin typeface="Calibri" panose="020F0502020204030204" pitchFamily="34" charset="0"/>
              <a:ea typeface="Arial" panose="020B0604020202020204" pitchFamily="34" charset="0"/>
            </a:endParaRPr>
          </a:p>
        </p:txBody>
      </p:sp>
      <p:sp>
        <p:nvSpPr>
          <p:cNvPr id="4" name="TextBox 3">
            <a:extLst>
              <a:ext uri="{FF2B5EF4-FFF2-40B4-BE49-F238E27FC236}">
                <a16:creationId xmlns:a16="http://schemas.microsoft.com/office/drawing/2014/main" id="{B78CF420-3857-3336-A9DF-2BE8C4415C6A}"/>
              </a:ext>
            </a:extLst>
          </p:cNvPr>
          <p:cNvSpPr txBox="1"/>
          <p:nvPr/>
        </p:nvSpPr>
        <p:spPr>
          <a:xfrm>
            <a:off x="9842500" y="2412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p>
        </p:txBody>
      </p:sp>
    </p:spTree>
    <p:extLst>
      <p:ext uri="{BB962C8B-B14F-4D97-AF65-F5344CB8AC3E}">
        <p14:creationId xmlns:p14="http://schemas.microsoft.com/office/powerpoint/2010/main" val="1902610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D0FF-1FA8-FFA0-D659-0D214B5D6AFF}"/>
              </a:ext>
            </a:extLst>
          </p:cNvPr>
          <p:cNvSpPr>
            <a:spLocks noGrp="1"/>
          </p:cNvSpPr>
          <p:nvPr>
            <p:ph type="title"/>
          </p:nvPr>
        </p:nvSpPr>
        <p:spPr>
          <a:xfrm>
            <a:off x="838200" y="365125"/>
            <a:ext cx="10515600" cy="612775"/>
          </a:xfrm>
        </p:spPr>
        <p:txBody>
          <a:bodyPr>
            <a:normAutofit fontScale="90000"/>
          </a:bodyPr>
          <a:lstStyle/>
          <a:p>
            <a:r>
              <a:rPr lang="en-BE" b="1" dirty="0">
                <a:latin typeface="+mn-lt"/>
              </a:rPr>
              <a:t>In the context of SADCQF (1)</a:t>
            </a:r>
          </a:p>
        </p:txBody>
      </p:sp>
      <p:sp>
        <p:nvSpPr>
          <p:cNvPr id="3" name="Content Placeholder 2">
            <a:extLst>
              <a:ext uri="{FF2B5EF4-FFF2-40B4-BE49-F238E27FC236}">
                <a16:creationId xmlns:a16="http://schemas.microsoft.com/office/drawing/2014/main" id="{D54DF823-D929-58D0-BADC-BE8F565BED5B}"/>
              </a:ext>
            </a:extLst>
          </p:cNvPr>
          <p:cNvSpPr>
            <a:spLocks noGrp="1"/>
          </p:cNvSpPr>
          <p:nvPr>
            <p:ph idx="1"/>
          </p:nvPr>
        </p:nvSpPr>
        <p:spPr>
          <a:xfrm>
            <a:off x="457200" y="1143000"/>
            <a:ext cx="11430000" cy="5486400"/>
          </a:xfrm>
        </p:spPr>
        <p:txBody>
          <a:bodyPr>
            <a:normAutofit fontScale="92500" lnSpcReduction="10000"/>
          </a:bodyPr>
          <a:lstStyle/>
          <a:p>
            <a:pPr marL="0" indent="0" algn="just">
              <a:lnSpc>
                <a:spcPct val="115000"/>
              </a:lnSpc>
              <a:spcBef>
                <a:spcPts val="600"/>
              </a:spcBef>
              <a:spcAft>
                <a:spcPts val="600"/>
              </a:spcAft>
              <a:buNone/>
            </a:pPr>
            <a:r>
              <a:rPr lang="en-US" sz="1800" dirty="0">
                <a:effectLst/>
                <a:latin typeface="Calibri" panose="020F0502020204030204" pitchFamily="34" charset="0"/>
                <a:ea typeface="DengXian" panose="02010600030101010101" pitchFamily="2" charset="-122"/>
                <a:cs typeface="Calibri" panose="020F0502020204030204" pitchFamily="34" charset="0"/>
              </a:rPr>
              <a:t>The </a:t>
            </a:r>
            <a:r>
              <a:rPr lang="en-US" sz="18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SADCQF Booklet (2017)</a:t>
            </a:r>
            <a:r>
              <a:rPr lang="en-US" sz="1800" dirty="0">
                <a:effectLst/>
                <a:latin typeface="Calibri" panose="020F0502020204030204" pitchFamily="34" charset="0"/>
                <a:ea typeface="DengXian" panose="02010600030101010101" pitchFamily="2" charset="-122"/>
                <a:cs typeface="Calibri" panose="020F0502020204030204" pitchFamily="34" charset="0"/>
              </a:rPr>
              <a:t> mentions ‘learning outcomes’ at two instances: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pPr>
            <a:r>
              <a:rPr lang="en-US" sz="18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Firstly, In the design features (pp 5):</a:t>
            </a:r>
            <a:endParaRPr lang="en-BE" sz="1800" b="1" dirty="0">
              <a:solidFill>
                <a:srgbClr val="C00000"/>
              </a:solidFill>
              <a:effectLst/>
              <a:latin typeface="Calibri" panose="020F0502020204030204" pitchFamily="34" charset="0"/>
              <a:ea typeface="DengXian" panose="02010600030101010101" pitchFamily="2" charset="-122"/>
              <a:cs typeface="Arial" panose="020B0604020202020204" pitchFamily="34" charset="0"/>
            </a:endParaRPr>
          </a:p>
          <a:p>
            <a:pPr marL="0" indent="0" algn="just">
              <a:lnSpc>
                <a:spcPct val="115000"/>
              </a:lnSpc>
              <a:spcBef>
                <a:spcPts val="600"/>
              </a:spcBef>
              <a:spcAft>
                <a:spcPts val="600"/>
              </a:spcAft>
              <a:buNone/>
            </a:pPr>
            <a:r>
              <a:rPr lang="en-US" sz="1800" dirty="0">
                <a:effectLst/>
                <a:latin typeface="Calibri" panose="020F0502020204030204" pitchFamily="34" charset="0"/>
                <a:ea typeface="DengXian" panose="02010600030101010101" pitchFamily="2" charset="-122"/>
                <a:cs typeface="Calibri" panose="020F0502020204030204" pitchFamily="34" charset="0"/>
              </a:rPr>
              <a:t>“The SADCQF will be a reference framework. It consists of:</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1800" dirty="0">
                <a:effectLst/>
                <a:latin typeface="Calibri" panose="020F0502020204030204" pitchFamily="34" charset="0"/>
                <a:ea typeface="DengXian" panose="02010600030101010101" pitchFamily="2" charset="-122"/>
              </a:rPr>
              <a:t>Ten levels described by SADC level descriptors as contained in Annexure 1,</a:t>
            </a:r>
            <a:endParaRPr lang="en-BE" sz="18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1800" dirty="0">
                <a:effectLst/>
                <a:latin typeface="Calibri" panose="020F0502020204030204" pitchFamily="34" charset="0"/>
                <a:ea typeface="DengXian" panose="02010600030101010101" pitchFamily="2" charset="-122"/>
              </a:rPr>
              <a:t>A SADC qualifications portal that includes part-qualifications and full qualifications, described through </a:t>
            </a:r>
            <a:r>
              <a:rPr lang="en-US" sz="1800" b="1" dirty="0">
                <a:effectLst/>
                <a:latin typeface="Calibri" panose="020F0502020204030204" pitchFamily="34" charset="0"/>
                <a:ea typeface="DengXian" panose="02010600030101010101" pitchFamily="2" charset="-122"/>
              </a:rPr>
              <a:t>outcome statements</a:t>
            </a:r>
            <a:r>
              <a:rPr lang="en-US" sz="1800" dirty="0">
                <a:effectLst/>
                <a:latin typeface="Calibri" panose="020F0502020204030204" pitchFamily="34" charset="0"/>
                <a:ea typeface="DengXian" panose="02010600030101010101" pitchFamily="2" charset="-122"/>
              </a:rPr>
              <a:t> and including credits where applicable, that are formally </a:t>
            </a:r>
            <a:r>
              <a:rPr lang="en-US" sz="1800" dirty="0" err="1">
                <a:effectLst/>
                <a:latin typeface="Calibri" panose="020F0502020204030204" pitchFamily="34" charset="0"/>
                <a:ea typeface="DengXian" panose="02010600030101010101" pitchFamily="2" charset="-122"/>
              </a:rPr>
              <a:t>recognised</a:t>
            </a:r>
            <a:r>
              <a:rPr lang="en-US" sz="1800" dirty="0">
                <a:effectLst/>
                <a:latin typeface="Calibri" panose="020F0502020204030204" pitchFamily="34" charset="0"/>
                <a:ea typeface="DengXian" panose="02010600030101010101" pitchFamily="2" charset="-122"/>
              </a:rPr>
              <a:t> in SADC Member States, and</a:t>
            </a:r>
            <a:r>
              <a:rPr lang="en-BE" sz="1800" dirty="0">
                <a:latin typeface="Arial" panose="020B0604020202020204" pitchFamily="34" charset="0"/>
                <a:ea typeface="DengXian" panose="02010600030101010101" pitchFamily="2" charset="-122"/>
              </a:rPr>
              <a:t> </a:t>
            </a:r>
            <a:r>
              <a:rPr lang="en-US" sz="1800" dirty="0">
                <a:effectLst/>
                <a:latin typeface="Calibri" panose="020F0502020204030204" pitchFamily="34" charset="0"/>
                <a:ea typeface="DengXian" panose="02010600030101010101" pitchFamily="2" charset="-122"/>
              </a:rPr>
              <a:t>SADC QA guidelines as contained in Annexure 2.”</a:t>
            </a:r>
            <a:endParaRPr lang="en-BE" sz="1800" dirty="0">
              <a:effectLst/>
              <a:latin typeface="Arial" panose="020B0604020202020204" pitchFamily="34" charset="0"/>
              <a:ea typeface="Calibri" panose="020F0502020204030204" pitchFamily="34" charset="0"/>
            </a:endParaRPr>
          </a:p>
          <a:p>
            <a:pPr algn="just">
              <a:lnSpc>
                <a:spcPct val="115000"/>
              </a:lnSpc>
              <a:spcBef>
                <a:spcPts val="600"/>
              </a:spcBef>
              <a:spcAft>
                <a:spcPts val="600"/>
              </a:spcAft>
            </a:pPr>
            <a:r>
              <a:rPr lang="en-US" sz="18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Secondly, in the Annexure 2: SADC quality assurance guidelines</a:t>
            </a:r>
            <a:r>
              <a:rPr lang="en-US" sz="1800" dirty="0">
                <a:effectLst/>
                <a:latin typeface="Calibri" panose="020F0502020204030204" pitchFamily="34" charset="0"/>
                <a:ea typeface="DengXian" panose="02010600030101010101" pitchFamily="2" charset="-122"/>
                <a:cs typeface="Calibri" panose="020F0502020204030204" pitchFamily="34" charset="0"/>
              </a:rPr>
              <a:t>:</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1800" dirty="0">
                <a:effectLst/>
                <a:latin typeface="Calibri" panose="020F0502020204030204" pitchFamily="34" charset="0"/>
                <a:ea typeface="DengXian" panose="02010600030101010101" pitchFamily="2" charset="-122"/>
              </a:rPr>
              <a:t>“xi. Develop, induce and, where necessary, enforce adherence to defined and regionally agreed education quality and performance standards and indicators, </a:t>
            </a:r>
            <a:r>
              <a:rPr lang="en-US" sz="1800" b="1" dirty="0">
                <a:solidFill>
                  <a:srgbClr val="C00000"/>
                </a:solidFill>
                <a:effectLst/>
                <a:latin typeface="Calibri" panose="020F0502020204030204" pitchFamily="34" charset="0"/>
                <a:ea typeface="DengXian" panose="02010600030101010101" pitchFamily="2" charset="-122"/>
              </a:rPr>
              <a:t>learning outcomes </a:t>
            </a:r>
            <a:r>
              <a:rPr lang="en-US" sz="1800" dirty="0">
                <a:effectLst/>
                <a:latin typeface="Calibri" panose="020F0502020204030204" pitchFamily="34" charset="0"/>
                <a:ea typeface="DengXian" panose="02010600030101010101" pitchFamily="2" charset="-122"/>
              </a:rPr>
              <a:t>and </a:t>
            </a:r>
            <a:r>
              <a:rPr lang="en-US" sz="1800" dirty="0" err="1">
                <a:effectLst/>
                <a:latin typeface="Calibri" panose="020F0502020204030204" pitchFamily="34" charset="0"/>
                <a:ea typeface="DengXian" panose="02010600030101010101" pitchFamily="2" charset="-122"/>
              </a:rPr>
              <a:t>programme</a:t>
            </a:r>
            <a:r>
              <a:rPr lang="en-US" sz="1800" dirty="0">
                <a:effectLst/>
                <a:latin typeface="Calibri" panose="020F0502020204030204" pitchFamily="34" charset="0"/>
                <a:ea typeface="DengXian" panose="02010600030101010101" pitchFamily="2" charset="-122"/>
              </a:rPr>
              <a:t> monitoring criteria and procedures.”</a:t>
            </a:r>
            <a:endParaRPr lang="en-BE" sz="1800" dirty="0">
              <a:effectLst/>
              <a:latin typeface="Arial" panose="020B0604020202020204" pitchFamily="34" charset="0"/>
              <a:ea typeface="Calibri" panose="020F0502020204030204" pitchFamily="34" charset="0"/>
            </a:endParaRPr>
          </a:p>
          <a:p>
            <a:pPr algn="just">
              <a:lnSpc>
                <a:spcPct val="115000"/>
              </a:lnSpc>
              <a:spcBef>
                <a:spcPts val="600"/>
              </a:spcBef>
              <a:spcAft>
                <a:spcPts val="600"/>
              </a:spcAft>
            </a:pPr>
            <a:r>
              <a:rPr lang="en-US" sz="1800" dirty="0">
                <a:effectLst/>
                <a:latin typeface="Calibri" panose="020F0502020204030204" pitchFamily="34" charset="0"/>
                <a:ea typeface="DengXian" panose="02010600030101010101" pitchFamily="2" charset="-122"/>
                <a:cs typeface="Calibri" panose="020F0502020204030204" pitchFamily="34" charset="0"/>
              </a:rPr>
              <a:t>In other documents, SADCQF provided orientations to Member States on the criteria for alignment of NQFs to SADCQF. Criterion 3 is very similar to the relevant criterion in the EQF context and states: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1800" dirty="0">
                <a:effectLst/>
                <a:latin typeface="Calibri" panose="020F0502020204030204" pitchFamily="34" charset="0"/>
                <a:ea typeface="DengXian" panose="02010600030101010101" pitchFamily="2" charset="-122"/>
              </a:rPr>
              <a:t>“The </a:t>
            </a:r>
            <a:r>
              <a:rPr lang="en-US" sz="1800" b="1" dirty="0">
                <a:solidFill>
                  <a:srgbClr val="C00000"/>
                </a:solidFill>
                <a:effectLst/>
                <a:latin typeface="Calibri" panose="020F0502020204030204" pitchFamily="34" charset="0"/>
                <a:ea typeface="DengXian" panose="02010600030101010101" pitchFamily="2" charset="-122"/>
              </a:rPr>
              <a:t>NQF/ NQS is based on learning outcomes </a:t>
            </a:r>
            <a:r>
              <a:rPr lang="en-US" sz="1800" dirty="0">
                <a:effectLst/>
                <a:latin typeface="Calibri" panose="020F0502020204030204" pitchFamily="34" charset="0"/>
                <a:ea typeface="DengXian" panose="02010600030101010101" pitchFamily="2" charset="-122"/>
              </a:rPr>
              <a:t>and links to non-formal and informal learning and credit systems (where these exist);”</a:t>
            </a:r>
            <a:endParaRPr lang="en-BE" sz="1800" dirty="0">
              <a:effectLst/>
              <a:latin typeface="Arial" panose="020B0604020202020204" pitchFamily="34" charset="0"/>
              <a:ea typeface="Calibri" panose="020F0502020204030204" pitchFamily="34" charset="0"/>
            </a:endParaRPr>
          </a:p>
          <a:p>
            <a:endParaRPr lang="en-BE" dirty="0"/>
          </a:p>
        </p:txBody>
      </p:sp>
      <p:sp>
        <p:nvSpPr>
          <p:cNvPr id="4" name="TextBox 3">
            <a:extLst>
              <a:ext uri="{FF2B5EF4-FFF2-40B4-BE49-F238E27FC236}">
                <a16:creationId xmlns:a16="http://schemas.microsoft.com/office/drawing/2014/main" id="{E3969946-0C16-F932-0B98-8DF4D5DC7D2C}"/>
              </a:ext>
            </a:extLst>
          </p:cNvPr>
          <p:cNvSpPr txBox="1"/>
          <p:nvPr/>
        </p:nvSpPr>
        <p:spPr>
          <a:xfrm>
            <a:off x="9842500" y="241212"/>
            <a:ext cx="2044700" cy="369332"/>
          </a:xfrm>
          <a:prstGeom prst="rect">
            <a:avLst/>
          </a:prstGeom>
          <a:solidFill>
            <a:srgbClr val="00B0F0"/>
          </a:solidFill>
          <a:ln>
            <a:solidFill>
              <a:schemeClr val="tx1"/>
            </a:solidFill>
          </a:ln>
        </p:spPr>
        <p:txBody>
          <a:bodyPr wrap="square" rtlCol="0">
            <a:spAutoFit/>
          </a:bodyPr>
          <a:lstStyle/>
          <a:p>
            <a:pPr algn="ctr"/>
            <a:r>
              <a:rPr lang="en-BE" b="1" dirty="0">
                <a:solidFill>
                  <a:schemeClr val="bg1"/>
                </a:solidFill>
              </a:rPr>
              <a:t>Nadia, Sindy</a:t>
            </a:r>
          </a:p>
        </p:txBody>
      </p:sp>
    </p:spTree>
    <p:extLst>
      <p:ext uri="{BB962C8B-B14F-4D97-AF65-F5344CB8AC3E}">
        <p14:creationId xmlns:p14="http://schemas.microsoft.com/office/powerpoint/2010/main" val="2486203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8BC3A-2A61-A1C6-873A-4FDE293C4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DEEFD-606B-039A-7C1D-D5476C0B4587}"/>
              </a:ext>
            </a:extLst>
          </p:cNvPr>
          <p:cNvSpPr>
            <a:spLocks noGrp="1"/>
          </p:cNvSpPr>
          <p:nvPr>
            <p:ph type="title"/>
          </p:nvPr>
        </p:nvSpPr>
        <p:spPr>
          <a:xfrm>
            <a:off x="838200" y="365125"/>
            <a:ext cx="10515600" cy="612775"/>
          </a:xfrm>
        </p:spPr>
        <p:txBody>
          <a:bodyPr>
            <a:normAutofit fontScale="90000"/>
          </a:bodyPr>
          <a:lstStyle/>
          <a:p>
            <a:r>
              <a:rPr lang="en-BE" b="1" dirty="0">
                <a:latin typeface="+mn-lt"/>
              </a:rPr>
              <a:t>In the context of SADCQF (2)</a:t>
            </a:r>
          </a:p>
        </p:txBody>
      </p:sp>
      <p:sp>
        <p:nvSpPr>
          <p:cNvPr id="3" name="Content Placeholder 2">
            <a:extLst>
              <a:ext uri="{FF2B5EF4-FFF2-40B4-BE49-F238E27FC236}">
                <a16:creationId xmlns:a16="http://schemas.microsoft.com/office/drawing/2014/main" id="{08E788D7-3B07-8EB4-1F6B-B3F6E2E0B0A3}"/>
              </a:ext>
            </a:extLst>
          </p:cNvPr>
          <p:cNvSpPr>
            <a:spLocks noGrp="1"/>
          </p:cNvSpPr>
          <p:nvPr>
            <p:ph idx="1"/>
          </p:nvPr>
        </p:nvSpPr>
        <p:spPr>
          <a:xfrm>
            <a:off x="457200" y="1143000"/>
            <a:ext cx="11430000" cy="5486400"/>
          </a:xfrm>
        </p:spPr>
        <p:txBody>
          <a:bodyPr>
            <a:normAutofit lnSpcReduction="10000"/>
          </a:bodyPr>
          <a:lstStyle/>
          <a:p>
            <a:pPr marL="0" indent="0" algn="just">
              <a:lnSpc>
                <a:spcPct val="115000"/>
              </a:lnSpc>
              <a:spcBef>
                <a:spcPts val="600"/>
              </a:spcBef>
              <a:spcAft>
                <a:spcPts val="600"/>
              </a:spcAft>
              <a:buNone/>
            </a:pPr>
            <a:r>
              <a:rPr lang="en-US" sz="2000" dirty="0">
                <a:effectLst/>
                <a:latin typeface="Calibri" panose="020F0502020204030204" pitchFamily="34" charset="0"/>
                <a:ea typeface="DengXian" panose="02010600030101010101" pitchFamily="2" charset="-122"/>
                <a:cs typeface="Calibri" panose="020F0502020204030204" pitchFamily="34" charset="0"/>
              </a:rPr>
              <a:t>At </a:t>
            </a:r>
            <a:r>
              <a:rPr lang="en-US" sz="2000" b="1" dirty="0">
                <a:effectLst/>
                <a:latin typeface="Calibri" panose="020F0502020204030204" pitchFamily="34" charset="0"/>
                <a:ea typeface="DengXian" panose="02010600030101010101" pitchFamily="2" charset="-122"/>
                <a:cs typeface="Calibri" panose="020F0502020204030204" pitchFamily="34" charset="0"/>
              </a:rPr>
              <a:t>national level</a:t>
            </a:r>
            <a:r>
              <a:rPr lang="en-US" sz="2000" dirty="0">
                <a:effectLst/>
                <a:latin typeface="Calibri" panose="020F0502020204030204" pitchFamily="34" charset="0"/>
                <a:ea typeface="DengXian" panose="02010600030101010101" pitchFamily="2" charset="-122"/>
                <a:cs typeface="Calibri" panose="020F0502020204030204" pitchFamily="34" charset="0"/>
              </a:rPr>
              <a:t>, </a:t>
            </a:r>
          </a:p>
          <a:p>
            <a:pPr algn="just">
              <a:lnSpc>
                <a:spcPct val="115000"/>
              </a:lnSpc>
              <a:spcBef>
                <a:spcPts val="600"/>
              </a:spcBef>
              <a:spcAft>
                <a:spcPts val="600"/>
              </a:spcAft>
            </a:pPr>
            <a:r>
              <a:rPr lang="en-US" sz="2000" dirty="0">
                <a:latin typeface="Calibri" panose="020F0502020204030204" pitchFamily="34" charset="0"/>
                <a:ea typeface="DengXian" panose="02010600030101010101" pitchFamily="2" charset="-122"/>
                <a:cs typeface="Calibri" panose="020F0502020204030204" pitchFamily="34" charset="0"/>
              </a:rPr>
              <a:t>T</a:t>
            </a:r>
            <a:r>
              <a:rPr lang="en-US" sz="2000" dirty="0">
                <a:effectLst/>
                <a:latin typeface="Calibri" panose="020F0502020204030204" pitchFamily="34" charset="0"/>
                <a:ea typeface="DengXian" panose="02010600030101010101" pitchFamily="2" charset="-122"/>
                <a:cs typeface="Calibri" panose="020F0502020204030204" pitchFamily="34" charset="0"/>
              </a:rPr>
              <a:t>he principles of learning outcomes are part of the concepts, goals, and instruments of most NQFs and education and training systems. The extent and depth of implementation of learning outcomes approach(es) varies between countries, and within countries (between sub-sectors and sub-frameworks). </a:t>
            </a:r>
            <a:endParaRPr lang="en-BE" sz="2000"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600"/>
              </a:spcBef>
              <a:spcAft>
                <a:spcPts val="600"/>
              </a:spcAft>
            </a:pPr>
            <a:r>
              <a:rPr lang="en-US" sz="20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Learning outcomes are a structuring feature of many NQFs and National Qualifications Authorities’ regulations, and are used for / as:</a:t>
            </a:r>
            <a:endParaRPr lang="en-BE" sz="2000" b="1" dirty="0">
              <a:solidFill>
                <a:srgbClr val="C00000"/>
              </a:solidFill>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2000" dirty="0">
                <a:effectLst/>
                <a:latin typeface="Calibri" panose="020F0502020204030204" pitchFamily="34" charset="0"/>
                <a:ea typeface="DengXian" panose="02010600030101010101" pitchFamily="2" charset="-122"/>
              </a:rPr>
              <a:t>Design and renewal of qualifications (full and part qualifications)</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2000" dirty="0">
                <a:effectLst/>
                <a:latin typeface="Calibri" panose="020F0502020204030204" pitchFamily="34" charset="0"/>
                <a:ea typeface="DengXian" panose="02010600030101010101" pitchFamily="2" charset="-122"/>
              </a:rPr>
              <a:t>Requirement of registration procedures in national qualifications databases</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2000" dirty="0">
                <a:effectLst/>
                <a:latin typeface="Calibri" panose="020F0502020204030204" pitchFamily="34" charset="0"/>
                <a:ea typeface="DengXian" panose="02010600030101010101" pitchFamily="2" charset="-122"/>
              </a:rPr>
              <a:t>Part of internal and external quality assurance (accreditation)</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2000" dirty="0">
                <a:effectLst/>
                <a:latin typeface="Calibri" panose="020F0502020204030204" pitchFamily="34" charset="0"/>
                <a:ea typeface="DengXian" panose="02010600030101010101" pitchFamily="2" charset="-122"/>
              </a:rPr>
              <a:t>Outcomes-based / competence-based standards and qualifications are used in recognition of prior learning</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2000" dirty="0">
                <a:effectLst/>
                <a:latin typeface="Calibri" panose="020F0502020204030204" pitchFamily="34" charset="0"/>
                <a:ea typeface="DengXian" panose="02010600030101010101" pitchFamily="2" charset="-122"/>
              </a:rPr>
              <a:t>Credit accumulation and transfer systems</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2000" dirty="0">
                <a:effectLst/>
                <a:latin typeface="Calibri" panose="020F0502020204030204" pitchFamily="34" charset="0"/>
                <a:ea typeface="DengXian" panose="02010600030101010101" pitchFamily="2" charset="-122"/>
              </a:rPr>
              <a:t>Recognition of foreign qualifications</a:t>
            </a:r>
            <a:endParaRPr lang="en-BE" sz="2000" dirty="0">
              <a:effectLst/>
              <a:latin typeface="Arial" panose="020B0604020202020204" pitchFamily="34" charset="0"/>
              <a:ea typeface="Calibri" panose="020F0502020204030204" pitchFamily="34" charset="0"/>
            </a:endParaRPr>
          </a:p>
          <a:p>
            <a:endParaRPr lang="en-BE" dirty="0"/>
          </a:p>
        </p:txBody>
      </p:sp>
      <p:sp>
        <p:nvSpPr>
          <p:cNvPr id="4" name="TextBox 3">
            <a:extLst>
              <a:ext uri="{FF2B5EF4-FFF2-40B4-BE49-F238E27FC236}">
                <a16:creationId xmlns:a16="http://schemas.microsoft.com/office/drawing/2014/main" id="{0AFC430B-A01E-3495-A190-DEC8CFB7FF07}"/>
              </a:ext>
            </a:extLst>
          </p:cNvPr>
          <p:cNvSpPr txBox="1"/>
          <p:nvPr/>
        </p:nvSpPr>
        <p:spPr>
          <a:xfrm>
            <a:off x="9842500" y="241212"/>
            <a:ext cx="2044700" cy="369332"/>
          </a:xfrm>
          <a:prstGeom prst="rect">
            <a:avLst/>
          </a:prstGeom>
          <a:solidFill>
            <a:srgbClr val="00B0F0"/>
          </a:solidFill>
          <a:ln>
            <a:solidFill>
              <a:schemeClr val="tx1"/>
            </a:solidFill>
          </a:ln>
        </p:spPr>
        <p:txBody>
          <a:bodyPr wrap="square" rtlCol="0">
            <a:spAutoFit/>
          </a:bodyPr>
          <a:lstStyle/>
          <a:p>
            <a:pPr algn="ctr"/>
            <a:r>
              <a:rPr lang="en-BE" b="1" dirty="0">
                <a:solidFill>
                  <a:schemeClr val="bg1"/>
                </a:solidFill>
              </a:rPr>
              <a:t>Nadia, Sindy</a:t>
            </a:r>
          </a:p>
        </p:txBody>
      </p:sp>
    </p:spTree>
    <p:extLst>
      <p:ext uri="{BB962C8B-B14F-4D97-AF65-F5344CB8AC3E}">
        <p14:creationId xmlns:p14="http://schemas.microsoft.com/office/powerpoint/2010/main" val="1380480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8B4C6-450D-F85B-B8EE-D376AE6ED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600B1-9395-F9C4-0D75-FC08256FD38D}"/>
              </a:ext>
            </a:extLst>
          </p:cNvPr>
          <p:cNvSpPr>
            <a:spLocks noGrp="1"/>
          </p:cNvSpPr>
          <p:nvPr>
            <p:ph type="title"/>
          </p:nvPr>
        </p:nvSpPr>
        <p:spPr>
          <a:xfrm>
            <a:off x="546100" y="181447"/>
            <a:ext cx="10515600" cy="612775"/>
          </a:xfrm>
        </p:spPr>
        <p:txBody>
          <a:bodyPr>
            <a:normAutofit fontScale="90000"/>
          </a:bodyPr>
          <a:lstStyle/>
          <a:p>
            <a:r>
              <a:rPr lang="en-BE" b="1" dirty="0">
                <a:latin typeface="+mn-lt"/>
              </a:rPr>
              <a:t>In the context of SADCQF (3)</a:t>
            </a:r>
          </a:p>
        </p:txBody>
      </p:sp>
      <p:sp>
        <p:nvSpPr>
          <p:cNvPr id="3" name="Content Placeholder 2">
            <a:extLst>
              <a:ext uri="{FF2B5EF4-FFF2-40B4-BE49-F238E27FC236}">
                <a16:creationId xmlns:a16="http://schemas.microsoft.com/office/drawing/2014/main" id="{E24C6346-9CC9-B167-50BD-CC1A15DAC587}"/>
              </a:ext>
            </a:extLst>
          </p:cNvPr>
          <p:cNvSpPr>
            <a:spLocks noGrp="1"/>
          </p:cNvSpPr>
          <p:nvPr>
            <p:ph idx="1"/>
          </p:nvPr>
        </p:nvSpPr>
        <p:spPr>
          <a:xfrm>
            <a:off x="457200" y="853987"/>
            <a:ext cx="11430000" cy="5822566"/>
          </a:xfrm>
        </p:spPr>
        <p:txBody>
          <a:bodyPr>
            <a:normAutofit fontScale="92500" lnSpcReduction="10000"/>
          </a:bodyPr>
          <a:lstStyle/>
          <a:p>
            <a:pPr marL="0" indent="0" algn="just">
              <a:lnSpc>
                <a:spcPct val="115000"/>
              </a:lnSpc>
              <a:spcBef>
                <a:spcPts val="600"/>
              </a:spcBef>
              <a:spcAft>
                <a:spcPts val="600"/>
              </a:spcAft>
              <a:buNone/>
            </a:pPr>
            <a:r>
              <a:rPr lang="en-US" sz="1600" b="1" dirty="0">
                <a:effectLst/>
                <a:latin typeface="Calibri" panose="020F0502020204030204" pitchFamily="34" charset="0"/>
                <a:ea typeface="DengXian" panose="02010600030101010101" pitchFamily="2" charset="-122"/>
                <a:cs typeface="Calibri" panose="020F0502020204030204" pitchFamily="34" charset="0"/>
              </a:rPr>
              <a:t>2 USE CASES / EXAMPLES</a:t>
            </a:r>
            <a:r>
              <a:rPr lang="en-US" sz="1600" b="1" dirty="0">
                <a:latin typeface="Calibri" panose="020F0502020204030204" pitchFamily="34" charset="0"/>
                <a:ea typeface="DengXian" panose="02010600030101010101" pitchFamily="2" charset="-122"/>
                <a:cs typeface="Calibri" panose="020F0502020204030204" pitchFamily="34" charset="0"/>
              </a:rPr>
              <a:t> – National level</a:t>
            </a:r>
            <a:endParaRPr lang="en-US" sz="1600" b="1" dirty="0">
              <a:effectLst/>
              <a:latin typeface="Calibri" panose="020F0502020204030204" pitchFamily="34" charset="0"/>
              <a:ea typeface="DengXian" panose="02010600030101010101" pitchFamily="2" charset="-122"/>
              <a:cs typeface="Calibri" panose="020F0502020204030204" pitchFamily="34" charset="0"/>
            </a:endParaRPr>
          </a:p>
          <a:p>
            <a:pPr algn="just">
              <a:lnSpc>
                <a:spcPct val="115000"/>
              </a:lnSpc>
              <a:spcBef>
                <a:spcPts val="600"/>
              </a:spcBef>
              <a:spcAft>
                <a:spcPts val="600"/>
              </a:spcAft>
            </a:pPr>
            <a:r>
              <a:rPr lang="en-US" sz="16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Lesotho Qualifications Framework (LQF)</a:t>
            </a:r>
            <a:endParaRPr lang="en-BE" sz="1600" dirty="0">
              <a:solidFill>
                <a:srgbClr val="C00000"/>
              </a:solidFill>
              <a:effectLst/>
              <a:latin typeface="Calibri" panose="020F0502020204030204" pitchFamily="34" charset="0"/>
              <a:ea typeface="DengXian" panose="02010600030101010101" pitchFamily="2" charset="-122"/>
              <a:cs typeface="Arial" panose="020B0604020202020204" pitchFamily="34" charset="0"/>
            </a:endParaRPr>
          </a:p>
          <a:p>
            <a:pPr lvl="1" algn="just">
              <a:lnSpc>
                <a:spcPct val="115000"/>
              </a:lnSpc>
              <a:spcBef>
                <a:spcPts val="600"/>
              </a:spcBef>
              <a:spcAft>
                <a:spcPts val="600"/>
              </a:spcAft>
              <a:buFont typeface="Wingdings" pitchFamily="2" charset="2"/>
              <a:buChar char="Ø"/>
            </a:pPr>
            <a:r>
              <a:rPr lang="en-US" sz="1600" dirty="0">
                <a:effectLst/>
                <a:latin typeface="Calibri" panose="020F0502020204030204" pitchFamily="34" charset="0"/>
                <a:ea typeface="DengXian" panose="02010600030101010101" pitchFamily="2" charset="-122"/>
                <a:cs typeface="Calibri" panose="020F0502020204030204" pitchFamily="34" charset="0"/>
              </a:rPr>
              <a:t>The </a:t>
            </a:r>
            <a:r>
              <a:rPr lang="en-US" sz="16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Procedures Manual of the LQF</a:t>
            </a:r>
            <a:r>
              <a:rPr lang="en-US" sz="1600" dirty="0">
                <a:effectLst/>
                <a:latin typeface="Calibri" panose="020F0502020204030204" pitchFamily="34" charset="0"/>
                <a:ea typeface="DengXian" panose="02010600030101010101" pitchFamily="2" charset="-122"/>
                <a:cs typeface="Calibri" panose="020F0502020204030204" pitchFamily="34" charset="0"/>
              </a:rPr>
              <a:t> contains specific guidance on the role and use of learning outcomes in qualifications design and management and a chapter specifically dedicated to the methodology of writing learning outcomes.</a:t>
            </a:r>
            <a:endParaRPr lang="en-BE" sz="1600" dirty="0">
              <a:effectLst/>
              <a:latin typeface="Calibri" panose="020F0502020204030204" pitchFamily="34" charset="0"/>
              <a:ea typeface="DengXian" panose="02010600030101010101" pitchFamily="2" charset="-122"/>
              <a:cs typeface="Arial" panose="020B0604020202020204" pitchFamily="34" charset="0"/>
            </a:endParaRPr>
          </a:p>
          <a:p>
            <a:pPr lvl="1">
              <a:buFont typeface="Wingdings" pitchFamily="2" charset="2"/>
              <a:buChar char="Ø"/>
            </a:pPr>
            <a:r>
              <a:rPr lang="en-US" sz="1600" dirty="0">
                <a:effectLst/>
                <a:latin typeface="Calibri" panose="020F0502020204030204" pitchFamily="34" charset="0"/>
                <a:ea typeface="DengXian" panose="02010600030101010101" pitchFamily="2" charset="-122"/>
              </a:rPr>
              <a:t>The LQF Procedures Manual states: “Learning Outcomes (LOs) are central in the specification of qualifications for the LQF”</a:t>
            </a:r>
          </a:p>
          <a:p>
            <a:r>
              <a:rPr lang="en-US" sz="16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Registration of qualifications in national qualifications register / Database: comparison of three cases (Botswana, South Africa, Zambia)</a:t>
            </a:r>
            <a:endParaRPr lang="en-BE" sz="1600" dirty="0">
              <a:solidFill>
                <a:srgbClr val="C00000"/>
              </a:solidFill>
              <a:effectLst/>
              <a:latin typeface="Calibri" panose="020F0502020204030204" pitchFamily="34" charset="0"/>
              <a:ea typeface="DengXian" panose="02010600030101010101" pitchFamily="2" charset="-122"/>
              <a:cs typeface="Arial" panose="020B0604020202020204" pitchFamily="34" charset="0"/>
            </a:endParaRPr>
          </a:p>
          <a:p>
            <a:pPr lvl="1" algn="just">
              <a:lnSpc>
                <a:spcPct val="115000"/>
              </a:lnSpc>
              <a:spcBef>
                <a:spcPts val="600"/>
              </a:spcBef>
              <a:spcAft>
                <a:spcPts val="600"/>
              </a:spcAft>
              <a:buFont typeface="Wingdings" pitchFamily="2" charset="2"/>
              <a:buChar char="Ø"/>
            </a:pPr>
            <a:r>
              <a:rPr lang="en-US" sz="1600" dirty="0">
                <a:effectLst/>
                <a:latin typeface="Calibri" panose="020F0502020204030204" pitchFamily="34" charset="0"/>
                <a:ea typeface="DengXian" panose="02010600030101010101" pitchFamily="2" charset="-122"/>
                <a:cs typeface="Calibri" panose="020F0502020204030204" pitchFamily="34" charset="0"/>
              </a:rPr>
              <a:t>A comparative analysis of qualifications registration procedures in three countries with advanced NQF experience (Botswana, South Africa, and Zambia) was summarized in the ACQF Technical Note 2 (2023).  There are main common requirements for development, registration, re-registration, and de-registration of qualifications, including learning outcomes approach</a:t>
            </a:r>
            <a:r>
              <a:rPr lang="en-BE" sz="1600" dirty="0">
                <a:latin typeface="Calibri" panose="020F0502020204030204" pitchFamily="34" charset="0"/>
                <a:ea typeface="DengXian" panose="02010600030101010101" pitchFamily="2" charset="-122"/>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ACQF Technical Note 2, 2023. </a:t>
            </a:r>
            <a:r>
              <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https://acqf.africa/capacity-development-programme/technical-notes/technical-note-2-registration-of-qualifications-comparison</a:t>
            </a:r>
            <a:r>
              <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a:t>
            </a:r>
            <a:endParaRPr lang="en-BE"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600" dirty="0">
                <a:effectLst/>
                <a:latin typeface="Calibri" panose="020F0502020204030204" pitchFamily="34" charset="0"/>
                <a:ea typeface="DengXian" panose="02010600030101010101" pitchFamily="2" charset="-122"/>
                <a:cs typeface="Calibri" panose="020F0502020204030204" pitchFamily="34" charset="0"/>
              </a:rPr>
              <a:t>There are main common requirements for development, registration, re-registration, and de-registration of qualifications, including learning outcomes approach:</a:t>
            </a:r>
            <a:endParaRPr lang="en-BE" sz="16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US" sz="1600" dirty="0">
                <a:effectLst/>
                <a:latin typeface="Calibri" panose="020F0502020204030204" pitchFamily="34" charset="0"/>
                <a:ea typeface="DengXian" panose="02010600030101010101" pitchFamily="2" charset="-122"/>
              </a:rPr>
              <a:t>Stakeholder endorsements: Quality Council/ Provider/ Qualification developer; Sub-Framework and related qualification descriptors/ naming of qualifications/ Qualification Title/</a:t>
            </a:r>
            <a:r>
              <a:rPr lang="en-BE" sz="1600" dirty="0">
                <a:latin typeface="Arial" panose="020B0604020202020204" pitchFamily="34" charset="0"/>
                <a:ea typeface="DengXian" panose="02010600030101010101" pitchFamily="2" charset="-122"/>
              </a:rPr>
              <a:t>; </a:t>
            </a:r>
            <a:r>
              <a:rPr lang="en-US" sz="1600" dirty="0" err="1">
                <a:effectLst/>
                <a:latin typeface="Calibri" panose="020F0502020204030204" pitchFamily="34" charset="0"/>
                <a:ea typeface="DengXian" panose="02010600030101010101" pitchFamily="2" charset="-122"/>
              </a:rPr>
              <a:t>Organising</a:t>
            </a:r>
            <a:r>
              <a:rPr lang="en-US" sz="1600" dirty="0">
                <a:effectLst/>
                <a:latin typeface="Calibri" panose="020F0502020204030204" pitchFamily="34" charset="0"/>
                <a:ea typeface="DengXian" panose="02010600030101010101" pitchFamily="2" charset="-122"/>
              </a:rPr>
              <a:t> Field and Sub-Field; Alignment with NQF levels and level descriptors/ learning domains; </a:t>
            </a:r>
            <a:r>
              <a:rPr lang="en-US" sz="1600" b="1" u="sng" dirty="0">
                <a:effectLst/>
                <a:latin typeface="Calibri" panose="020F0502020204030204" pitchFamily="34" charset="0"/>
                <a:ea typeface="DengXian" panose="02010600030101010101" pitchFamily="2" charset="-122"/>
              </a:rPr>
              <a:t>Learning outcomes approach (purpose, rationale, alignment with levels and descriptors, exit level outcomes and assessment)</a:t>
            </a:r>
            <a:r>
              <a:rPr lang="en-BE" sz="1600" b="1" u="sng" dirty="0">
                <a:latin typeface="Arial" panose="020B0604020202020204" pitchFamily="34" charset="0"/>
                <a:ea typeface="DengXian" panose="02010600030101010101" pitchFamily="2" charset="-122"/>
              </a:rPr>
              <a:t>; </a:t>
            </a:r>
            <a:r>
              <a:rPr lang="en-US" sz="1600" dirty="0">
                <a:effectLst/>
                <a:latin typeface="Calibri" panose="020F0502020204030204" pitchFamily="34" charset="0"/>
                <a:ea typeface="DengXian" panose="02010600030101010101" pitchFamily="2" charset="-122"/>
              </a:rPr>
              <a:t>Credits, duration of </a:t>
            </a:r>
            <a:r>
              <a:rPr lang="en-US" sz="1600" dirty="0" err="1">
                <a:effectLst/>
                <a:latin typeface="Calibri" panose="020F0502020204030204" pitchFamily="34" charset="0"/>
                <a:ea typeface="DengXian" panose="02010600030101010101" pitchFamily="2" charset="-122"/>
              </a:rPr>
              <a:t>programmes</a:t>
            </a:r>
            <a:r>
              <a:rPr lang="en-US" sz="1600" dirty="0">
                <a:effectLst/>
                <a:latin typeface="Calibri" panose="020F0502020204030204" pitchFamily="34" charset="0"/>
                <a:ea typeface="DengXian" panose="02010600030101010101" pitchFamily="2" charset="-122"/>
              </a:rPr>
              <a:t>/ exit level credits, credit accumulation and transfer; Entry requirements</a:t>
            </a:r>
            <a:r>
              <a:rPr lang="en-BE" sz="1600" dirty="0">
                <a:latin typeface="Arial" panose="020B0604020202020204" pitchFamily="34" charset="0"/>
                <a:ea typeface="DengXian" panose="02010600030101010101" pitchFamily="2" charset="-122"/>
              </a:rPr>
              <a:t>; </a:t>
            </a:r>
            <a:r>
              <a:rPr lang="en-US" sz="1600" dirty="0">
                <a:effectLst/>
                <a:latin typeface="Calibri" panose="020F0502020204030204" pitchFamily="34" charset="0"/>
                <a:ea typeface="DengXian" panose="02010600030101010101" pitchFamily="2" charset="-122"/>
              </a:rPr>
              <a:t>Recognition of Prior Learning (RPL); Qualification structure/ Rules of Combination</a:t>
            </a:r>
            <a:r>
              <a:rPr lang="en-BE" sz="1600" dirty="0">
                <a:latin typeface="Arial" panose="020B0604020202020204" pitchFamily="34" charset="0"/>
                <a:ea typeface="DengXian" panose="02010600030101010101" pitchFamily="2" charset="-122"/>
              </a:rPr>
              <a:t>; </a:t>
            </a:r>
            <a:r>
              <a:rPr lang="en-US" sz="1600" dirty="0">
                <a:effectLst/>
                <a:latin typeface="Calibri" panose="020F0502020204030204" pitchFamily="34" charset="0"/>
                <a:ea typeface="DengXian" panose="02010600030101010101" pitchFamily="2" charset="-122"/>
              </a:rPr>
              <a:t>Exit Level Outcomes, Delivery and learning modes, Associated Assessment Criteria, Integrated; Assessment; International/ regional comparability; Articulation requirements/ progression/ education and employment pathways</a:t>
            </a:r>
            <a:r>
              <a:rPr lang="en-BE" sz="1600" dirty="0">
                <a:latin typeface="Arial" panose="020B0604020202020204" pitchFamily="34" charset="0"/>
                <a:ea typeface="DengXian" panose="02010600030101010101" pitchFamily="2" charset="-122"/>
              </a:rPr>
              <a:t>; </a:t>
            </a:r>
            <a:r>
              <a:rPr lang="en-US" sz="1600" dirty="0">
                <a:effectLst/>
                <a:latin typeface="Calibri" panose="020F0502020204030204" pitchFamily="34" charset="0"/>
                <a:ea typeface="DengXian" panose="02010600030101010101" pitchFamily="2" charset="-122"/>
              </a:rPr>
              <a:t>Registration period and related expiry periods/ status of qualifications; Protected terms</a:t>
            </a:r>
            <a:endParaRPr lang="en-BE" sz="1600" dirty="0">
              <a:effectLst/>
              <a:latin typeface="Arial" panose="020B0604020202020204" pitchFamily="34" charset="0"/>
              <a:ea typeface="Calibri" panose="020F0502020204030204" pitchFamily="34" charset="0"/>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00E2AFCB-F9DD-DB90-D94C-CCBFB87F0D73}"/>
              </a:ext>
            </a:extLst>
          </p:cNvPr>
          <p:cNvSpPr txBox="1"/>
          <p:nvPr/>
        </p:nvSpPr>
        <p:spPr>
          <a:xfrm>
            <a:off x="9842500" y="241212"/>
            <a:ext cx="2044700" cy="369332"/>
          </a:xfrm>
          <a:prstGeom prst="rect">
            <a:avLst/>
          </a:prstGeom>
          <a:solidFill>
            <a:srgbClr val="00B0F0"/>
          </a:solidFill>
          <a:ln>
            <a:solidFill>
              <a:schemeClr val="tx1"/>
            </a:solidFill>
          </a:ln>
        </p:spPr>
        <p:txBody>
          <a:bodyPr wrap="square" rtlCol="0">
            <a:spAutoFit/>
          </a:bodyPr>
          <a:lstStyle/>
          <a:p>
            <a:pPr algn="ctr"/>
            <a:r>
              <a:rPr lang="en-BE" b="1" dirty="0">
                <a:solidFill>
                  <a:schemeClr val="bg1"/>
                </a:solidFill>
              </a:rPr>
              <a:t>Nadia, Sindy</a:t>
            </a:r>
          </a:p>
        </p:txBody>
      </p:sp>
    </p:spTree>
    <p:extLst>
      <p:ext uri="{BB962C8B-B14F-4D97-AF65-F5344CB8AC3E}">
        <p14:creationId xmlns:p14="http://schemas.microsoft.com/office/powerpoint/2010/main" val="1380145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D374-F085-ED04-FBF9-37FFD64F6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14A50-2795-AD40-04D0-2FE7D39574DD}"/>
              </a:ext>
            </a:extLst>
          </p:cNvPr>
          <p:cNvSpPr>
            <a:spLocks noGrp="1"/>
          </p:cNvSpPr>
          <p:nvPr>
            <p:ph type="title"/>
          </p:nvPr>
        </p:nvSpPr>
        <p:spPr>
          <a:xfrm>
            <a:off x="254000" y="406399"/>
            <a:ext cx="10998200" cy="549275"/>
          </a:xfrm>
        </p:spPr>
        <p:txBody>
          <a:bodyPr>
            <a:noAutofit/>
          </a:bodyPr>
          <a:lstStyle/>
          <a:p>
            <a:r>
              <a:rPr lang="en-BE" sz="3600" b="1" dirty="0"/>
              <a:t>Credit Accumulation and Transfer – EQF Context (1) </a:t>
            </a:r>
          </a:p>
        </p:txBody>
      </p:sp>
      <p:sp>
        <p:nvSpPr>
          <p:cNvPr id="3" name="Content Placeholder 2">
            <a:extLst>
              <a:ext uri="{FF2B5EF4-FFF2-40B4-BE49-F238E27FC236}">
                <a16:creationId xmlns:a16="http://schemas.microsoft.com/office/drawing/2014/main" id="{4C5E33DC-6F6F-2D55-2661-E6A6247EC583}"/>
              </a:ext>
            </a:extLst>
          </p:cNvPr>
          <p:cNvSpPr>
            <a:spLocks noGrp="1"/>
          </p:cNvSpPr>
          <p:nvPr>
            <p:ph idx="1"/>
          </p:nvPr>
        </p:nvSpPr>
        <p:spPr>
          <a:xfrm>
            <a:off x="838200" y="1235160"/>
            <a:ext cx="10515600" cy="5318039"/>
          </a:xfrm>
        </p:spPr>
        <p:txBody>
          <a:bodyPr>
            <a:normAutofit/>
          </a:bodyPr>
          <a:lstStyle/>
          <a:p>
            <a:pPr algn="just">
              <a:lnSpc>
                <a:spcPct val="115000"/>
              </a:lnSpc>
              <a:spcBef>
                <a:spcPts val="600"/>
              </a:spcBef>
              <a:spcAft>
                <a:spcPts val="600"/>
              </a:spcAft>
            </a:pPr>
            <a:r>
              <a:rPr lang="en-US" sz="2000" dirty="0">
                <a:effectLst/>
                <a:latin typeface="Calibri" panose="020F0502020204030204" pitchFamily="34" charset="0"/>
                <a:ea typeface="DengXian" panose="02010600030101010101" pitchFamily="2" charset="-122"/>
                <a:cs typeface="Calibri" panose="020F0502020204030204" pitchFamily="34" charset="0"/>
              </a:rPr>
              <a:t>The Annex I of the </a:t>
            </a:r>
            <a:r>
              <a:rPr lang="en-US" sz="20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EQF Recommendation</a:t>
            </a:r>
            <a:r>
              <a:rPr lang="en-US" sz="2000" dirty="0">
                <a:effectLst/>
                <a:latin typeface="Calibri" panose="020F0502020204030204" pitchFamily="34" charset="0"/>
                <a:ea typeface="DengXian" panose="02010600030101010101" pitchFamily="2" charset="-122"/>
                <a:cs typeface="Calibri" panose="020F0502020204030204" pitchFamily="34" charset="0"/>
              </a:rPr>
              <a:t> (2017) defines: </a:t>
            </a:r>
            <a:endParaRPr lang="en-BE" sz="20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ZA" sz="2000" i="1" dirty="0">
                <a:effectLst/>
                <a:latin typeface="Calibri" panose="020F0502020204030204" pitchFamily="34" charset="0"/>
                <a:ea typeface="Calibri" panose="020F0502020204030204" pitchFamily="34" charset="0"/>
              </a:rPr>
              <a:t>‘Credit</a:t>
            </a:r>
            <a:r>
              <a:rPr lang="en-ZA" sz="2000" dirty="0">
                <a:effectLst/>
                <a:latin typeface="Calibri" panose="020F0502020204030204" pitchFamily="34" charset="0"/>
                <a:ea typeface="Calibri" panose="020F0502020204030204" pitchFamily="34" charset="0"/>
              </a:rPr>
              <a:t>’ means confirmation that a part of a qualification, consisting of a coherent set of learning outcomes has been assessed and validated by a competent authority, according to an agreed standard; credit is awarded by competent authorities when the individual has achieved the defined learning outcomes, evidenced by appropriate assessments and can be expressed in a quantitative value (e.g. credits or credit points) demonstrating the estimated workload an individual typically needs for achieving related learning outcomes; </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ZA" sz="2000" dirty="0">
                <a:effectLst/>
                <a:latin typeface="Calibri" panose="020F0502020204030204" pitchFamily="34" charset="0"/>
                <a:ea typeface="Calibri" panose="020F0502020204030204" pitchFamily="34" charset="0"/>
              </a:rPr>
              <a:t>‘</a:t>
            </a:r>
            <a:r>
              <a:rPr lang="en-ZA" sz="2000" i="1" dirty="0">
                <a:effectLst/>
                <a:latin typeface="Calibri" panose="020F0502020204030204" pitchFamily="34" charset="0"/>
                <a:ea typeface="Calibri" panose="020F0502020204030204" pitchFamily="34" charset="0"/>
              </a:rPr>
              <a:t>Credit systems’</a:t>
            </a:r>
            <a:r>
              <a:rPr lang="en-ZA" sz="2000" dirty="0">
                <a:effectLst/>
                <a:latin typeface="Calibri" panose="020F0502020204030204" pitchFamily="34" charset="0"/>
                <a:ea typeface="Calibri" panose="020F0502020204030204" pitchFamily="34" charset="0"/>
              </a:rPr>
              <a:t> means a transparency tool for facilitating the recognition of credit(s). These systems can comprise, inter alia, equivalences, exemptions, units/modules that can be accumulated and transferred, the autonomy of providers who can individualise pathways, and the validation of non-formal and informal learning; </a:t>
            </a:r>
            <a:endParaRPr lang="en-BE" sz="2000" dirty="0">
              <a:effectLst/>
              <a:latin typeface="Arial" panose="020B0604020202020204" pitchFamily="34" charset="0"/>
              <a:ea typeface="Calibri" panose="020F0502020204030204" pitchFamily="34" charset="0"/>
            </a:endParaRPr>
          </a:p>
          <a:p>
            <a:pPr marL="342900" lvl="0" indent="-342900" algn="just">
              <a:lnSpc>
                <a:spcPct val="115000"/>
              </a:lnSpc>
              <a:spcBef>
                <a:spcPts val="600"/>
              </a:spcBef>
              <a:spcAft>
                <a:spcPts val="600"/>
              </a:spcAft>
              <a:buFont typeface="Calibri" panose="020F0502020204030204" pitchFamily="34" charset="0"/>
              <a:buChar char="-"/>
            </a:pPr>
            <a:r>
              <a:rPr lang="en-ZA" sz="2000" dirty="0">
                <a:effectLst/>
                <a:latin typeface="Calibri" panose="020F0502020204030204" pitchFamily="34" charset="0"/>
                <a:ea typeface="Calibri" panose="020F0502020204030204" pitchFamily="34" charset="0"/>
              </a:rPr>
              <a:t>‘</a:t>
            </a:r>
            <a:r>
              <a:rPr lang="en-ZA" sz="2000" i="1" dirty="0">
                <a:effectLst/>
                <a:latin typeface="Calibri" panose="020F0502020204030204" pitchFamily="34" charset="0"/>
                <a:ea typeface="Calibri" panose="020F0502020204030204" pitchFamily="34" charset="0"/>
              </a:rPr>
              <a:t>Credit transfer’</a:t>
            </a:r>
            <a:r>
              <a:rPr lang="en-ZA" sz="2000" dirty="0">
                <a:effectLst/>
                <a:latin typeface="Calibri" panose="020F0502020204030204" pitchFamily="34" charset="0"/>
                <a:ea typeface="Calibri" panose="020F0502020204030204" pitchFamily="34" charset="0"/>
              </a:rPr>
              <a:t> means the process of allowing individuals who have accumulated credit in one context to have it valued and recognised in another context. </a:t>
            </a:r>
            <a:endParaRPr lang="en-BE" sz="2000" dirty="0">
              <a:effectLst/>
              <a:latin typeface="Arial" panose="020B0604020202020204" pitchFamily="34" charset="0"/>
              <a:ea typeface="Calibri" panose="020F0502020204030204" pitchFamily="34" charset="0"/>
            </a:endParaRPr>
          </a:p>
          <a:p>
            <a:endParaRPr lang="en-BE" dirty="0"/>
          </a:p>
        </p:txBody>
      </p:sp>
      <p:sp>
        <p:nvSpPr>
          <p:cNvPr id="5" name="TextBox 4">
            <a:extLst>
              <a:ext uri="{FF2B5EF4-FFF2-40B4-BE49-F238E27FC236}">
                <a16:creationId xmlns:a16="http://schemas.microsoft.com/office/drawing/2014/main" id="{083B0DA4-4357-A140-8B35-3C0D27CFD410}"/>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p>
        </p:txBody>
      </p:sp>
    </p:spTree>
    <p:extLst>
      <p:ext uri="{BB962C8B-B14F-4D97-AF65-F5344CB8AC3E}">
        <p14:creationId xmlns:p14="http://schemas.microsoft.com/office/powerpoint/2010/main" val="2361124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B532-F6BD-2673-BF48-6D092C451862}"/>
              </a:ext>
            </a:extLst>
          </p:cNvPr>
          <p:cNvSpPr>
            <a:spLocks noGrp="1"/>
          </p:cNvSpPr>
          <p:nvPr>
            <p:ph type="title"/>
          </p:nvPr>
        </p:nvSpPr>
        <p:spPr>
          <a:xfrm>
            <a:off x="228600" y="625947"/>
            <a:ext cx="11125200" cy="549275"/>
          </a:xfrm>
        </p:spPr>
        <p:txBody>
          <a:bodyPr>
            <a:normAutofit fontScale="90000"/>
          </a:bodyPr>
          <a:lstStyle/>
          <a:p>
            <a:r>
              <a:rPr lang="en-BE" b="1" dirty="0">
                <a:latin typeface="Calibri" panose="020F0502020204030204" pitchFamily="34" charset="0"/>
                <a:cs typeface="Calibri" panose="020F0502020204030204" pitchFamily="34" charset="0"/>
              </a:rPr>
              <a:t>Credit Accumulation and Transfer – EQF Context (2) </a:t>
            </a:r>
          </a:p>
        </p:txBody>
      </p:sp>
      <p:sp>
        <p:nvSpPr>
          <p:cNvPr id="3" name="Content Placeholder 2">
            <a:extLst>
              <a:ext uri="{FF2B5EF4-FFF2-40B4-BE49-F238E27FC236}">
                <a16:creationId xmlns:a16="http://schemas.microsoft.com/office/drawing/2014/main" id="{0DAA863E-9142-1841-21C3-62DF8C1CD795}"/>
              </a:ext>
            </a:extLst>
          </p:cNvPr>
          <p:cNvSpPr>
            <a:spLocks noGrp="1"/>
          </p:cNvSpPr>
          <p:nvPr>
            <p:ph idx="1"/>
          </p:nvPr>
        </p:nvSpPr>
        <p:spPr>
          <a:xfrm>
            <a:off x="673100" y="1854201"/>
            <a:ext cx="10680700" cy="4000500"/>
          </a:xfrm>
        </p:spPr>
        <p:txBody>
          <a:bodyPr>
            <a:normAutofit/>
          </a:bodyPr>
          <a:lstStyle/>
          <a:p>
            <a:pPr algn="just">
              <a:spcBef>
                <a:spcPts val="600"/>
              </a:spcBef>
              <a:spcAft>
                <a:spcPts val="600"/>
              </a:spcAft>
            </a:pPr>
            <a:r>
              <a:rPr lang="en-US" sz="3600" dirty="0">
                <a:effectLst/>
                <a:latin typeface="Calibri" panose="020F0502020204030204" pitchFamily="34" charset="0"/>
                <a:ea typeface="DengXian" panose="02010600030101010101" pitchFamily="2" charset="-122"/>
                <a:cs typeface="Calibri" panose="020F0502020204030204" pitchFamily="34" charset="0"/>
              </a:rPr>
              <a:t>References to credit systems are fundamental in two main instances of the </a:t>
            </a:r>
            <a:r>
              <a:rPr lang="en-US" sz="36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EQF Recommendation</a:t>
            </a:r>
            <a:r>
              <a:rPr lang="en-US" sz="3600" dirty="0">
                <a:effectLst/>
                <a:latin typeface="Calibri" panose="020F0502020204030204" pitchFamily="34" charset="0"/>
                <a:ea typeface="DengXian" panose="02010600030101010101" pitchFamily="2" charset="-122"/>
                <a:cs typeface="Calibri" panose="020F0502020204030204" pitchFamily="34" charset="0"/>
              </a:rPr>
              <a:t> (2017):</a:t>
            </a:r>
            <a:endParaRPr lang="en-BE" sz="3600" dirty="0">
              <a:effectLst/>
              <a:latin typeface="Calibri" panose="020F0502020204030204" pitchFamily="34" charset="0"/>
              <a:ea typeface="DengXian" panose="02010600030101010101" pitchFamily="2" charset="-122"/>
              <a:cs typeface="Arial" panose="020B0604020202020204" pitchFamily="34" charset="0"/>
            </a:endParaRPr>
          </a:p>
          <a:p>
            <a:pPr marL="800100" lvl="1" indent="-342900" algn="just">
              <a:lnSpc>
                <a:spcPct val="115000"/>
              </a:lnSpc>
              <a:spcBef>
                <a:spcPts val="600"/>
              </a:spcBef>
              <a:spcAft>
                <a:spcPts val="600"/>
              </a:spcAft>
              <a:buFont typeface="Calibri" panose="020F0502020204030204" pitchFamily="34" charset="0"/>
              <a:buChar char="-"/>
            </a:pPr>
            <a:r>
              <a:rPr lang="en-ZA" sz="3200" dirty="0">
                <a:effectLst/>
                <a:latin typeface="Calibri" panose="020F0502020204030204" pitchFamily="34" charset="0"/>
                <a:ea typeface="Calibri" panose="020F0502020204030204" pitchFamily="34" charset="0"/>
              </a:rPr>
              <a:t>Referencing criterion 3</a:t>
            </a:r>
            <a:endParaRPr lang="en-BE" sz="3200" dirty="0">
              <a:effectLst/>
              <a:latin typeface="Arial" panose="020B0604020202020204" pitchFamily="34" charset="0"/>
              <a:ea typeface="Calibri" panose="020F0502020204030204" pitchFamily="34" charset="0"/>
            </a:endParaRPr>
          </a:p>
          <a:p>
            <a:pPr marL="800100" lvl="1" indent="-342900" algn="just">
              <a:lnSpc>
                <a:spcPct val="115000"/>
              </a:lnSpc>
              <a:spcBef>
                <a:spcPts val="600"/>
              </a:spcBef>
              <a:spcAft>
                <a:spcPts val="600"/>
              </a:spcAft>
              <a:buFont typeface="Calibri" panose="020F0502020204030204" pitchFamily="34" charset="0"/>
              <a:buChar char="-"/>
            </a:pPr>
            <a:r>
              <a:rPr lang="en-ZA" sz="3200" dirty="0">
                <a:effectLst/>
                <a:latin typeface="Calibri" panose="020F0502020204030204" pitchFamily="34" charset="0"/>
                <a:ea typeface="Calibri" panose="020F0502020204030204" pitchFamily="34" charset="0"/>
              </a:rPr>
              <a:t>In the Annex V, which defines principles for credit systems.</a:t>
            </a:r>
            <a:endParaRPr lang="en-ZA" sz="3600" dirty="0">
              <a:latin typeface="Calibri" panose="020F0502020204030204" pitchFamily="34" charset="0"/>
              <a:ea typeface="Calibri" panose="020F0502020204030204" pitchFamily="34" charset="0"/>
            </a:endParaRPr>
          </a:p>
          <a:p>
            <a:pPr lvl="0" algn="just">
              <a:lnSpc>
                <a:spcPct val="115000"/>
              </a:lnSpc>
              <a:spcBef>
                <a:spcPts val="600"/>
              </a:spcBef>
              <a:spcAft>
                <a:spcPts val="600"/>
              </a:spcAft>
            </a:pPr>
            <a:r>
              <a:rPr lang="en-ZA" sz="3600" dirty="0">
                <a:effectLst/>
                <a:latin typeface="Calibri" panose="020F0502020204030204" pitchFamily="34" charset="0"/>
                <a:ea typeface="Calibri" panose="020F0502020204030204" pitchFamily="34" charset="0"/>
              </a:rPr>
              <a:t>EQF countries implement ECTS</a:t>
            </a:r>
            <a:endParaRPr lang="en-BE" sz="3600" dirty="0">
              <a:effectLst/>
              <a:latin typeface="Arial" panose="020B0604020202020204" pitchFamily="34" charset="0"/>
              <a:ea typeface="Calibri" panose="020F0502020204030204" pitchFamily="34" charset="0"/>
            </a:endParaRPr>
          </a:p>
          <a:p>
            <a:pPr marL="0" indent="0">
              <a:buNone/>
            </a:pPr>
            <a:endParaRPr lang="en-BE" dirty="0"/>
          </a:p>
        </p:txBody>
      </p:sp>
      <p:sp>
        <p:nvSpPr>
          <p:cNvPr id="5" name="TextBox 4">
            <a:extLst>
              <a:ext uri="{FF2B5EF4-FFF2-40B4-BE49-F238E27FC236}">
                <a16:creationId xmlns:a16="http://schemas.microsoft.com/office/drawing/2014/main" id="{1D9E24A3-5A40-7387-D58F-32586E5F4BDF}"/>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p>
        </p:txBody>
      </p:sp>
    </p:spTree>
    <p:extLst>
      <p:ext uri="{BB962C8B-B14F-4D97-AF65-F5344CB8AC3E}">
        <p14:creationId xmlns:p14="http://schemas.microsoft.com/office/powerpoint/2010/main" val="3439451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F9479-6B80-E5FC-95A1-748529150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79FEE-FCEE-DB0C-12F5-623C624E004D}"/>
              </a:ext>
            </a:extLst>
          </p:cNvPr>
          <p:cNvSpPr>
            <a:spLocks noGrp="1"/>
          </p:cNvSpPr>
          <p:nvPr>
            <p:ph type="title"/>
          </p:nvPr>
        </p:nvSpPr>
        <p:spPr>
          <a:xfrm>
            <a:off x="431800" y="406399"/>
            <a:ext cx="11303000" cy="549275"/>
          </a:xfrm>
        </p:spPr>
        <p:txBody>
          <a:bodyPr>
            <a:normAutofit fontScale="90000"/>
          </a:bodyPr>
          <a:lstStyle/>
          <a:p>
            <a:r>
              <a:rPr lang="en-BE" b="1" dirty="0">
                <a:latin typeface="Calibri" panose="020F0502020204030204" pitchFamily="34" charset="0"/>
                <a:cs typeface="Calibri" panose="020F0502020204030204" pitchFamily="34" charset="0"/>
              </a:rPr>
              <a:t>Credit Accumulation and Transfer – EQF Context (3) </a:t>
            </a:r>
          </a:p>
        </p:txBody>
      </p:sp>
      <p:sp>
        <p:nvSpPr>
          <p:cNvPr id="3" name="Content Placeholder 2">
            <a:extLst>
              <a:ext uri="{FF2B5EF4-FFF2-40B4-BE49-F238E27FC236}">
                <a16:creationId xmlns:a16="http://schemas.microsoft.com/office/drawing/2014/main" id="{DD97439F-4FAB-12F2-5B19-B0815841FEE0}"/>
              </a:ext>
            </a:extLst>
          </p:cNvPr>
          <p:cNvSpPr>
            <a:spLocks noGrp="1"/>
          </p:cNvSpPr>
          <p:nvPr>
            <p:ph idx="1"/>
          </p:nvPr>
        </p:nvSpPr>
        <p:spPr>
          <a:xfrm>
            <a:off x="431800" y="1235160"/>
            <a:ext cx="11303000" cy="5495927"/>
          </a:xfrm>
        </p:spPr>
        <p:txBody>
          <a:bodyPr>
            <a:normAutofit/>
          </a:bodyPr>
          <a:lstStyle/>
          <a:p>
            <a:r>
              <a:rPr lang="en-US" sz="1800" b="1" dirty="0">
                <a:solidFill>
                  <a:schemeClr val="accent1"/>
                </a:solidFill>
                <a:effectLst/>
                <a:latin typeface="Calibri" panose="020F0502020204030204" pitchFamily="34" charset="0"/>
                <a:ea typeface="DengXian" panose="02010600030101010101" pitchFamily="2" charset="-122"/>
              </a:rPr>
              <a:t>From Annex V EQF Recommendation: “Principles for credit systems related to national qualifications frameworks or systems referenced to the European Qualifications Framework (EQF)” </a:t>
            </a:r>
          </a:p>
          <a:p>
            <a:pPr marL="0" indent="0" algn="just">
              <a:lnSpc>
                <a:spcPct val="105000"/>
              </a:lnSpc>
              <a:spcBef>
                <a:spcPts val="600"/>
              </a:spcBef>
              <a:buNone/>
            </a:pPr>
            <a:r>
              <a:rPr lang="en-BE" sz="1800" dirty="0">
                <a:solidFill>
                  <a:srgbClr val="000000"/>
                </a:solidFill>
                <a:latin typeface="Calibri" panose="020F0502020204030204" pitchFamily="34" charset="0"/>
                <a:ea typeface="Times New Roman" panose="02020603050405020304" pitchFamily="18" charset="0"/>
              </a:rPr>
              <a:t>(…) c</a:t>
            </a:r>
            <a:r>
              <a:rPr lang="en-BE" sz="1800" dirty="0">
                <a:solidFill>
                  <a:srgbClr val="000000"/>
                </a:solidFill>
                <a:effectLst/>
                <a:latin typeface="Calibri" panose="020F0502020204030204" pitchFamily="34" charset="0"/>
                <a:ea typeface="Times New Roman" panose="02020603050405020304" pitchFamily="18" charset="0"/>
              </a:rPr>
              <a:t>redit systems related to national qualifications frameworks or systems where appropriate, should respect the following principles: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Credit systems should support flexible learning pathways, for the benefit of individual learners.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When designing and developing qualifications, the </a:t>
            </a:r>
            <a:r>
              <a:rPr lang="en-BE" sz="1800" b="1" dirty="0">
                <a:solidFill>
                  <a:srgbClr val="000000"/>
                </a:solidFill>
                <a:effectLst/>
                <a:latin typeface="Calibri" panose="020F0502020204030204" pitchFamily="34" charset="0"/>
                <a:ea typeface="Times New Roman" panose="02020603050405020304" pitchFamily="18" charset="0"/>
              </a:rPr>
              <a:t>learning outcomes approach should be systematically used </a:t>
            </a:r>
            <a:r>
              <a:rPr lang="en-BE" sz="1800" dirty="0">
                <a:solidFill>
                  <a:srgbClr val="000000"/>
                </a:solidFill>
                <a:effectLst/>
                <a:latin typeface="Calibri" panose="020F0502020204030204" pitchFamily="34" charset="0"/>
                <a:ea typeface="Times New Roman" panose="02020603050405020304" pitchFamily="18" charset="0"/>
              </a:rPr>
              <a:t>to facilitate the transfer of (components of) qualifications and progression in learning.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Credit systems should facilitate </a:t>
            </a:r>
            <a:r>
              <a:rPr lang="en-BE" sz="1800" b="1" dirty="0">
                <a:solidFill>
                  <a:srgbClr val="000000"/>
                </a:solidFill>
                <a:effectLst/>
                <a:latin typeface="Calibri" panose="020F0502020204030204" pitchFamily="34" charset="0"/>
                <a:ea typeface="Times New Roman" panose="02020603050405020304" pitchFamily="18" charset="0"/>
              </a:rPr>
              <a:t>transfer of learning outcomes</a:t>
            </a:r>
            <a:r>
              <a:rPr lang="en-BE" sz="1800" dirty="0">
                <a:solidFill>
                  <a:srgbClr val="000000"/>
                </a:solidFill>
                <a:effectLst/>
                <a:latin typeface="Calibri" panose="020F0502020204030204" pitchFamily="34" charset="0"/>
                <a:ea typeface="Times New Roman" panose="02020603050405020304" pitchFamily="18" charset="0"/>
              </a:rPr>
              <a:t> and progression of learners across institutional and national borders.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Credit systems should be underpinned by explicit and transparent quality assurance.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The credit acquired by an individual should be </a:t>
            </a:r>
            <a:r>
              <a:rPr lang="en-BE" sz="1800" b="1" dirty="0">
                <a:solidFill>
                  <a:srgbClr val="000000"/>
                </a:solidFill>
                <a:effectLst/>
                <a:latin typeface="Calibri" panose="020F0502020204030204" pitchFamily="34" charset="0"/>
                <a:ea typeface="Times New Roman" panose="02020603050405020304" pitchFamily="18" charset="0"/>
              </a:rPr>
              <a:t>documented, expressing the acquired learning outcomes</a:t>
            </a:r>
            <a:r>
              <a:rPr lang="en-BE" sz="1800" dirty="0">
                <a:solidFill>
                  <a:srgbClr val="000000"/>
                </a:solidFill>
                <a:effectLst/>
                <a:latin typeface="Calibri" panose="020F0502020204030204" pitchFamily="34" charset="0"/>
                <a:ea typeface="Times New Roman" panose="02020603050405020304" pitchFamily="18" charset="0"/>
              </a:rPr>
              <a:t>, the name of the competent credit awarding institution and, where relevant, the related credit value.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Systems for credit transfer and accumulation should seek synergies with arrangements for validation of prior learning, working together to facilitate and promote transfer and progression. </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tabLst>
                <a:tab pos="457200" algn="l"/>
              </a:tabLst>
            </a:pPr>
            <a:r>
              <a:rPr lang="en-BE" sz="1800" dirty="0">
                <a:solidFill>
                  <a:srgbClr val="000000"/>
                </a:solidFill>
                <a:effectLst/>
                <a:latin typeface="Calibri" panose="020F0502020204030204" pitchFamily="34" charset="0"/>
                <a:ea typeface="Times New Roman" panose="02020603050405020304" pitchFamily="18" charset="0"/>
              </a:rPr>
              <a:t>Credit systems should be developed and improved through cooperation between stakeholders at the appropriate national and Union levels. </a:t>
            </a:r>
            <a:endParaRPr lang="en-BE" sz="1800" dirty="0">
              <a:effectLst/>
              <a:latin typeface="Times New Roman" panose="02020603050405020304" pitchFamily="18" charset="0"/>
              <a:ea typeface="Times New Roman" panose="02020603050405020304" pitchFamily="18" charset="0"/>
            </a:endParaRPr>
          </a:p>
          <a:p>
            <a:pPr lvl="1"/>
            <a:endParaRPr lang="en-BE" dirty="0"/>
          </a:p>
        </p:txBody>
      </p:sp>
      <p:sp>
        <p:nvSpPr>
          <p:cNvPr id="5" name="TextBox 4">
            <a:extLst>
              <a:ext uri="{FF2B5EF4-FFF2-40B4-BE49-F238E27FC236}">
                <a16:creationId xmlns:a16="http://schemas.microsoft.com/office/drawing/2014/main" id="{F290144E-86CC-3D32-211A-0FD62A26E4F0}"/>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p>
        </p:txBody>
      </p:sp>
    </p:spTree>
    <p:extLst>
      <p:ext uri="{BB962C8B-B14F-4D97-AF65-F5344CB8AC3E}">
        <p14:creationId xmlns:p14="http://schemas.microsoft.com/office/powerpoint/2010/main" val="224804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EF27-F271-FD10-7033-E294B886CC43}"/>
              </a:ext>
            </a:extLst>
          </p:cNvPr>
          <p:cNvSpPr>
            <a:spLocks noGrp="1"/>
          </p:cNvSpPr>
          <p:nvPr>
            <p:ph type="title"/>
          </p:nvPr>
        </p:nvSpPr>
        <p:spPr>
          <a:xfrm>
            <a:off x="838200" y="182246"/>
            <a:ext cx="10515600" cy="898410"/>
          </a:xfrm>
        </p:spPr>
        <p:txBody>
          <a:bodyPr/>
          <a:lstStyle/>
          <a:p>
            <a:r>
              <a:rPr lang="en-BE" b="1" dirty="0">
                <a:latin typeface="+mn-lt"/>
              </a:rPr>
              <a:t>Recap of the 6th meeting, 08/04/2024</a:t>
            </a:r>
          </a:p>
        </p:txBody>
      </p:sp>
      <p:pic>
        <p:nvPicPr>
          <p:cNvPr id="5" name="Content Placeholder 4" descr="A screenshot of a video conference&#10;&#10;Description automatically generated">
            <a:extLst>
              <a:ext uri="{FF2B5EF4-FFF2-40B4-BE49-F238E27FC236}">
                <a16:creationId xmlns:a16="http://schemas.microsoft.com/office/drawing/2014/main" id="{F7D14348-CF17-E210-3D3D-6B8DF46F53A7}"/>
              </a:ext>
            </a:extLst>
          </p:cNvPr>
          <p:cNvPicPr>
            <a:picLocks noGrp="1" noChangeAspect="1"/>
          </p:cNvPicPr>
          <p:nvPr>
            <p:ph idx="1"/>
          </p:nvPr>
        </p:nvPicPr>
        <p:blipFill>
          <a:blip r:embed="rId2"/>
          <a:stretch>
            <a:fillRect/>
          </a:stretch>
        </p:blipFill>
        <p:spPr>
          <a:xfrm>
            <a:off x="3651015" y="1080656"/>
            <a:ext cx="8322135" cy="5412219"/>
          </a:xfrm>
        </p:spPr>
      </p:pic>
      <p:sp>
        <p:nvSpPr>
          <p:cNvPr id="6" name="TextBox 5">
            <a:extLst>
              <a:ext uri="{FF2B5EF4-FFF2-40B4-BE49-F238E27FC236}">
                <a16:creationId xmlns:a16="http://schemas.microsoft.com/office/drawing/2014/main" id="{03822316-D02D-E7CC-BE92-7D4AAD171682}"/>
              </a:ext>
            </a:extLst>
          </p:cNvPr>
          <p:cNvSpPr txBox="1"/>
          <p:nvPr/>
        </p:nvSpPr>
        <p:spPr>
          <a:xfrm>
            <a:off x="293719" y="2413337"/>
            <a:ext cx="3247505" cy="2246769"/>
          </a:xfrm>
          <a:prstGeom prst="rect">
            <a:avLst/>
          </a:prstGeom>
          <a:noFill/>
          <a:ln>
            <a:solidFill>
              <a:schemeClr val="tx1"/>
            </a:solidFill>
          </a:ln>
        </p:spPr>
        <p:txBody>
          <a:bodyPr wrap="square" rtlCol="0">
            <a:spAutoFit/>
          </a:bodyPr>
          <a:lstStyle/>
          <a:p>
            <a:pPr marL="285750" indent="-285750">
              <a:buFontTx/>
              <a:buChar char="-"/>
            </a:pPr>
            <a:r>
              <a:rPr lang="en-BE" sz="2000" dirty="0"/>
              <a:t>Recap of the comparison process</a:t>
            </a:r>
          </a:p>
          <a:p>
            <a:pPr marL="285750" indent="-285750">
              <a:buFontTx/>
              <a:buChar char="-"/>
            </a:pPr>
            <a:r>
              <a:rPr lang="en-BE" sz="2000" dirty="0"/>
              <a:t>Outline of the report</a:t>
            </a:r>
          </a:p>
          <a:p>
            <a:pPr marL="285750" indent="-285750">
              <a:buFontTx/>
              <a:buChar char="-"/>
            </a:pPr>
            <a:r>
              <a:rPr lang="en-BE" sz="2000" dirty="0"/>
              <a:t>Detailed discussion of the Executive Summary and main findings</a:t>
            </a:r>
          </a:p>
          <a:p>
            <a:pPr marL="285750" indent="-285750">
              <a:buFontTx/>
              <a:buChar char="-"/>
            </a:pPr>
            <a:r>
              <a:rPr lang="en-BE" sz="2000" dirty="0"/>
              <a:t>Roadmap to final report</a:t>
            </a:r>
          </a:p>
        </p:txBody>
      </p:sp>
    </p:spTree>
    <p:extLst>
      <p:ext uri="{BB962C8B-B14F-4D97-AF65-F5344CB8AC3E}">
        <p14:creationId xmlns:p14="http://schemas.microsoft.com/office/powerpoint/2010/main" val="2569520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703A-B502-8DD1-B874-1A233F179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4820F-772D-9512-D16D-DFE11A54F048}"/>
              </a:ext>
            </a:extLst>
          </p:cNvPr>
          <p:cNvSpPr>
            <a:spLocks noGrp="1"/>
          </p:cNvSpPr>
          <p:nvPr>
            <p:ph type="title"/>
          </p:nvPr>
        </p:nvSpPr>
        <p:spPr>
          <a:xfrm>
            <a:off x="431800" y="406399"/>
            <a:ext cx="11303000" cy="549275"/>
          </a:xfrm>
        </p:spPr>
        <p:txBody>
          <a:bodyPr>
            <a:noAutofit/>
          </a:bodyPr>
          <a:lstStyle/>
          <a:p>
            <a:r>
              <a:rPr lang="en-BE" sz="3600" b="1" dirty="0">
                <a:latin typeface="Calibri" panose="020F0502020204030204" pitchFamily="34" charset="0"/>
                <a:cs typeface="Calibri" panose="020F0502020204030204" pitchFamily="34" charset="0"/>
              </a:rPr>
              <a:t>Credit Accumulation and Transfer – SADCQF Context (1) </a:t>
            </a:r>
          </a:p>
        </p:txBody>
      </p:sp>
      <p:sp>
        <p:nvSpPr>
          <p:cNvPr id="3" name="Content Placeholder 2">
            <a:extLst>
              <a:ext uri="{FF2B5EF4-FFF2-40B4-BE49-F238E27FC236}">
                <a16:creationId xmlns:a16="http://schemas.microsoft.com/office/drawing/2014/main" id="{56E83579-0824-6674-CD3A-2A9F2C0CDAE7}"/>
              </a:ext>
            </a:extLst>
          </p:cNvPr>
          <p:cNvSpPr>
            <a:spLocks noGrp="1"/>
          </p:cNvSpPr>
          <p:nvPr>
            <p:ph idx="1"/>
          </p:nvPr>
        </p:nvSpPr>
        <p:spPr>
          <a:xfrm>
            <a:off x="431800" y="1235160"/>
            <a:ext cx="11303000" cy="5495927"/>
          </a:xfrm>
        </p:spPr>
        <p:txBody>
          <a:bodyPr>
            <a:normAutofit fontScale="92500" lnSpcReduction="10000"/>
          </a:bodyPr>
          <a:lstStyle/>
          <a:p>
            <a:pPr algn="just">
              <a:lnSpc>
                <a:spcPct val="105000"/>
              </a:lnSpc>
              <a:spcBef>
                <a:spcPts val="600"/>
              </a:spcBef>
            </a:pPr>
            <a:r>
              <a:rPr lang="en-BE" sz="2400" dirty="0">
                <a:effectLst/>
                <a:latin typeface="Calibri" panose="020F0502020204030204" pitchFamily="34" charset="0"/>
                <a:ea typeface="Times New Roman" panose="02020603050405020304" pitchFamily="18" charset="0"/>
                <a:cs typeface="Calibri" panose="020F0502020204030204" pitchFamily="34" charset="0"/>
              </a:rPr>
              <a:t>SADC has adopted </a:t>
            </a:r>
            <a:r>
              <a:rPr lang="en-BE" sz="2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GUIDELINES FOR SOUTHERN AFRICAN DEVELOPMENT COMMUNITY CREDIT ACCUMULATION AND TRANSFER SYSTEMS (SADC-CATS) </a:t>
            </a:r>
            <a:r>
              <a:rPr lang="en-BE" sz="2400" dirty="0">
                <a:effectLst/>
                <a:latin typeface="Calibri" panose="020F0502020204030204" pitchFamily="34" charset="0"/>
                <a:ea typeface="Times New Roman" panose="02020603050405020304" pitchFamily="18" charset="0"/>
                <a:cs typeface="Calibri" panose="020F0502020204030204" pitchFamily="34" charset="0"/>
              </a:rPr>
              <a:t>as a recommendation for the region. </a:t>
            </a:r>
          </a:p>
          <a:p>
            <a:pPr algn="just">
              <a:lnSpc>
                <a:spcPct val="105000"/>
              </a:lnSpc>
              <a:spcBef>
                <a:spcPts val="600"/>
              </a:spcBef>
            </a:pPr>
            <a:r>
              <a:rPr lang="en-BE" sz="2400" dirty="0">
                <a:effectLst/>
                <a:latin typeface="Calibri" panose="020F0502020204030204" pitchFamily="34" charset="0"/>
                <a:ea typeface="Times New Roman" panose="02020603050405020304" pitchFamily="18" charset="0"/>
                <a:cs typeface="Calibri" panose="020F0502020204030204" pitchFamily="34" charset="0"/>
              </a:rPr>
              <a:t>These Guidelines contain chapters on the scope and principles of SADC-CATS; their key features; use in the context of programme design, delivery, and monitoring; use in lifelong learning; and relations with quality assurance.</a:t>
            </a:r>
          </a:p>
          <a:p>
            <a:pPr algn="just">
              <a:lnSpc>
                <a:spcPct val="105000"/>
              </a:lnSpc>
              <a:spcBef>
                <a:spcPts val="600"/>
              </a:spcBef>
            </a:pPr>
            <a:r>
              <a:rPr lang="en-BE" sz="2400" dirty="0">
                <a:effectLst/>
                <a:latin typeface="Calibri" panose="020F0502020204030204" pitchFamily="34" charset="0"/>
                <a:ea typeface="Times New Roman" panose="02020603050405020304" pitchFamily="18" charset="0"/>
                <a:cs typeface="Calibri" panose="020F0502020204030204" pitchFamily="34" charset="0"/>
              </a:rPr>
              <a:t>“The implementation of the Southern African Credit Accumulation and Transfer System (SADC-CATS) is a critical point of departure toward full implementation of the SADCQF. Against this background, SADC has developed the CATS Guidelines to facilitate greater student mobility in the region, providing a framework for establishing credit transfer arrangements and, in this way, expanding opportunities for mobility for SADC citizens, not only between countries but also between various institutions and education levels. All SADC Member States are therefore encouraged to adopt these Guidelines and develop national CATS policies, principles and guidelines. The adoption of CATS at national level will serve as a valuable reference for education and training providers in developing and implementing their own CATS at institutional level.” (pp 2).</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p>
            <a:pPr marL="0" indent="0" algn="just">
              <a:lnSpc>
                <a:spcPct val="105000"/>
              </a:lnSpc>
              <a:spcBef>
                <a:spcPts val="600"/>
              </a:spcBef>
              <a:buNone/>
            </a:pPr>
            <a:endParaRPr lang="en-B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028B5FCD-CF2F-B519-F16A-CE4C5033E4AF}"/>
              </a:ext>
            </a:extLst>
          </p:cNvPr>
          <p:cNvSpPr txBox="1"/>
          <p:nvPr/>
        </p:nvSpPr>
        <p:spPr>
          <a:xfrm>
            <a:off x="9804400" y="126912"/>
            <a:ext cx="2044700" cy="369332"/>
          </a:xfrm>
          <a:prstGeom prst="rect">
            <a:avLst/>
          </a:prstGeom>
          <a:solidFill>
            <a:srgbClr val="00B0F0"/>
          </a:solidFill>
          <a:ln>
            <a:solidFill>
              <a:schemeClr val="bg1"/>
            </a:solidFill>
          </a:ln>
        </p:spPr>
        <p:txBody>
          <a:bodyPr wrap="square" rtlCol="0">
            <a:spAutoFit/>
          </a:bodyPr>
          <a:lstStyle/>
          <a:p>
            <a:pPr algn="ctr"/>
            <a:r>
              <a:rPr lang="en-BE" b="1" dirty="0"/>
              <a:t>Nadia, Sindy</a:t>
            </a:r>
          </a:p>
        </p:txBody>
      </p:sp>
    </p:spTree>
    <p:extLst>
      <p:ext uri="{BB962C8B-B14F-4D97-AF65-F5344CB8AC3E}">
        <p14:creationId xmlns:p14="http://schemas.microsoft.com/office/powerpoint/2010/main" val="959125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6A67-2B44-F307-8CA2-D27994198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2FF9B-E735-7787-CC39-90AC455D27EB}"/>
              </a:ext>
            </a:extLst>
          </p:cNvPr>
          <p:cNvSpPr>
            <a:spLocks noGrp="1"/>
          </p:cNvSpPr>
          <p:nvPr>
            <p:ph type="title"/>
          </p:nvPr>
        </p:nvSpPr>
        <p:spPr>
          <a:xfrm>
            <a:off x="431800" y="406399"/>
            <a:ext cx="11303000" cy="549275"/>
          </a:xfrm>
        </p:spPr>
        <p:txBody>
          <a:bodyPr>
            <a:noAutofit/>
          </a:bodyPr>
          <a:lstStyle/>
          <a:p>
            <a:r>
              <a:rPr lang="en-BE" sz="3600" b="1" dirty="0">
                <a:latin typeface="Calibri" panose="020F0502020204030204" pitchFamily="34" charset="0"/>
                <a:cs typeface="Calibri" panose="020F0502020204030204" pitchFamily="34" charset="0"/>
              </a:rPr>
              <a:t>Credit Accumulation and Transfer – SADCQF Context (2) </a:t>
            </a:r>
          </a:p>
        </p:txBody>
      </p:sp>
      <p:sp>
        <p:nvSpPr>
          <p:cNvPr id="3" name="Content Placeholder 2">
            <a:extLst>
              <a:ext uri="{FF2B5EF4-FFF2-40B4-BE49-F238E27FC236}">
                <a16:creationId xmlns:a16="http://schemas.microsoft.com/office/drawing/2014/main" id="{8F988968-F108-4DFD-DCCE-281B027194CA}"/>
              </a:ext>
            </a:extLst>
          </p:cNvPr>
          <p:cNvSpPr>
            <a:spLocks noGrp="1"/>
          </p:cNvSpPr>
          <p:nvPr>
            <p:ph idx="1"/>
          </p:nvPr>
        </p:nvSpPr>
        <p:spPr>
          <a:xfrm>
            <a:off x="431800" y="1092200"/>
            <a:ext cx="11303000" cy="5638887"/>
          </a:xfrm>
        </p:spPr>
        <p:txBody>
          <a:bodyPr>
            <a:normAutofit/>
          </a:bodyPr>
          <a:lstStyle/>
          <a:p>
            <a:pPr marL="0" indent="0" algn="just">
              <a:lnSpc>
                <a:spcPct val="105000"/>
              </a:lnSpc>
              <a:spcBef>
                <a:spcPts val="600"/>
              </a:spcBef>
              <a:buNone/>
            </a:pPr>
            <a:r>
              <a:rPr lang="en-BE" sz="20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The scope of SADC-CATS Guidelines is defined as follows:</a:t>
            </a:r>
            <a:endParaRPr lang="en-BE" sz="2000" b="1" dirty="0">
              <a:solidFill>
                <a:srgbClr val="C00000"/>
              </a:solidFill>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buFont typeface="+mj-lt"/>
              <a:buAutoNum type="alphaLcParenR"/>
            </a:pPr>
            <a:r>
              <a:rPr lang="en-GB" sz="2000" dirty="0">
                <a:effectLst/>
                <a:latin typeface="Calibri" panose="020F0502020204030204" pitchFamily="34" charset="0"/>
                <a:ea typeface="Arial" panose="020B0604020202020204" pitchFamily="34" charset="0"/>
              </a:rPr>
              <a:t>all sectors of education and training systems in SADC capable of articulating with other educational sectors such as general education, TVET and higher education;</a:t>
            </a:r>
            <a:endParaRPr lang="en-BE" sz="2000" dirty="0">
              <a:effectLst/>
              <a:latin typeface="Arial" panose="020B0604020202020204" pitchFamily="34" charset="0"/>
              <a:ea typeface="Arial" panose="020B0604020202020204" pitchFamily="34" charset="0"/>
            </a:endParaRPr>
          </a:p>
          <a:p>
            <a:pPr marL="342900" lvl="0" indent="-342900" algn="just">
              <a:lnSpc>
                <a:spcPct val="115000"/>
              </a:lnSpc>
              <a:buFont typeface="+mj-lt"/>
              <a:buAutoNum type="alphaLcParenR"/>
            </a:pPr>
            <a:r>
              <a:rPr lang="en-GB" sz="2000" dirty="0">
                <a:effectLst/>
                <a:latin typeface="Calibri" panose="020F0502020204030204" pitchFamily="34" charset="0"/>
                <a:ea typeface="Arial" panose="020B0604020202020204" pitchFamily="34" charset="0"/>
              </a:rPr>
              <a:t>all public and private education institutions and skills development providers, assessment bodies, professional bodies and workplaces in SADC Member States that are recognised and/or accredited in the home countries;</a:t>
            </a:r>
            <a:endParaRPr lang="en-BE" sz="2000" dirty="0">
              <a:effectLst/>
              <a:latin typeface="Arial" panose="020B0604020202020204" pitchFamily="34" charset="0"/>
              <a:ea typeface="Arial" panose="020B0604020202020204" pitchFamily="34" charset="0"/>
            </a:endParaRPr>
          </a:p>
          <a:p>
            <a:pPr marL="342900" lvl="0" indent="-342900" algn="just">
              <a:lnSpc>
                <a:spcPct val="115000"/>
              </a:lnSpc>
              <a:buFont typeface="+mj-lt"/>
              <a:buAutoNum type="alphaLcParenR"/>
            </a:pPr>
            <a:r>
              <a:rPr lang="en-GB" sz="2000" dirty="0">
                <a:effectLst/>
                <a:latin typeface="Calibri" panose="020F0502020204030204" pitchFamily="34" charset="0"/>
                <a:ea typeface="Arial" panose="020B0604020202020204" pitchFamily="34" charset="0"/>
              </a:rPr>
              <a:t>any organisation that provides formal, non-formal or informal learning, such as universities, education institutions, continuing education units, training providers, enterprises, companies, professional bodies and labour unions, and others;</a:t>
            </a:r>
            <a:endParaRPr lang="en-BE" sz="2000" dirty="0">
              <a:effectLst/>
              <a:latin typeface="Arial" panose="020B0604020202020204" pitchFamily="34" charset="0"/>
              <a:ea typeface="Arial" panose="020B0604020202020204" pitchFamily="34" charset="0"/>
            </a:endParaRPr>
          </a:p>
          <a:p>
            <a:pPr marL="342900" lvl="0" indent="-342900" algn="just">
              <a:lnSpc>
                <a:spcPct val="115000"/>
              </a:lnSpc>
              <a:buFont typeface="+mj-lt"/>
              <a:buAutoNum type="alphaLcParenR"/>
            </a:pPr>
            <a:r>
              <a:rPr lang="en-GB" sz="2000" dirty="0">
                <a:effectLst/>
                <a:latin typeface="Calibri" panose="020F0502020204030204" pitchFamily="34" charset="0"/>
                <a:ea typeface="Arial" panose="020B0604020202020204" pitchFamily="34" charset="0"/>
              </a:rPr>
              <a:t>all forms and modes of learning, including face-to-face, open and distance learning (ODL), e-learning, blended or mixed-mode learning; and</a:t>
            </a:r>
            <a:endParaRPr lang="en-BE" sz="2000" dirty="0">
              <a:effectLst/>
              <a:latin typeface="Arial" panose="020B0604020202020204" pitchFamily="34" charset="0"/>
              <a:ea typeface="Arial" panose="020B0604020202020204" pitchFamily="34" charset="0"/>
            </a:endParaRPr>
          </a:p>
          <a:p>
            <a:pPr marL="342900" lvl="0" indent="-342900" algn="just">
              <a:lnSpc>
                <a:spcPct val="115000"/>
              </a:lnSpc>
              <a:buFont typeface="+mj-lt"/>
              <a:buAutoNum type="alphaLcParenR"/>
            </a:pPr>
            <a:r>
              <a:rPr lang="en-GB" sz="2000" dirty="0">
                <a:effectLst/>
                <a:latin typeface="Calibri" panose="020F0502020204030204" pitchFamily="34" charset="0"/>
                <a:ea typeface="Arial" panose="020B0604020202020204" pitchFamily="34" charset="0"/>
              </a:rPr>
              <a:t>all education and training systems in SADC Member States.</a:t>
            </a:r>
            <a:endParaRPr lang="en-BE" sz="2000" dirty="0">
              <a:effectLst/>
              <a:latin typeface="Arial" panose="020B0604020202020204" pitchFamily="34" charset="0"/>
              <a:ea typeface="Arial" panose="020B0604020202020204" pitchFamily="34" charset="0"/>
            </a:endParaRPr>
          </a:p>
          <a:p>
            <a:pPr marL="0" indent="0" algn="just">
              <a:lnSpc>
                <a:spcPct val="105000"/>
              </a:lnSpc>
              <a:spcBef>
                <a:spcPts val="600"/>
              </a:spcBef>
              <a:buNone/>
            </a:pPr>
            <a:endParaRPr lang="en-B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090CD872-7989-FFA0-292F-193976AD7316}"/>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t>SADC</a:t>
            </a:r>
          </a:p>
        </p:txBody>
      </p:sp>
    </p:spTree>
    <p:extLst>
      <p:ext uri="{BB962C8B-B14F-4D97-AF65-F5344CB8AC3E}">
        <p14:creationId xmlns:p14="http://schemas.microsoft.com/office/powerpoint/2010/main" val="271866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AA82-1A45-A40E-0EAB-9D41907461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D99D8-60B1-FFC0-7109-8548D528FBB9}"/>
              </a:ext>
            </a:extLst>
          </p:cNvPr>
          <p:cNvSpPr>
            <a:spLocks noGrp="1"/>
          </p:cNvSpPr>
          <p:nvPr>
            <p:ph type="title"/>
          </p:nvPr>
        </p:nvSpPr>
        <p:spPr>
          <a:xfrm>
            <a:off x="431800" y="406399"/>
            <a:ext cx="11303000" cy="549275"/>
          </a:xfrm>
        </p:spPr>
        <p:txBody>
          <a:bodyPr>
            <a:noAutofit/>
          </a:bodyPr>
          <a:lstStyle/>
          <a:p>
            <a:r>
              <a:rPr lang="en-BE" sz="3600" b="1" dirty="0">
                <a:latin typeface="Calibri" panose="020F0502020204030204" pitchFamily="34" charset="0"/>
                <a:cs typeface="Calibri" panose="020F0502020204030204" pitchFamily="34" charset="0"/>
              </a:rPr>
              <a:t>Credit Accumulation and Transfer – SADCQF Context (3) </a:t>
            </a:r>
          </a:p>
        </p:txBody>
      </p:sp>
      <p:sp>
        <p:nvSpPr>
          <p:cNvPr id="3" name="Content Placeholder 2">
            <a:extLst>
              <a:ext uri="{FF2B5EF4-FFF2-40B4-BE49-F238E27FC236}">
                <a16:creationId xmlns:a16="http://schemas.microsoft.com/office/drawing/2014/main" id="{1B7B6CD6-D427-2200-088D-F8A985CE9C58}"/>
              </a:ext>
            </a:extLst>
          </p:cNvPr>
          <p:cNvSpPr>
            <a:spLocks noGrp="1"/>
          </p:cNvSpPr>
          <p:nvPr>
            <p:ph idx="1"/>
          </p:nvPr>
        </p:nvSpPr>
        <p:spPr>
          <a:xfrm>
            <a:off x="431800" y="1092200"/>
            <a:ext cx="11303000" cy="5638887"/>
          </a:xfrm>
        </p:spPr>
        <p:txBody>
          <a:bodyPr>
            <a:normAutofit/>
          </a:bodyPr>
          <a:lstStyle/>
          <a:p>
            <a:pPr marL="0" indent="0" algn="just">
              <a:lnSpc>
                <a:spcPct val="105000"/>
              </a:lnSpc>
              <a:spcBef>
                <a:spcPts val="600"/>
              </a:spcBef>
              <a:spcAft>
                <a:spcPts val="600"/>
              </a:spcAft>
              <a:buNone/>
            </a:pPr>
            <a:r>
              <a:rPr lang="en-GB" sz="1800" b="1" dirty="0">
                <a:effectLst/>
                <a:latin typeface="Calibri" panose="020F0502020204030204" pitchFamily="34" charset="0"/>
                <a:ea typeface="DengXian" panose="02010600030101010101" pitchFamily="2" charset="-122"/>
                <a:cs typeface="Arial" panose="020B0604020202020204" pitchFamily="34" charset="0"/>
              </a:rPr>
              <a:t>SADC Credits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spcAft>
                <a:spcPts val="600"/>
              </a:spcAft>
            </a:pPr>
            <a:r>
              <a:rPr lang="en-GB" sz="1800" dirty="0">
                <a:effectLst/>
                <a:latin typeface="Calibri" panose="020F0502020204030204" pitchFamily="34" charset="0"/>
                <a:ea typeface="DengXian" panose="02010600030101010101" pitchFamily="2" charset="-122"/>
                <a:cs typeface="Arial" panose="020B0604020202020204" pitchFamily="34" charset="0"/>
              </a:rPr>
              <a:t>SADC-CATS credits express the volume of learning based on the defined learning outcomes and their associated SADCQF level and workload. On average, 120 SADCQF credits are allocated to the learning outcomes and associated level and workload of a full-time study year or its equivalent. SADC-CATS credits are generally expressed in whole numbers.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spcAft>
                <a:spcPts val="600"/>
              </a:spcAft>
            </a:pPr>
            <a:r>
              <a:rPr lang="en-GB" sz="1800" dirty="0">
                <a:effectLst/>
                <a:latin typeface="Calibri" panose="020F0502020204030204" pitchFamily="34" charset="0"/>
                <a:ea typeface="DengXian" panose="02010600030101010101" pitchFamily="2" charset="-122"/>
                <a:cs typeface="Arial" panose="020B0604020202020204" pitchFamily="34" charset="0"/>
              </a:rPr>
              <a:t>A course may be divided into Learning Units: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buFont typeface="Symbol" pitchFamily="2" charset="2"/>
              <a:buChar char=""/>
            </a:pPr>
            <a:r>
              <a:rPr lang="en-GB" sz="1800" dirty="0">
                <a:effectLst/>
                <a:latin typeface="Calibri" panose="020F0502020204030204" pitchFamily="34" charset="0"/>
                <a:ea typeface="DengXian" panose="02010600030101010101" pitchFamily="2" charset="-122"/>
                <a:cs typeface="Arial" panose="020B0604020202020204" pitchFamily="34" charset="0"/>
              </a:rPr>
              <a:t>1 Credit = 10 hours of learning</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buFont typeface="Symbol" pitchFamily="2" charset="2"/>
              <a:buChar char=""/>
            </a:pPr>
            <a:r>
              <a:rPr lang="en-GB" sz="1800" dirty="0">
                <a:effectLst/>
                <a:latin typeface="Calibri" panose="020F0502020204030204" pitchFamily="34" charset="0"/>
                <a:ea typeface="DengXian" panose="02010600030101010101" pitchFamily="2" charset="-122"/>
                <a:cs typeface="Arial" panose="020B0604020202020204" pitchFamily="34" charset="0"/>
              </a:rPr>
              <a:t>A semester module is typically 14 -16 weeks and a year module is typically 28 – 32 weeks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buFont typeface="Symbol" pitchFamily="2" charset="2"/>
              <a:buChar char=""/>
            </a:pPr>
            <a:r>
              <a:rPr lang="en-GB" sz="1800" dirty="0">
                <a:effectLst/>
                <a:latin typeface="Calibri" panose="020F0502020204030204" pitchFamily="34" charset="0"/>
                <a:ea typeface="DengXian" panose="02010600030101010101" pitchFamily="2" charset="-122"/>
                <a:cs typeface="Arial" panose="020B0604020202020204" pitchFamily="34" charset="0"/>
              </a:rPr>
              <a:t>This translates to about 60 credits per semester</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buFont typeface="Symbol" pitchFamily="2" charset="2"/>
              <a:buChar char=""/>
            </a:pPr>
            <a:r>
              <a:rPr lang="en-GB" sz="1800" dirty="0">
                <a:effectLst/>
                <a:latin typeface="Calibri" panose="020F0502020204030204" pitchFamily="34" charset="0"/>
                <a:ea typeface="DengXian" panose="02010600030101010101" pitchFamily="2" charset="-122"/>
                <a:cs typeface="Arial" panose="020B0604020202020204" pitchFamily="34" charset="0"/>
              </a:rPr>
              <a:t>1 academic year = 120 credits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0" indent="0" algn="just">
              <a:lnSpc>
                <a:spcPct val="105000"/>
              </a:lnSpc>
              <a:spcBef>
                <a:spcPts val="600"/>
              </a:spcBef>
              <a:buNone/>
            </a:pPr>
            <a:endParaRPr lang="en-B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E3BF8B59-EC0B-BBE6-8400-F8B346E2DEAF}"/>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t>SADC</a:t>
            </a:r>
          </a:p>
        </p:txBody>
      </p:sp>
    </p:spTree>
    <p:extLst>
      <p:ext uri="{BB962C8B-B14F-4D97-AF65-F5344CB8AC3E}">
        <p14:creationId xmlns:p14="http://schemas.microsoft.com/office/powerpoint/2010/main" val="1746608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BBC6-4E9D-2BD5-566E-BB2C50486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4B130-0653-8187-2B74-E1C59B437B2F}"/>
              </a:ext>
            </a:extLst>
          </p:cNvPr>
          <p:cNvSpPr>
            <a:spLocks noGrp="1"/>
          </p:cNvSpPr>
          <p:nvPr>
            <p:ph type="title"/>
          </p:nvPr>
        </p:nvSpPr>
        <p:spPr>
          <a:xfrm>
            <a:off x="431800" y="406399"/>
            <a:ext cx="11303000" cy="549275"/>
          </a:xfrm>
        </p:spPr>
        <p:txBody>
          <a:bodyPr>
            <a:noAutofit/>
          </a:bodyPr>
          <a:lstStyle/>
          <a:p>
            <a:r>
              <a:rPr lang="en-BE" sz="3600" b="1" dirty="0">
                <a:latin typeface="Calibri" panose="020F0502020204030204" pitchFamily="34" charset="0"/>
                <a:cs typeface="Calibri" panose="020F0502020204030204" pitchFamily="34" charset="0"/>
              </a:rPr>
              <a:t>Credit Accumulation and Transfer – SADCQF Context (4) </a:t>
            </a:r>
          </a:p>
        </p:txBody>
      </p:sp>
      <p:sp>
        <p:nvSpPr>
          <p:cNvPr id="3" name="Content Placeholder 2">
            <a:extLst>
              <a:ext uri="{FF2B5EF4-FFF2-40B4-BE49-F238E27FC236}">
                <a16:creationId xmlns:a16="http://schemas.microsoft.com/office/drawing/2014/main" id="{C1187B6E-FEFA-3B94-C8CB-686A775723D4}"/>
              </a:ext>
            </a:extLst>
          </p:cNvPr>
          <p:cNvSpPr>
            <a:spLocks noGrp="1"/>
          </p:cNvSpPr>
          <p:nvPr>
            <p:ph idx="1"/>
          </p:nvPr>
        </p:nvSpPr>
        <p:spPr>
          <a:xfrm>
            <a:off x="431800" y="1092200"/>
            <a:ext cx="11303000" cy="5638887"/>
          </a:xfrm>
        </p:spPr>
        <p:txBody>
          <a:bodyPr>
            <a:normAutofit fontScale="92500" lnSpcReduction="10000"/>
          </a:bodyPr>
          <a:lstStyle/>
          <a:p>
            <a:pPr marL="0" indent="0" algn="just">
              <a:lnSpc>
                <a:spcPct val="105000"/>
              </a:lnSpc>
              <a:spcBef>
                <a:spcPts val="600"/>
              </a:spcBef>
              <a:buNone/>
            </a:pPr>
            <a:r>
              <a:rPr lang="en-GB"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National level</a:t>
            </a:r>
          </a:p>
          <a:p>
            <a:pPr algn="just">
              <a:lnSpc>
                <a:spcPct val="105000"/>
              </a:lnSpc>
              <a:spcBef>
                <a:spcPts val="600"/>
              </a:spcBef>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Countries with specific CAT legislation and guidelines: Mozambique (SNATCA for higher education and SATCEP for TVET), Lesotho, South Africa, Zambia, Zimbabwe and Eswatini. In Mauritius the CAT Guidelines are waiting for approval (National Credit Value and Transfer System – NCVTS).</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 SADC countries adhere to the principle and notion that:</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rPr>
              <a:t>“Credits” means the amount of learning contained in a qualification whereby one (1) credit is equated to ten (10) notional hours of learning.</a:t>
            </a:r>
            <a:endParaRPr lang="en-BE" sz="1800" dirty="0">
              <a:latin typeface="Arial" panose="020B0604020202020204" pitchFamily="34" charset="0"/>
              <a:ea typeface="DengXian" panose="02010600030101010101" pitchFamily="2" charset="-122"/>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Countries explicitly adopting this principle are Botswana, Eswatini, Lesotho, Malawi, Mauritius, Mozambique (in TVET qualifications framework), Namibia, Seychelles, South Africa, United Republic of Tanzania, Zambia, and Zimbabwe.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Several countries are developing national CATS Policies and Guidelines (Mauritius, Seychelles) or have recently adopted such national guidelines (Lesotho).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there are some exceptions, which reflect the specifics of the national context and education system, and established relations with other communities of countries. In this context the following definitions are in application:</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rPr>
              <a:t>Angola: in higher education – one (1) credit is equated to 15 notional hours of learning. Curriculum units may have a credit value of 1 to 20 credits. (Source: Presidential decree 198/18.)</a:t>
            </a:r>
            <a:endParaRPr lang="en-BE" sz="1800" dirty="0">
              <a:effectLst/>
              <a:latin typeface="Arial" panose="020B0604020202020204" pitchFamily="34" charset="0"/>
              <a:ea typeface="DengXian" panose="02010600030101010101" pitchFamily="2" charset="-122"/>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rPr>
              <a:t>Madagascar: in higher education – some diversity of definitions varying from 10 to 16 hours of notional learning for 1 credit, depending on the field of learning.</a:t>
            </a:r>
            <a:endParaRPr lang="en-BE" sz="1800" dirty="0">
              <a:effectLst/>
              <a:latin typeface="Arial" panose="020B0604020202020204" pitchFamily="34" charset="0"/>
              <a:ea typeface="DengXian" panose="02010600030101010101" pitchFamily="2" charset="-122"/>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Calibri" panose="020F0502020204030204" pitchFamily="34" charset="0"/>
              </a:rPr>
              <a:t>Mozambique: in higher education (SNATCA) - 1 credit equates to 25-30 notional hours.</a:t>
            </a:r>
            <a:endParaRPr lang="en-BE" sz="1800" dirty="0">
              <a:effectLst/>
              <a:latin typeface="Arial" panose="020B0604020202020204" pitchFamily="34" charset="0"/>
              <a:ea typeface="DengXian" panose="02010600030101010101" pitchFamily="2" charset="-122"/>
            </a:endParaRPr>
          </a:p>
          <a:p>
            <a:pPr marL="0" indent="0" algn="just">
              <a:lnSpc>
                <a:spcPct val="105000"/>
              </a:lnSpc>
              <a:spcBef>
                <a:spcPts val="600"/>
              </a:spcBef>
              <a:buNone/>
            </a:pPr>
            <a:endParaRPr lang="en-B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CA1FB201-B5F5-38C7-51BA-467A2F94EACA}"/>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t>SADC</a:t>
            </a:r>
          </a:p>
        </p:txBody>
      </p:sp>
    </p:spTree>
    <p:extLst>
      <p:ext uri="{BB962C8B-B14F-4D97-AF65-F5344CB8AC3E}">
        <p14:creationId xmlns:p14="http://schemas.microsoft.com/office/powerpoint/2010/main" val="1085687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906C-EA7C-CF89-2C35-210711739515}"/>
              </a:ext>
            </a:extLst>
          </p:cNvPr>
          <p:cNvSpPr>
            <a:spLocks noGrp="1"/>
          </p:cNvSpPr>
          <p:nvPr>
            <p:ph type="title"/>
          </p:nvPr>
        </p:nvSpPr>
        <p:spPr>
          <a:xfrm>
            <a:off x="804672" y="457200"/>
            <a:ext cx="10579608" cy="1188720"/>
          </a:xfrm>
        </p:spPr>
        <p:txBody>
          <a:bodyPr>
            <a:normAutofit/>
          </a:bodyPr>
          <a:lstStyle/>
          <a:p>
            <a:r>
              <a:rPr lang="en-BE" sz="5400" b="1" dirty="0">
                <a:latin typeface="+mn-lt"/>
              </a:rPr>
              <a:t>Topic 5</a:t>
            </a:r>
          </a:p>
        </p:txBody>
      </p:sp>
      <p:graphicFrame>
        <p:nvGraphicFramePr>
          <p:cNvPr id="5" name="Content Placeholder 2">
            <a:extLst>
              <a:ext uri="{FF2B5EF4-FFF2-40B4-BE49-F238E27FC236}">
                <a16:creationId xmlns:a16="http://schemas.microsoft.com/office/drawing/2014/main" id="{5CED18D3-2061-F5B8-106D-FC939487BAF7}"/>
              </a:ext>
            </a:extLst>
          </p:cNvPr>
          <p:cNvGraphicFramePr>
            <a:graphicFrameLocks noGrp="1"/>
          </p:cNvGraphicFramePr>
          <p:nvPr>
            <p:ph idx="1"/>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1834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D1261-F50A-1FE5-5666-CC5F4F2BF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DF5870-82FE-C6D3-5D28-0E0095B06EAB}"/>
              </a:ext>
            </a:extLst>
          </p:cNvPr>
          <p:cNvSpPr>
            <a:spLocks noGrp="1"/>
          </p:cNvSpPr>
          <p:nvPr>
            <p:ph type="title"/>
          </p:nvPr>
        </p:nvSpPr>
        <p:spPr>
          <a:xfrm>
            <a:off x="838200" y="365125"/>
            <a:ext cx="10515600" cy="688975"/>
          </a:xfrm>
        </p:spPr>
        <p:txBody>
          <a:bodyPr>
            <a:normAutofit fontScale="90000"/>
          </a:bodyPr>
          <a:lstStyle/>
          <a:p>
            <a:r>
              <a:rPr lang="en-BE" b="1" dirty="0">
                <a:latin typeface="Calibri" panose="020F0502020204030204" pitchFamily="34" charset="0"/>
                <a:cs typeface="Calibri" panose="020F0502020204030204" pitchFamily="34" charset="0"/>
              </a:rPr>
              <a:t>In the SADCQF context – regional level (1)</a:t>
            </a:r>
          </a:p>
        </p:txBody>
      </p:sp>
      <p:sp>
        <p:nvSpPr>
          <p:cNvPr id="3" name="Content Placeholder 2">
            <a:extLst>
              <a:ext uri="{FF2B5EF4-FFF2-40B4-BE49-F238E27FC236}">
                <a16:creationId xmlns:a16="http://schemas.microsoft.com/office/drawing/2014/main" id="{34A033DE-4566-96C2-346D-9B6FBE82292B}"/>
              </a:ext>
            </a:extLst>
          </p:cNvPr>
          <p:cNvSpPr>
            <a:spLocks noGrp="1"/>
          </p:cNvSpPr>
          <p:nvPr>
            <p:ph idx="1"/>
          </p:nvPr>
        </p:nvSpPr>
        <p:spPr>
          <a:xfrm>
            <a:off x="838200" y="1292313"/>
            <a:ext cx="10515600" cy="4884650"/>
          </a:xfrm>
        </p:spPr>
        <p:txBody>
          <a:bodyPr/>
          <a:lstStyle/>
          <a:p>
            <a:pPr marL="0" indent="0" algn="just">
              <a:lnSpc>
                <a:spcPct val="105000"/>
              </a:lnSpc>
              <a:spcBef>
                <a:spcPts val="600"/>
              </a:spcBef>
              <a:buNone/>
            </a:pPr>
            <a:r>
              <a:rPr lang="en-GB" sz="2400" dirty="0">
                <a:effectLst/>
                <a:latin typeface="Calibri" panose="020F0502020204030204" pitchFamily="34" charset="0"/>
                <a:ea typeface="DengXian" panose="02010600030101010101" pitchFamily="2" charset="-122"/>
                <a:cs typeface="Calibri" panose="020F0502020204030204" pitchFamily="34" charset="0"/>
              </a:rPr>
              <a:t>SADC adopted in 2016 Guidelines for RPL as recommendation for the member states.</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2400" dirty="0">
                <a:effectLst/>
                <a:latin typeface="Calibri" panose="020F0502020204030204" pitchFamily="34" charset="0"/>
                <a:ea typeface="DengXian" panose="02010600030101010101" pitchFamily="2" charset="-122"/>
                <a:cs typeface="Calibri" panose="020F0502020204030204" pitchFamily="34" charset="0"/>
              </a:rPr>
              <a:t>These Guidelines propose a six-stage process, as follows:</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buFont typeface="+mj-lt"/>
              <a:buAutoNum type="arabicPeriod"/>
            </a:pPr>
            <a:r>
              <a:rPr lang="en-GB" sz="2400" dirty="0">
                <a:effectLst/>
                <a:latin typeface="Calibri" panose="020F0502020204030204" pitchFamily="34" charset="0"/>
                <a:ea typeface="Arial" panose="020B0604020202020204" pitchFamily="34" charset="0"/>
              </a:rPr>
              <a:t>Information and Guidance</a:t>
            </a:r>
            <a:endParaRPr lang="en-BE" sz="24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arabicPeriod"/>
            </a:pPr>
            <a:r>
              <a:rPr lang="en-GB" sz="2400" dirty="0">
                <a:effectLst/>
                <a:latin typeface="Calibri" panose="020F0502020204030204" pitchFamily="34" charset="0"/>
                <a:ea typeface="Arial" panose="020B0604020202020204" pitchFamily="34" charset="0"/>
              </a:rPr>
              <a:t>Administrative registration</a:t>
            </a:r>
            <a:endParaRPr lang="en-BE" sz="24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arabicPeriod"/>
            </a:pPr>
            <a:r>
              <a:rPr lang="en-GB" sz="2400" dirty="0">
                <a:effectLst/>
                <a:latin typeface="Calibri" panose="020F0502020204030204" pitchFamily="34" charset="0"/>
                <a:ea typeface="Arial" panose="020B0604020202020204" pitchFamily="34" charset="0"/>
              </a:rPr>
              <a:t>Eligibility</a:t>
            </a:r>
            <a:endParaRPr lang="en-BE" sz="24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arabicPeriod"/>
            </a:pPr>
            <a:r>
              <a:rPr lang="en-GB" sz="2400" dirty="0">
                <a:effectLst/>
                <a:latin typeface="Calibri" panose="020F0502020204030204" pitchFamily="34" charset="0"/>
                <a:ea typeface="Arial" panose="020B0604020202020204" pitchFamily="34" charset="0"/>
              </a:rPr>
              <a:t>Assessment</a:t>
            </a:r>
            <a:endParaRPr lang="en-BE" sz="24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arabicPeriod"/>
            </a:pPr>
            <a:r>
              <a:rPr lang="en-GB" sz="2400" dirty="0">
                <a:effectLst/>
                <a:latin typeface="Calibri" panose="020F0502020204030204" pitchFamily="34" charset="0"/>
                <a:ea typeface="Arial" panose="020B0604020202020204" pitchFamily="34" charset="0"/>
              </a:rPr>
              <a:t>Appeal</a:t>
            </a:r>
            <a:endParaRPr lang="en-BE" sz="24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arabicPeriod"/>
            </a:pPr>
            <a:r>
              <a:rPr lang="en-GB" sz="2400" dirty="0">
                <a:effectLst/>
                <a:latin typeface="Calibri" panose="020F0502020204030204" pitchFamily="34" charset="0"/>
                <a:ea typeface="Arial" panose="020B0604020202020204" pitchFamily="34" charset="0"/>
              </a:rPr>
              <a:t>Certification</a:t>
            </a:r>
            <a:endParaRPr lang="en-BE" sz="2400" dirty="0">
              <a:effectLst/>
              <a:latin typeface="Arial" panose="020B0604020202020204" pitchFamily="34" charset="0"/>
              <a:ea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0434920E-222E-98F4-2CA8-96275BE3EAF7}"/>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solidFill>
                  <a:schemeClr val="bg1"/>
                </a:solidFill>
              </a:rPr>
              <a:t>SADC </a:t>
            </a:r>
          </a:p>
        </p:txBody>
      </p:sp>
    </p:spTree>
    <p:extLst>
      <p:ext uri="{BB962C8B-B14F-4D97-AF65-F5344CB8AC3E}">
        <p14:creationId xmlns:p14="http://schemas.microsoft.com/office/powerpoint/2010/main" val="491085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443E8-CF9A-BF97-FE88-764CEEBD8D9A}"/>
              </a:ext>
            </a:extLst>
          </p:cNvPr>
          <p:cNvSpPr>
            <a:spLocks noGrp="1"/>
          </p:cNvSpPr>
          <p:nvPr>
            <p:ph type="title"/>
          </p:nvPr>
        </p:nvSpPr>
        <p:spPr>
          <a:xfrm>
            <a:off x="838200" y="365125"/>
            <a:ext cx="10515600" cy="688975"/>
          </a:xfrm>
        </p:spPr>
        <p:txBody>
          <a:bodyPr>
            <a:normAutofit fontScale="90000"/>
          </a:bodyPr>
          <a:lstStyle/>
          <a:p>
            <a:r>
              <a:rPr lang="en-BE" b="1" dirty="0">
                <a:latin typeface="Calibri" panose="020F0502020204030204" pitchFamily="34" charset="0"/>
                <a:cs typeface="Calibri" panose="020F0502020204030204" pitchFamily="34" charset="0"/>
              </a:rPr>
              <a:t>In the SADCQF context – at national level (2)</a:t>
            </a:r>
          </a:p>
        </p:txBody>
      </p:sp>
      <p:sp>
        <p:nvSpPr>
          <p:cNvPr id="3" name="Content Placeholder 2">
            <a:extLst>
              <a:ext uri="{FF2B5EF4-FFF2-40B4-BE49-F238E27FC236}">
                <a16:creationId xmlns:a16="http://schemas.microsoft.com/office/drawing/2014/main" id="{FF1B2B86-7551-306A-2729-62654DB70960}"/>
              </a:ext>
            </a:extLst>
          </p:cNvPr>
          <p:cNvSpPr>
            <a:spLocks noGrp="1"/>
          </p:cNvSpPr>
          <p:nvPr>
            <p:ph idx="1"/>
          </p:nvPr>
        </p:nvSpPr>
        <p:spPr>
          <a:xfrm>
            <a:off x="533400" y="1292312"/>
            <a:ext cx="11036300" cy="5438775"/>
          </a:xfrm>
        </p:spPr>
        <p:txBody>
          <a:bodyPr>
            <a:normAutofit lnSpcReduction="10000"/>
          </a:bodyPr>
          <a:lstStyle/>
          <a:p>
            <a:pPr algn="just">
              <a:lnSpc>
                <a:spcPct val="105000"/>
              </a:lnSpc>
              <a:spcBef>
                <a:spcPts val="600"/>
              </a:spcBef>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SADC many countries have or are adopting RPL policies and guidelines and most importantly,</a:t>
            </a:r>
            <a:r>
              <a:rPr lang="en-GB" sz="1800" dirty="0">
                <a:effectLst/>
                <a:latin typeface="Calibri" panose="020F0502020204030204" pitchFamily="34" charset="0"/>
                <a:ea typeface="DengXian" panose="02010600030101010101" pitchFamily="2" charset="-122"/>
                <a:cs typeface="Calibri" panose="020F0502020204030204" pitchFamily="34" charset="0"/>
              </a:rPr>
              <a:t> advancing with delivery of RPL services. RPL systems and experiences are at different stages of development and consolidation, and a few examples can be mentioned:</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spcAft>
                <a:spcPts val="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South Africa has </a:t>
            </a:r>
            <a:r>
              <a:rPr lang="en-US" sz="1800" dirty="0">
                <a:effectLst/>
                <a:latin typeface="Calibri" panose="020F0502020204030204" pitchFamily="34" charset="0"/>
                <a:ea typeface="Times New Roman" panose="02020603050405020304" pitchFamily="18" charset="0"/>
              </a:rPr>
              <a:t>amended the Policy and Criteria for RPL and has substantial and long-standing experience, technical expertise and data to be shared. </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05000"/>
              </a:lnSpc>
              <a:spcBef>
                <a:spcPts val="60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Zambia has put in place the Policy and Criteria for RPL (ZAQA, 2016). In TVET implementation is led by TEVETA for several sectors, such as in mining, tourism, agriculture and construction sector. In higher education RPL is applied to provide exemptions for further studies</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05000"/>
              </a:lnSpc>
              <a:spcBef>
                <a:spcPts val="60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Malawi has adopted in 2018 a set of RPL documents to facilitate implementation, including Guidelines, Procedure Manual, Assessors Guide, Candidate Guidelines and Application Form. RPL is more active in TVET.</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05000"/>
              </a:lnSpc>
              <a:spcBef>
                <a:spcPts val="60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Mauritius (MQA) amended the RPL Guidelines in 2016 and RPL services for individuals are accessible free of charge.</a:t>
            </a:r>
          </a:p>
          <a:p>
            <a:pPr marL="342900" lvl="0" indent="-342900" algn="just" rtl="0">
              <a:lnSpc>
                <a:spcPct val="105000"/>
              </a:lnSpc>
              <a:spcBef>
                <a:spcPts val="60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Mozambique (ANEP) adopted the RPL legal act and the RPL Regulations in 2021 and started implementation with pilot actions to tr</a:t>
            </a:r>
            <a:r>
              <a:rPr lang="en-GB" sz="1800" dirty="0">
                <a:effectLst/>
                <a:latin typeface="Calibri" panose="020F0502020204030204" pitchFamily="34" charset="0"/>
                <a:ea typeface="Times New Roman" panose="02020603050405020304" pitchFamily="18" charset="0"/>
              </a:rPr>
              <a:t>ain and certify RPL professionals, certify RPL centres and deploy RPL processes for individuals. </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05000"/>
              </a:lnSpc>
              <a:spcBef>
                <a:spcPts val="600"/>
              </a:spcBef>
              <a:spcAft>
                <a:spcPts val="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Namibia is one the first SADC countries to adopt the RPL Policy, in 2010.</a:t>
            </a:r>
            <a:endParaRPr lang="en-BE" sz="1800" dirty="0">
              <a:effectLst/>
              <a:latin typeface="Arial" panose="020B0604020202020204" pitchFamily="34" charset="0"/>
              <a:ea typeface="Times New Roman" panose="02020603050405020304" pitchFamily="18" charset="0"/>
            </a:endParaRPr>
          </a:p>
          <a:p>
            <a:pPr marL="342900" lvl="0" indent="-342900" algn="just">
              <a:lnSpc>
                <a:spcPct val="105000"/>
              </a:lnSpc>
              <a:spcBef>
                <a:spcPts val="600"/>
              </a:spcBef>
              <a:spcAft>
                <a:spcPts val="0"/>
              </a:spcAft>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Seychelles approved and implements the </a:t>
            </a:r>
            <a:r>
              <a:rPr lang="en-ZA" sz="1800" u="sng" dirty="0">
                <a:solidFill>
                  <a:srgbClr val="0563C1"/>
                </a:solidFill>
                <a:effectLst/>
                <a:latin typeface="Calibri" panose="020F0502020204030204" pitchFamily="34" charset="0"/>
                <a:ea typeface="Times New Roman" panose="02020603050405020304" pitchFamily="18" charset="0"/>
                <a:hlinkClick r:id="rId2"/>
              </a:rPr>
              <a:t>National Policy for the Recognition of Prior Learning</a:t>
            </a:r>
            <a:r>
              <a:rPr lang="en-ZA" sz="1800" dirty="0">
                <a:effectLst/>
                <a:latin typeface="Calibri" panose="020F0502020204030204" pitchFamily="34" charset="0"/>
                <a:ea typeface="Times New Roman" panose="02020603050405020304" pitchFamily="18" charset="0"/>
              </a:rPr>
              <a:t> (2017), supported by </a:t>
            </a:r>
            <a:r>
              <a:rPr lang="en-ZA" sz="1800" u="sng" dirty="0">
                <a:solidFill>
                  <a:srgbClr val="0563C1"/>
                </a:solidFill>
                <a:effectLst/>
                <a:latin typeface="Calibri" panose="020F0502020204030204" pitchFamily="34" charset="0"/>
                <a:ea typeface="Times New Roman" panose="02020603050405020304" pitchFamily="18" charset="0"/>
                <a:hlinkClick r:id="rId3"/>
              </a:rPr>
              <a:t>National Guidelines for the Implementation of the Recognition of Prior Learning</a:t>
            </a:r>
            <a:r>
              <a:rPr lang="en-ZA" sz="1800" dirty="0">
                <a:effectLst/>
                <a:latin typeface="Calibri" panose="020F0502020204030204" pitchFamily="34" charset="0"/>
                <a:ea typeface="Times New Roman" panose="02020603050405020304" pitchFamily="18" charset="0"/>
              </a:rPr>
              <a:t> (2017).</a:t>
            </a:r>
          </a:p>
          <a:p>
            <a:pPr marL="342900" lvl="0" indent="-342900" algn="just">
              <a:lnSpc>
                <a:spcPct val="105000"/>
              </a:lnSpc>
              <a:spcBef>
                <a:spcPts val="600"/>
              </a:spcBef>
              <a:spcAft>
                <a:spcPts val="0"/>
              </a:spcAft>
              <a:buFont typeface="Calibri" panose="020F0502020204030204" pitchFamily="34" charset="0"/>
              <a:buChar char="-"/>
            </a:pPr>
            <a:r>
              <a:rPr lang="en-ZA" sz="1800" dirty="0">
                <a:latin typeface="Calibri" panose="020F0502020204030204" pitchFamily="34" charset="0"/>
                <a:ea typeface="Times New Roman" panose="02020603050405020304" pitchFamily="18" charset="0"/>
              </a:rPr>
              <a:t>Eswatini is developing its national RPL Policy and Guidelines</a:t>
            </a:r>
            <a:endParaRPr lang="en-BE" sz="1800" dirty="0">
              <a:effectLst/>
              <a:latin typeface="Arial" panose="020B0604020202020204" pitchFamily="34" charset="0"/>
              <a:ea typeface="Times New Roman" panose="02020603050405020304" pitchFamily="18" charset="0"/>
            </a:endParaRPr>
          </a:p>
          <a:p>
            <a:endParaRPr lang="en-BE" dirty="0"/>
          </a:p>
        </p:txBody>
      </p:sp>
      <p:sp>
        <p:nvSpPr>
          <p:cNvPr id="4" name="TextBox 3">
            <a:extLst>
              <a:ext uri="{FF2B5EF4-FFF2-40B4-BE49-F238E27FC236}">
                <a16:creationId xmlns:a16="http://schemas.microsoft.com/office/drawing/2014/main" id="{30825991-34C9-E376-BD90-CA0A396A2338}"/>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solidFill>
                  <a:schemeClr val="bg1"/>
                </a:solidFill>
              </a:rPr>
              <a:t>SADC </a:t>
            </a:r>
          </a:p>
        </p:txBody>
      </p:sp>
    </p:spTree>
    <p:extLst>
      <p:ext uri="{BB962C8B-B14F-4D97-AF65-F5344CB8AC3E}">
        <p14:creationId xmlns:p14="http://schemas.microsoft.com/office/powerpoint/2010/main" val="3429086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D6041-C20D-B4D7-F9A6-F619BE911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BF24E-6166-99D3-94BC-9B57451BE461}"/>
              </a:ext>
            </a:extLst>
          </p:cNvPr>
          <p:cNvSpPr>
            <a:spLocks noGrp="1"/>
          </p:cNvSpPr>
          <p:nvPr>
            <p:ph type="title"/>
          </p:nvPr>
        </p:nvSpPr>
        <p:spPr>
          <a:xfrm>
            <a:off x="838200" y="365125"/>
            <a:ext cx="10515600" cy="688975"/>
          </a:xfrm>
        </p:spPr>
        <p:txBody>
          <a:bodyPr>
            <a:normAutofit fontScale="90000"/>
          </a:bodyPr>
          <a:lstStyle/>
          <a:p>
            <a:r>
              <a:rPr lang="en-BE" b="1" dirty="0">
                <a:latin typeface="Calibri" panose="020F0502020204030204" pitchFamily="34" charset="0"/>
                <a:cs typeface="Calibri" panose="020F0502020204030204" pitchFamily="34" charset="0"/>
              </a:rPr>
              <a:t>In the SADCQF context (3)</a:t>
            </a:r>
          </a:p>
        </p:txBody>
      </p:sp>
      <p:sp>
        <p:nvSpPr>
          <p:cNvPr id="3" name="Content Placeholder 2">
            <a:extLst>
              <a:ext uri="{FF2B5EF4-FFF2-40B4-BE49-F238E27FC236}">
                <a16:creationId xmlns:a16="http://schemas.microsoft.com/office/drawing/2014/main" id="{174D3547-35EE-1B26-8B35-5DDC1085ADA6}"/>
              </a:ext>
            </a:extLst>
          </p:cNvPr>
          <p:cNvSpPr>
            <a:spLocks noGrp="1"/>
          </p:cNvSpPr>
          <p:nvPr>
            <p:ph idx="1"/>
          </p:nvPr>
        </p:nvSpPr>
        <p:spPr/>
        <p:txBody>
          <a:bodyPr/>
          <a:lstStyle/>
          <a:p>
            <a:r>
              <a:rPr lang="en-BE" dirty="0"/>
              <a:t>Country examples in the working note – good overview of RPL policies and guidelines, objectives, scope, process, challenges</a:t>
            </a:r>
          </a:p>
          <a:p>
            <a:pPr lvl="1"/>
            <a:r>
              <a:rPr lang="en-BE" dirty="0"/>
              <a:t>Lesotho</a:t>
            </a:r>
          </a:p>
          <a:p>
            <a:pPr lvl="1"/>
            <a:r>
              <a:rPr lang="en-BE" dirty="0"/>
              <a:t>Mauritius</a:t>
            </a:r>
          </a:p>
          <a:p>
            <a:pPr lvl="1"/>
            <a:r>
              <a:rPr lang="en-BE" dirty="0"/>
              <a:t>Mozambique</a:t>
            </a:r>
          </a:p>
          <a:p>
            <a:pPr lvl="1"/>
            <a:r>
              <a:rPr lang="en-BE" dirty="0"/>
              <a:t>Seychelles</a:t>
            </a:r>
          </a:p>
          <a:p>
            <a:pPr lvl="1"/>
            <a:r>
              <a:rPr lang="en-BE" dirty="0"/>
              <a:t>South Africa</a:t>
            </a:r>
          </a:p>
          <a:p>
            <a:pPr lvl="1"/>
            <a:r>
              <a:rPr lang="en-BE" dirty="0"/>
              <a:t>Zambia</a:t>
            </a:r>
          </a:p>
        </p:txBody>
      </p:sp>
      <p:sp>
        <p:nvSpPr>
          <p:cNvPr id="4" name="TextBox 3">
            <a:extLst>
              <a:ext uri="{FF2B5EF4-FFF2-40B4-BE49-F238E27FC236}">
                <a16:creationId xmlns:a16="http://schemas.microsoft.com/office/drawing/2014/main" id="{1C71DD8E-54E6-D023-9AE0-9437B1328CB6}"/>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solidFill>
                  <a:schemeClr val="bg1"/>
                </a:solidFill>
              </a:rPr>
              <a:t>SADC </a:t>
            </a:r>
          </a:p>
        </p:txBody>
      </p:sp>
    </p:spTree>
    <p:extLst>
      <p:ext uri="{BB962C8B-B14F-4D97-AF65-F5344CB8AC3E}">
        <p14:creationId xmlns:p14="http://schemas.microsoft.com/office/powerpoint/2010/main" val="4188114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D8B7-9627-04AA-FEBF-0C668BCFB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08913-9D54-D65D-00B3-E3B1791ABD96}"/>
              </a:ext>
            </a:extLst>
          </p:cNvPr>
          <p:cNvSpPr>
            <a:spLocks noGrp="1"/>
          </p:cNvSpPr>
          <p:nvPr>
            <p:ph type="title"/>
          </p:nvPr>
        </p:nvSpPr>
        <p:spPr>
          <a:xfrm>
            <a:off x="838200" y="126912"/>
            <a:ext cx="10515600" cy="688975"/>
          </a:xfrm>
        </p:spPr>
        <p:txBody>
          <a:bodyPr>
            <a:normAutofit fontScale="90000"/>
          </a:bodyPr>
          <a:lstStyle/>
          <a:p>
            <a:r>
              <a:rPr lang="en-BE" b="1" dirty="0">
                <a:solidFill>
                  <a:schemeClr val="accent1"/>
                </a:solidFill>
                <a:latin typeface="Calibri" panose="020F0502020204030204" pitchFamily="34" charset="0"/>
                <a:cs typeface="Calibri" panose="020F0502020204030204" pitchFamily="34" charset="0"/>
              </a:rPr>
              <a:t>In the EQF context (1)</a:t>
            </a:r>
          </a:p>
        </p:txBody>
      </p:sp>
      <p:sp>
        <p:nvSpPr>
          <p:cNvPr id="3" name="Content Placeholder 2">
            <a:extLst>
              <a:ext uri="{FF2B5EF4-FFF2-40B4-BE49-F238E27FC236}">
                <a16:creationId xmlns:a16="http://schemas.microsoft.com/office/drawing/2014/main" id="{680B45D3-AE34-92F3-20F3-C09C8B32018C}"/>
              </a:ext>
            </a:extLst>
          </p:cNvPr>
          <p:cNvSpPr>
            <a:spLocks noGrp="1"/>
          </p:cNvSpPr>
          <p:nvPr>
            <p:ph idx="1"/>
          </p:nvPr>
        </p:nvSpPr>
        <p:spPr>
          <a:xfrm>
            <a:off x="393700" y="815888"/>
            <a:ext cx="11455400" cy="5915200"/>
          </a:xfrm>
        </p:spPr>
        <p:txBody>
          <a:bodyPr>
            <a:normAutofit/>
          </a:bodyPr>
          <a:lstStyle/>
          <a:p>
            <a:pPr>
              <a:lnSpc>
                <a:spcPct val="110000"/>
              </a:lnSpc>
              <a:spcBef>
                <a:spcPts val="600"/>
              </a:spcBef>
            </a:pPr>
            <a:r>
              <a:rPr lang="en-US" sz="2000" dirty="0">
                <a:effectLst/>
                <a:latin typeface="Calibri" panose="020F0502020204030204" pitchFamily="34" charset="0"/>
                <a:ea typeface="DengXian" panose="02010600030101010101" pitchFamily="2" charset="-122"/>
              </a:rPr>
              <a:t>The EQF Recommendation (2017) states that NQFs and their qualifications should be based on the principle and objective of learning outcomes and </a:t>
            </a:r>
            <a:r>
              <a:rPr lang="en-US" sz="2000" b="1" dirty="0">
                <a:solidFill>
                  <a:schemeClr val="accent1"/>
                </a:solidFill>
                <a:effectLst/>
                <a:latin typeface="Calibri" panose="020F0502020204030204" pitchFamily="34" charset="0"/>
                <a:ea typeface="DengXian" panose="02010600030101010101" pitchFamily="2" charset="-122"/>
              </a:rPr>
              <a:t>related to arrangements for the validation of non-formal and informal learning </a:t>
            </a:r>
            <a:r>
              <a:rPr lang="en-US" sz="2000" dirty="0">
                <a:effectLst/>
                <a:latin typeface="Calibri" panose="020F0502020204030204" pitchFamily="34" charset="0"/>
                <a:ea typeface="DengXian" panose="02010600030101010101" pitchFamily="2" charset="-122"/>
              </a:rPr>
              <a:t>and, where appropriate, to credit systems. </a:t>
            </a:r>
          </a:p>
          <a:p>
            <a:pPr>
              <a:lnSpc>
                <a:spcPct val="110000"/>
              </a:lnSpc>
              <a:spcBef>
                <a:spcPts val="600"/>
              </a:spcBef>
            </a:pPr>
            <a:r>
              <a:rPr lang="en-US" sz="2000" dirty="0">
                <a:effectLst/>
                <a:latin typeface="Calibri" panose="020F0502020204030204" pitchFamily="34" charset="0"/>
                <a:ea typeface="DengXian" panose="02010600030101010101" pitchFamily="2" charset="-122"/>
              </a:rPr>
              <a:t>The EQF Recommendation describes the </a:t>
            </a:r>
            <a:r>
              <a:rPr lang="en-US" sz="2000" b="1" dirty="0">
                <a:solidFill>
                  <a:schemeClr val="accent1"/>
                </a:solidFill>
                <a:effectLst/>
                <a:latin typeface="Calibri" panose="020F0502020204030204" pitchFamily="34" charset="0"/>
                <a:ea typeface="DengXian" panose="02010600030101010101" pitchFamily="2" charset="-122"/>
              </a:rPr>
              <a:t>‘validation of non-formal and informal learning’ as the process of confirmation by a competent authority that an individual has achieved learning outcomes in non-formal or informal learning settings and that can be measured against a relevant standard</a:t>
            </a:r>
            <a:r>
              <a:rPr lang="en-US" sz="2000" dirty="0">
                <a:effectLst/>
                <a:latin typeface="Calibri" panose="020F0502020204030204" pitchFamily="34" charset="0"/>
                <a:ea typeface="DengXian" panose="02010600030101010101" pitchFamily="2" charset="-122"/>
              </a:rPr>
              <a:t>. </a:t>
            </a:r>
          </a:p>
          <a:p>
            <a:pPr algn="just">
              <a:lnSpc>
                <a:spcPct val="110000"/>
              </a:lnSpc>
              <a:spcBef>
                <a:spcPts val="600"/>
              </a:spcBef>
            </a:pPr>
            <a:r>
              <a:rPr lang="en-BE" sz="2000" dirty="0">
                <a:effectLst/>
                <a:latin typeface="Calibri" panose="020F0502020204030204" pitchFamily="34" charset="0"/>
                <a:ea typeface="Times New Roman" panose="02020603050405020304" pitchFamily="18" charset="0"/>
              </a:rPr>
              <a:t>Validation of non-formal and informal learning is also addressed by a </a:t>
            </a:r>
            <a:r>
              <a:rPr lang="en-BE" sz="2000" b="1" u="sng" dirty="0">
                <a:effectLst/>
                <a:latin typeface="Calibri" panose="020F0502020204030204" pitchFamily="34" charset="0"/>
                <a:ea typeface="Times New Roman" panose="02020603050405020304" pitchFamily="18" charset="0"/>
              </a:rPr>
              <a:t>separate recommendation</a:t>
            </a:r>
            <a:r>
              <a:rPr lang="en-BE" sz="2000" dirty="0">
                <a:effectLst/>
                <a:latin typeface="Calibri" panose="020F0502020204030204" pitchFamily="34" charset="0"/>
                <a:ea typeface="Times New Roman" panose="02020603050405020304" pitchFamily="18" charset="0"/>
              </a:rPr>
              <a:t>. </a:t>
            </a:r>
            <a:r>
              <a:rPr lang="en-BE" sz="2000" b="1" dirty="0">
                <a:effectLst/>
                <a:latin typeface="Calibri" panose="020F0502020204030204" pitchFamily="34" charset="0"/>
                <a:ea typeface="Times New Roman" panose="02020603050405020304" pitchFamily="18" charset="0"/>
              </a:rPr>
              <a:t>The 2012 Council Recommendation on validation encourages Member States to put in place national arrangements for validation by 2018</a:t>
            </a:r>
            <a:r>
              <a:rPr lang="en-BE" sz="2000" dirty="0">
                <a:effectLst/>
                <a:latin typeface="Calibri" panose="020F0502020204030204" pitchFamily="34" charset="0"/>
                <a:ea typeface="Times New Roman" panose="02020603050405020304" pitchFamily="18" charset="0"/>
              </a:rPr>
              <a:t>. These arrangements will enable individuals to increase the visibility and value of their knowledge, skills and competences acquired outside formal education and training: at work, at home or in voluntary activities. </a:t>
            </a:r>
            <a:r>
              <a:rPr lang="en-US" sz="2000" dirty="0">
                <a:effectLst/>
                <a:latin typeface="Calibri" panose="020F0502020204030204" pitchFamily="34" charset="0"/>
                <a:ea typeface="DengXian" panose="02010600030101010101" pitchFamily="2" charset="-122"/>
                <a:cs typeface="Calibri" panose="020F0502020204030204" pitchFamily="34" charset="0"/>
              </a:rPr>
              <a:t>Council Recommendation of 20 December 2012 on the validation of non-formal and informal learning. </a:t>
            </a:r>
            <a:r>
              <a:rPr lang="en-US" sz="20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https://eur-lex.europa.eu/legal-content/EN/TXT/?uri=celex%3A32012H1222%2801%29</a:t>
            </a:r>
            <a:endParaRPr lang="en-US" sz="2000" dirty="0">
              <a:effectLst/>
              <a:latin typeface="Calibri" panose="020F0502020204030204" pitchFamily="34" charset="0"/>
              <a:ea typeface="DengXian" panose="02010600030101010101" pitchFamily="2" charset="-122"/>
            </a:endParaRPr>
          </a:p>
          <a:p>
            <a:pPr>
              <a:lnSpc>
                <a:spcPct val="110000"/>
              </a:lnSpc>
              <a:spcBef>
                <a:spcPts val="600"/>
              </a:spcBef>
            </a:pPr>
            <a:r>
              <a:rPr lang="en-US" sz="2000" b="1" u="sng" dirty="0">
                <a:solidFill>
                  <a:schemeClr val="accent1"/>
                </a:solidFill>
                <a:latin typeface="Calibri" panose="020F0502020204030204" pitchFamily="34" charset="0"/>
                <a:ea typeface="DengXian" panose="02010600030101010101" pitchFamily="2" charset="-122"/>
              </a:rPr>
              <a:t>Validation – a process of 4 phases:</a:t>
            </a:r>
          </a:p>
          <a:p>
            <a:pPr lvl="1">
              <a:lnSpc>
                <a:spcPct val="110000"/>
              </a:lnSpc>
              <a:spcBef>
                <a:spcPts val="600"/>
              </a:spcBef>
            </a:pPr>
            <a:r>
              <a:rPr lang="en-US" sz="2000" dirty="0">
                <a:solidFill>
                  <a:schemeClr val="accent1"/>
                </a:solidFill>
                <a:effectLst/>
                <a:latin typeface="Calibri" panose="020F0502020204030204" pitchFamily="34" charset="0"/>
                <a:ea typeface="DengXian" panose="02010600030101010101" pitchFamily="2" charset="-122"/>
              </a:rPr>
              <a:t>Identification – Documentation – Assessment - Certification</a:t>
            </a:r>
          </a:p>
          <a:p>
            <a:pPr marL="0" indent="0">
              <a:buNone/>
            </a:pPr>
            <a:endParaRPr lang="en-BE" dirty="0"/>
          </a:p>
        </p:txBody>
      </p:sp>
      <p:sp>
        <p:nvSpPr>
          <p:cNvPr id="4" name="TextBox 3">
            <a:extLst>
              <a:ext uri="{FF2B5EF4-FFF2-40B4-BE49-F238E27FC236}">
                <a16:creationId xmlns:a16="http://schemas.microsoft.com/office/drawing/2014/main" id="{0F2B018E-9454-85D8-0BB7-82D5DCF640F9}"/>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r>
              <a:rPr lang="en-BE" dirty="0">
                <a:solidFill>
                  <a:schemeClr val="bg1"/>
                </a:solidFill>
              </a:rPr>
              <a:t> </a:t>
            </a:r>
          </a:p>
        </p:txBody>
      </p:sp>
    </p:spTree>
    <p:extLst>
      <p:ext uri="{BB962C8B-B14F-4D97-AF65-F5344CB8AC3E}">
        <p14:creationId xmlns:p14="http://schemas.microsoft.com/office/powerpoint/2010/main" val="2970165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0788-FDB5-41BD-20AC-33B0DA566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AB65C-301A-3581-FBCB-4024C0922DF1}"/>
              </a:ext>
            </a:extLst>
          </p:cNvPr>
          <p:cNvSpPr>
            <a:spLocks noGrp="1"/>
          </p:cNvSpPr>
          <p:nvPr>
            <p:ph type="title"/>
          </p:nvPr>
        </p:nvSpPr>
        <p:spPr>
          <a:xfrm>
            <a:off x="838200" y="126912"/>
            <a:ext cx="10515600" cy="688975"/>
          </a:xfrm>
        </p:spPr>
        <p:txBody>
          <a:bodyPr>
            <a:normAutofit fontScale="90000"/>
          </a:bodyPr>
          <a:lstStyle/>
          <a:p>
            <a:r>
              <a:rPr lang="en-BE" b="1" dirty="0">
                <a:solidFill>
                  <a:schemeClr val="accent1"/>
                </a:solidFill>
                <a:latin typeface="Calibri" panose="020F0502020204030204" pitchFamily="34" charset="0"/>
                <a:cs typeface="Calibri" panose="020F0502020204030204" pitchFamily="34" charset="0"/>
              </a:rPr>
              <a:t>In the EQF context – instruments (2)</a:t>
            </a:r>
          </a:p>
        </p:txBody>
      </p:sp>
      <p:sp>
        <p:nvSpPr>
          <p:cNvPr id="3" name="Content Placeholder 2">
            <a:extLst>
              <a:ext uri="{FF2B5EF4-FFF2-40B4-BE49-F238E27FC236}">
                <a16:creationId xmlns:a16="http://schemas.microsoft.com/office/drawing/2014/main" id="{0D03AD91-41D6-86DA-DB8F-2B99C3379751}"/>
              </a:ext>
            </a:extLst>
          </p:cNvPr>
          <p:cNvSpPr>
            <a:spLocks noGrp="1"/>
          </p:cNvSpPr>
          <p:nvPr>
            <p:ph idx="1"/>
          </p:nvPr>
        </p:nvSpPr>
        <p:spPr>
          <a:xfrm>
            <a:off x="622300" y="815888"/>
            <a:ext cx="11010900" cy="5915200"/>
          </a:xfrm>
        </p:spPr>
        <p:txBody>
          <a:bodyPr>
            <a:normAutofit lnSpcReduction="10000"/>
          </a:bodyPr>
          <a:lstStyle/>
          <a:p>
            <a:pPr>
              <a:lnSpc>
                <a:spcPct val="130000"/>
              </a:lnSpc>
            </a:pPr>
            <a:r>
              <a:rPr lang="en-BE" sz="2000" dirty="0">
                <a:effectLst/>
                <a:latin typeface="Calibri" panose="020F0502020204030204" pitchFamily="34" charset="0"/>
                <a:ea typeface="Times New Roman" panose="02020603050405020304" pitchFamily="18" charset="0"/>
              </a:rPr>
              <a:t>The </a:t>
            </a:r>
            <a:r>
              <a:rPr lang="en-BE" sz="2000" b="1" dirty="0">
                <a:solidFill>
                  <a:schemeClr val="accent1"/>
                </a:solidFill>
                <a:effectLst/>
                <a:latin typeface="Calibri" panose="020F0502020204030204" pitchFamily="34" charset="0"/>
                <a:ea typeface="Times New Roman" panose="02020603050405020304" pitchFamily="18" charset="0"/>
              </a:rPr>
              <a:t>European guidelines for validating non-formal and informal learning (3</a:t>
            </a:r>
            <a:r>
              <a:rPr lang="en-BE" sz="2000" b="1" baseline="30000" dirty="0">
                <a:solidFill>
                  <a:schemeClr val="accent1"/>
                </a:solidFill>
                <a:effectLst/>
                <a:latin typeface="Calibri" panose="020F0502020204030204" pitchFamily="34" charset="0"/>
                <a:ea typeface="Times New Roman" panose="02020603050405020304" pitchFamily="18" charset="0"/>
              </a:rPr>
              <a:t>rd</a:t>
            </a:r>
            <a:r>
              <a:rPr lang="en-BE" sz="2000" b="1" dirty="0">
                <a:solidFill>
                  <a:schemeClr val="accent1"/>
                </a:solidFill>
                <a:effectLst/>
                <a:latin typeface="Calibri" panose="020F0502020204030204" pitchFamily="34" charset="0"/>
                <a:ea typeface="Times New Roman" panose="02020603050405020304" pitchFamily="18" charset="0"/>
              </a:rPr>
              <a:t> edition of May 2023) </a:t>
            </a:r>
            <a:r>
              <a:rPr lang="en-BE" sz="2000" dirty="0">
                <a:effectLst/>
                <a:latin typeface="Calibri" panose="020F0502020204030204" pitchFamily="34" charset="0"/>
                <a:ea typeface="Times New Roman" panose="02020603050405020304" pitchFamily="18" charset="0"/>
              </a:rPr>
              <a:t>are written for individuals and institutions responsible for the initiation, development, implementation, and operation of validation arrangements. The ambition of the guidelines is to clarify the conditions for implementation, highlighting the critical choices to be made by stakeholders at different stages of the process. The third edition of the European guidelines is the result of a long-standing collaboration of Cedefop with the European Commission. The 2023 version addresses new and emerging issues, such as cost and financing, standards and reference points, outreach strategies, digital certification and micro-credentials. The Guidelines provide a valuable tool for reflection and advancement in the field, contributing to making up- and reskilling a reality for everyone. </a:t>
            </a:r>
            <a:r>
              <a:rPr lang="en-US" sz="1800" dirty="0">
                <a:effectLst/>
                <a:latin typeface="Calibri" panose="020F0502020204030204" pitchFamily="34" charset="0"/>
                <a:ea typeface="DengXian" panose="02010600030101010101" pitchFamily="2" charset="-122"/>
                <a:cs typeface="Calibri" panose="020F0502020204030204" pitchFamily="34" charset="0"/>
              </a:rPr>
              <a:t>Cedefop (2023). </a:t>
            </a:r>
            <a:r>
              <a:rPr lang="en-US" sz="1200" i="1" dirty="0">
                <a:effectLst/>
                <a:latin typeface="Calibri" panose="020F0502020204030204" pitchFamily="34" charset="0"/>
                <a:ea typeface="DengXian" panose="02010600030101010101" pitchFamily="2" charset="-122"/>
                <a:cs typeface="Calibri" panose="020F0502020204030204" pitchFamily="34" charset="0"/>
              </a:rPr>
              <a:t>European guidelines for validating non-formal and informal learning</a:t>
            </a:r>
            <a:r>
              <a:rPr lang="en-US" sz="1200" dirty="0">
                <a:effectLst/>
                <a:latin typeface="Calibri" panose="020F0502020204030204" pitchFamily="34" charset="0"/>
                <a:ea typeface="DengXian" panose="02010600030101010101" pitchFamily="2" charset="-122"/>
                <a:cs typeface="Calibri" panose="020F0502020204030204" pitchFamily="34" charset="0"/>
              </a:rPr>
              <a:t>. Luxembourg: Publications Office. Cedefop reference series; No 124. </a:t>
            </a:r>
            <a:r>
              <a:rPr lang="en-US" sz="12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https://www.cedefop.europa.eu/en/publications/3093</a:t>
            </a:r>
            <a:endParaRPr lang="en-BE" sz="1200" dirty="0">
              <a:effectLst/>
              <a:latin typeface="Calibri" panose="020F0502020204030204" pitchFamily="34" charset="0"/>
              <a:ea typeface="DengXian" panose="02010600030101010101" pitchFamily="2" charset="-122"/>
              <a:cs typeface="Arial" panose="020B0604020202020204" pitchFamily="34" charset="0"/>
            </a:endParaRPr>
          </a:p>
          <a:p>
            <a:r>
              <a:rPr lang="en-BE" sz="2400" dirty="0"/>
              <a:t>Validation inventory (2 years)</a:t>
            </a:r>
          </a:p>
          <a:p>
            <a:pPr lvl="1"/>
            <a:r>
              <a:rPr lang="en-BE" dirty="0"/>
              <a:t>Rich information and data on all involved countries</a:t>
            </a:r>
          </a:p>
          <a:p>
            <a:pPr lvl="1"/>
            <a:r>
              <a:rPr lang="en-BE" dirty="0"/>
              <a:t>Country specific reports</a:t>
            </a:r>
          </a:p>
          <a:p>
            <a:pPr lvl="1"/>
            <a:r>
              <a:rPr lang="en-BE" dirty="0"/>
              <a:t>Thematic reports</a:t>
            </a:r>
          </a:p>
          <a:p>
            <a:r>
              <a:rPr lang="en-BE" sz="2400" dirty="0"/>
              <a:t>Evaluation of the Recommendation: report and recommendations</a:t>
            </a:r>
          </a:p>
        </p:txBody>
      </p:sp>
      <p:sp>
        <p:nvSpPr>
          <p:cNvPr id="5" name="TextBox 4">
            <a:extLst>
              <a:ext uri="{FF2B5EF4-FFF2-40B4-BE49-F238E27FC236}">
                <a16:creationId xmlns:a16="http://schemas.microsoft.com/office/drawing/2014/main" id="{EC328C57-A407-AC74-069B-DA1F77E74378}"/>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r>
              <a:rPr lang="en-BE" dirty="0">
                <a:solidFill>
                  <a:schemeClr val="bg1"/>
                </a:solidFill>
              </a:rPr>
              <a:t> </a:t>
            </a:r>
          </a:p>
        </p:txBody>
      </p:sp>
    </p:spTree>
    <p:extLst>
      <p:ext uri="{BB962C8B-B14F-4D97-AF65-F5344CB8AC3E}">
        <p14:creationId xmlns:p14="http://schemas.microsoft.com/office/powerpoint/2010/main" val="112889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2CD2-4DD2-20B5-DDED-2950C8C216A6}"/>
              </a:ext>
            </a:extLst>
          </p:cNvPr>
          <p:cNvSpPr>
            <a:spLocks noGrp="1"/>
          </p:cNvSpPr>
          <p:nvPr>
            <p:ph type="title"/>
          </p:nvPr>
        </p:nvSpPr>
        <p:spPr>
          <a:xfrm>
            <a:off x="255947" y="217630"/>
            <a:ext cx="11756407" cy="680145"/>
          </a:xfrm>
          <a:ln>
            <a:solidFill>
              <a:schemeClr val="accent1"/>
            </a:solidFill>
          </a:ln>
        </p:spPr>
        <p:txBody>
          <a:bodyPr>
            <a:normAutofit fontScale="90000"/>
          </a:bodyPr>
          <a:lstStyle/>
          <a:p>
            <a:pPr algn="ctr"/>
            <a:r>
              <a:rPr lang="en-BE" b="1" dirty="0">
                <a:solidFill>
                  <a:srgbClr val="C00000"/>
                </a:solidFill>
                <a:latin typeface="+mn-lt"/>
              </a:rPr>
              <a:t>Recap of Meeting 5, 19/03/2024</a:t>
            </a:r>
          </a:p>
        </p:txBody>
      </p:sp>
      <p:sp>
        <p:nvSpPr>
          <p:cNvPr id="13" name="TextBox 12">
            <a:extLst>
              <a:ext uri="{FF2B5EF4-FFF2-40B4-BE49-F238E27FC236}">
                <a16:creationId xmlns:a16="http://schemas.microsoft.com/office/drawing/2014/main" id="{8ECB81D5-F898-CF11-C3BD-D11F1420A4CF}"/>
              </a:ext>
            </a:extLst>
          </p:cNvPr>
          <p:cNvSpPr txBox="1"/>
          <p:nvPr/>
        </p:nvSpPr>
        <p:spPr>
          <a:xfrm>
            <a:off x="237704" y="1269978"/>
            <a:ext cx="3717537" cy="1052194"/>
          </a:xfrm>
          <a:prstGeom prst="rect">
            <a:avLst/>
          </a:prstGeom>
          <a:ln>
            <a:solidFill>
              <a:schemeClr val="tx1"/>
            </a:solidFill>
          </a:ln>
        </p:spPr>
        <p:txBody>
          <a:bodyPr vert="horz" lIns="91440" tIns="45720" rIns="91440" bIns="45720" rtlCol="0" anchor="t">
            <a:normAutofit lnSpcReduction="10000"/>
          </a:bodyPr>
          <a:lstStyle/>
          <a:p>
            <a:pPr algn="ctr">
              <a:lnSpc>
                <a:spcPct val="90000"/>
              </a:lnSpc>
              <a:spcAft>
                <a:spcPts val="600"/>
              </a:spcAft>
            </a:pPr>
            <a:r>
              <a:rPr lang="en-US" sz="2400" b="1" dirty="0">
                <a:solidFill>
                  <a:schemeClr val="accent1"/>
                </a:solidFill>
              </a:rPr>
              <a:t>Working Group - comparison EQF-SADCQF at the meeting 5</a:t>
            </a:r>
          </a:p>
        </p:txBody>
      </p:sp>
      <p:sp>
        <p:nvSpPr>
          <p:cNvPr id="15" name="TextBox 14">
            <a:extLst>
              <a:ext uri="{FF2B5EF4-FFF2-40B4-BE49-F238E27FC236}">
                <a16:creationId xmlns:a16="http://schemas.microsoft.com/office/drawing/2014/main" id="{A1956127-D749-C8FD-3220-54DF6217BF99}"/>
              </a:ext>
            </a:extLst>
          </p:cNvPr>
          <p:cNvSpPr txBox="1"/>
          <p:nvPr/>
        </p:nvSpPr>
        <p:spPr>
          <a:xfrm>
            <a:off x="199553" y="3012335"/>
            <a:ext cx="3793837" cy="3046988"/>
          </a:xfrm>
          <a:prstGeom prst="rect">
            <a:avLst/>
          </a:prstGeom>
          <a:solidFill>
            <a:schemeClr val="accent5">
              <a:lumMod val="20000"/>
              <a:lumOff val="80000"/>
            </a:schemeClr>
          </a:solidFill>
          <a:ln>
            <a:solidFill>
              <a:schemeClr val="tx1"/>
            </a:solidFill>
          </a:ln>
        </p:spPr>
        <p:txBody>
          <a:bodyPr wrap="square" rtlCol="0">
            <a:spAutoFit/>
          </a:bodyPr>
          <a:lstStyle/>
          <a:p>
            <a:pPr marL="457200" indent="-457200">
              <a:buFont typeface="+mj-lt"/>
              <a:buAutoNum type="alphaLcParenR"/>
            </a:pPr>
            <a:r>
              <a:rPr lang="en-BE" sz="2400" dirty="0"/>
              <a:t>Completed cycle of comparison meetings – all 11 topics discussed.</a:t>
            </a:r>
          </a:p>
          <a:p>
            <a:pPr marL="457200" indent="-457200">
              <a:buFont typeface="+mj-lt"/>
              <a:buAutoNum type="alphaLcParenR"/>
            </a:pPr>
            <a:r>
              <a:rPr lang="en-BE" sz="2400" dirty="0"/>
              <a:t>Survey: your views on conclusions and recommendations</a:t>
            </a:r>
          </a:p>
          <a:p>
            <a:pPr marL="457200" indent="-457200">
              <a:buFont typeface="+mj-lt"/>
              <a:buAutoNum type="alphaLcParenR"/>
            </a:pPr>
            <a:r>
              <a:rPr lang="en-BE" sz="2400" dirty="0"/>
              <a:t>Discussed and agreed Outline report</a:t>
            </a:r>
          </a:p>
        </p:txBody>
      </p:sp>
      <p:pic>
        <p:nvPicPr>
          <p:cNvPr id="7" name="Content Placeholder 6" descr="A screenshot of a video conference&#10;&#10;Description automatically generated">
            <a:extLst>
              <a:ext uri="{FF2B5EF4-FFF2-40B4-BE49-F238E27FC236}">
                <a16:creationId xmlns:a16="http://schemas.microsoft.com/office/drawing/2014/main" id="{B4C78A63-F2B3-F455-2253-D84310B96C5C}"/>
              </a:ext>
            </a:extLst>
          </p:cNvPr>
          <p:cNvPicPr>
            <a:picLocks noGrp="1" noChangeAspect="1"/>
          </p:cNvPicPr>
          <p:nvPr>
            <p:ph idx="1"/>
          </p:nvPr>
        </p:nvPicPr>
        <p:blipFill>
          <a:blip r:embed="rId2"/>
          <a:stretch>
            <a:fillRect/>
          </a:stretch>
        </p:blipFill>
        <p:spPr>
          <a:xfrm>
            <a:off x="4170411" y="1250993"/>
            <a:ext cx="7841943" cy="5099931"/>
          </a:xfrm>
        </p:spPr>
      </p:pic>
    </p:spTree>
    <p:extLst>
      <p:ext uri="{BB962C8B-B14F-4D97-AF65-F5344CB8AC3E}">
        <p14:creationId xmlns:p14="http://schemas.microsoft.com/office/powerpoint/2010/main" val="771732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F6A64B7-08F8-451E-AB41-DD048EBB1F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3F014940-3C31-41DA-9462-608F0FE2F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Cover">
              <a:extLst>
                <a:ext uri="{FF2B5EF4-FFF2-40B4-BE49-F238E27FC236}">
                  <a16:creationId xmlns:a16="http://schemas.microsoft.com/office/drawing/2014/main" id="{64D15CF9-244C-462A-B208-009F99D2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2A4265DE-717D-44D8-8CC6-CDC0FB7E9C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07E6A074-4CF6-45A8-9C2F-4CB55B1A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id="{B8308CE3-E1EB-4E6A-AF73-FAA7DCDBA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2"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EB31059-98F7-B79A-70F9-193DDAC06256}"/>
              </a:ext>
            </a:extLst>
          </p:cNvPr>
          <p:cNvSpPr>
            <a:spLocks noGrp="1"/>
          </p:cNvSpPr>
          <p:nvPr>
            <p:ph type="title"/>
          </p:nvPr>
        </p:nvSpPr>
        <p:spPr>
          <a:xfrm>
            <a:off x="1020412" y="762934"/>
            <a:ext cx="10158984" cy="2666065"/>
          </a:xfrm>
        </p:spPr>
        <p:txBody>
          <a:bodyPr vert="horz" lIns="91440" tIns="45720" rIns="91440" bIns="45720" rtlCol="0" anchor="b">
            <a:normAutofit/>
          </a:bodyPr>
          <a:lstStyle/>
          <a:p>
            <a:pPr algn="ctr"/>
            <a:r>
              <a:rPr lang="en-US" sz="6600" b="1" kern="1200" dirty="0">
                <a:solidFill>
                  <a:schemeClr val="bg1"/>
                </a:solidFill>
                <a:latin typeface="+mn-lt"/>
                <a:ea typeface="+mj-ea"/>
                <a:cs typeface="+mj-cs"/>
              </a:rPr>
              <a:t>Topic 6</a:t>
            </a:r>
          </a:p>
        </p:txBody>
      </p:sp>
      <p:sp>
        <p:nvSpPr>
          <p:cNvPr id="3" name="Content Placeholder 2">
            <a:extLst>
              <a:ext uri="{FF2B5EF4-FFF2-40B4-BE49-F238E27FC236}">
                <a16:creationId xmlns:a16="http://schemas.microsoft.com/office/drawing/2014/main" id="{574C7D0A-F6E2-24E2-5740-E09BAAE289AB}"/>
              </a:ext>
            </a:extLst>
          </p:cNvPr>
          <p:cNvSpPr>
            <a:spLocks noGrp="1"/>
          </p:cNvSpPr>
          <p:nvPr>
            <p:ph idx="1"/>
          </p:nvPr>
        </p:nvSpPr>
        <p:spPr>
          <a:xfrm>
            <a:off x="1020412" y="3555834"/>
            <a:ext cx="10158984" cy="2459836"/>
          </a:xfrm>
        </p:spPr>
        <p:txBody>
          <a:bodyPr vert="horz" lIns="91440" tIns="45720" rIns="91440" bIns="45720" rtlCol="0" anchor="t">
            <a:normAutofit/>
          </a:bodyPr>
          <a:lstStyle/>
          <a:p>
            <a:pPr marL="0" indent="0" algn="ctr">
              <a:buNone/>
            </a:pPr>
            <a:r>
              <a:rPr lang="en-US" sz="4800" b="1" kern="1200" dirty="0">
                <a:solidFill>
                  <a:schemeClr val="bg1"/>
                </a:solidFill>
                <a:latin typeface="+mn-lt"/>
                <a:ea typeface="+mn-ea"/>
                <a:cs typeface="+mn-cs"/>
              </a:rPr>
              <a:t>Quality Assurance</a:t>
            </a:r>
          </a:p>
        </p:txBody>
      </p:sp>
    </p:spTree>
    <p:extLst>
      <p:ext uri="{BB962C8B-B14F-4D97-AF65-F5344CB8AC3E}">
        <p14:creationId xmlns:p14="http://schemas.microsoft.com/office/powerpoint/2010/main" val="2950923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EF1D-7675-EF99-2012-F99C4FF5B6EB}"/>
              </a:ext>
            </a:extLst>
          </p:cNvPr>
          <p:cNvSpPr>
            <a:spLocks noGrp="1"/>
          </p:cNvSpPr>
          <p:nvPr>
            <p:ph type="title"/>
          </p:nvPr>
        </p:nvSpPr>
        <p:spPr/>
        <p:txBody>
          <a:bodyPr/>
          <a:lstStyle/>
          <a:p>
            <a:r>
              <a:rPr lang="en-BE" dirty="0">
                <a:latin typeface="+mn-lt"/>
              </a:rPr>
              <a:t>Quality Assurance in Referencing / Alignment</a:t>
            </a:r>
          </a:p>
        </p:txBody>
      </p:sp>
      <p:graphicFrame>
        <p:nvGraphicFramePr>
          <p:cNvPr id="5" name="Content Placeholder 2">
            <a:extLst>
              <a:ext uri="{FF2B5EF4-FFF2-40B4-BE49-F238E27FC236}">
                <a16:creationId xmlns:a16="http://schemas.microsoft.com/office/drawing/2014/main" id="{131A37F3-E599-9243-C515-CD90A4DD809A}"/>
              </a:ext>
            </a:extLst>
          </p:cNvPr>
          <p:cNvGraphicFramePr>
            <a:graphicFrameLocks noGrp="1"/>
          </p:cNvGraphicFramePr>
          <p:nvPr>
            <p:ph idx="1"/>
            <p:extLst>
              <p:ext uri="{D42A27DB-BD31-4B8C-83A1-F6EECF244321}">
                <p14:modId xmlns:p14="http://schemas.microsoft.com/office/powerpoint/2010/main" val="1166016812"/>
              </p:ext>
            </p:extLst>
          </p:nvPr>
        </p:nvGraphicFramePr>
        <p:xfrm>
          <a:off x="838200" y="1417983"/>
          <a:ext cx="10515600" cy="523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eft-right-up Arrow 3">
            <a:extLst>
              <a:ext uri="{FF2B5EF4-FFF2-40B4-BE49-F238E27FC236}">
                <a16:creationId xmlns:a16="http://schemas.microsoft.com/office/drawing/2014/main" id="{8AE8A8C8-2C4F-BAB3-0A31-86D7E5037117}"/>
              </a:ext>
            </a:extLst>
          </p:cNvPr>
          <p:cNvSpPr/>
          <p:nvPr/>
        </p:nvSpPr>
        <p:spPr>
          <a:xfrm rot="10800000">
            <a:off x="4903304" y="3538329"/>
            <a:ext cx="1921566" cy="768627"/>
          </a:xfrm>
          <a:prstGeom prst="leftRigh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481066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40B1-206E-ACD0-1371-4440CD6D0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0AC54-2578-684D-7AEE-385B37DA710B}"/>
              </a:ext>
            </a:extLst>
          </p:cNvPr>
          <p:cNvSpPr>
            <a:spLocks noGrp="1"/>
          </p:cNvSpPr>
          <p:nvPr>
            <p:ph type="title"/>
          </p:nvPr>
        </p:nvSpPr>
        <p:spPr>
          <a:xfrm>
            <a:off x="838200" y="365125"/>
            <a:ext cx="10515600" cy="688975"/>
          </a:xfrm>
        </p:spPr>
        <p:txBody>
          <a:bodyPr>
            <a:normAutofit fontScale="90000"/>
          </a:bodyPr>
          <a:lstStyle/>
          <a:p>
            <a:r>
              <a:rPr lang="en-BE" b="1" dirty="0">
                <a:solidFill>
                  <a:schemeClr val="accent1"/>
                </a:solidFill>
                <a:latin typeface="Calibri" panose="020F0502020204030204" pitchFamily="34" charset="0"/>
                <a:cs typeface="Calibri" panose="020F0502020204030204" pitchFamily="34" charset="0"/>
              </a:rPr>
              <a:t>In the EQF context (1)</a:t>
            </a:r>
          </a:p>
        </p:txBody>
      </p:sp>
      <p:sp>
        <p:nvSpPr>
          <p:cNvPr id="3" name="Content Placeholder 2">
            <a:extLst>
              <a:ext uri="{FF2B5EF4-FFF2-40B4-BE49-F238E27FC236}">
                <a16:creationId xmlns:a16="http://schemas.microsoft.com/office/drawing/2014/main" id="{BB9C83FA-DC13-A9F1-C88C-0F6468C42AD4}"/>
              </a:ext>
            </a:extLst>
          </p:cNvPr>
          <p:cNvSpPr>
            <a:spLocks noGrp="1"/>
          </p:cNvSpPr>
          <p:nvPr>
            <p:ph idx="1"/>
          </p:nvPr>
        </p:nvSpPr>
        <p:spPr>
          <a:xfrm>
            <a:off x="406400" y="1292313"/>
            <a:ext cx="11353800" cy="4884650"/>
          </a:xfrm>
        </p:spPr>
        <p:txBody>
          <a:bodyPr/>
          <a:lstStyle/>
          <a:p>
            <a:pPr algn="just">
              <a:lnSpc>
                <a:spcPct val="115000"/>
              </a:lnSpc>
              <a:spcBef>
                <a:spcPts val="600"/>
              </a:spcBef>
            </a:pPr>
            <a:r>
              <a:rPr lang="en-GB" sz="2200" dirty="0">
                <a:effectLst/>
                <a:latin typeface="Calibri" panose="020F0502020204030204" pitchFamily="34" charset="0"/>
                <a:ea typeface="DengXian" panose="02010600030101010101" pitchFamily="2" charset="-122"/>
                <a:cs typeface="Calibri" panose="020F0502020204030204" pitchFamily="34" charset="0"/>
              </a:rPr>
              <a:t>Trust in the quality and level of qualifications is essential to support the recognition of learning as well as the mobility of both learners and workers within and across sectors and countries. Countries are responsible for quality assurance arrangements regarding qualifications in their National Qualifications Frameworks or systems.</a:t>
            </a:r>
          </a:p>
          <a:p>
            <a:pPr marL="0" indent="0" algn="just">
              <a:lnSpc>
                <a:spcPct val="115000"/>
              </a:lnSpc>
              <a:spcBef>
                <a:spcPts val="600"/>
              </a:spcBef>
              <a:buNone/>
            </a:pPr>
            <a:r>
              <a:rPr lang="en-GB" sz="2200" b="1" u="sng" dirty="0">
                <a:latin typeface="Calibri" panose="020F0502020204030204" pitchFamily="34" charset="0"/>
                <a:ea typeface="DengXian" panose="02010600030101010101" pitchFamily="2" charset="-122"/>
                <a:cs typeface="Calibri" panose="020F0502020204030204" pitchFamily="34" charset="0"/>
              </a:rPr>
              <a:t>At EQF level</a:t>
            </a:r>
            <a:endParaRPr lang="en-BE" sz="2200" b="1" u="sng"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pPr>
            <a:r>
              <a:rPr lang="en-GB" sz="2200" dirty="0">
                <a:effectLst/>
                <a:latin typeface="Calibri" panose="020F0502020204030204" pitchFamily="34" charset="0"/>
                <a:ea typeface="DengXian" panose="02010600030101010101" pitchFamily="2" charset="-122"/>
                <a:cs typeface="Calibri" panose="020F0502020204030204" pitchFamily="34" charset="0"/>
              </a:rPr>
              <a:t>Quality assurance is a fundamental underlying principle of the EQF. It is considered as the foundation for mutual trust between countries and systems, which in turn is a decisive factor for the success of the EQF referencing process. The quality assurance principles linked to the EQF are set out in Annex IV to the Council Recommendation on the EQF (2017).</a:t>
            </a:r>
          </a:p>
          <a:p>
            <a:pPr marL="0" indent="0" algn="just">
              <a:lnSpc>
                <a:spcPct val="115000"/>
              </a:lnSpc>
              <a:spcBef>
                <a:spcPts val="600"/>
              </a:spcBef>
              <a:buNone/>
            </a:pPr>
            <a:r>
              <a:rPr lang="en-GB" sz="2200" b="1" u="sng" dirty="0">
                <a:latin typeface="Calibri" panose="020F0502020204030204" pitchFamily="34" charset="0"/>
                <a:ea typeface="DengXian" panose="02010600030101010101" pitchFamily="2" charset="-122"/>
                <a:cs typeface="Calibri" panose="020F0502020204030204" pitchFamily="34" charset="0"/>
              </a:rPr>
              <a:t>At national level</a:t>
            </a:r>
          </a:p>
          <a:p>
            <a:pPr algn="just">
              <a:lnSpc>
                <a:spcPct val="115000"/>
              </a:lnSpc>
              <a:spcBef>
                <a:spcPts val="600"/>
              </a:spcBef>
            </a:pPr>
            <a:r>
              <a:rPr lang="en-GB" sz="2200" dirty="0">
                <a:effectLst/>
                <a:latin typeface="Calibri" panose="020F0502020204030204" pitchFamily="34" charset="0"/>
                <a:ea typeface="DengXian" panose="02010600030101010101" pitchFamily="2" charset="-122"/>
                <a:cs typeface="Calibri" panose="020F0502020204030204" pitchFamily="34" charset="0"/>
              </a:rPr>
              <a:t>EQF countries implement European Standards and Guidelines for Quality Assurance</a:t>
            </a:r>
          </a:p>
          <a:p>
            <a:pPr algn="just">
              <a:lnSpc>
                <a:spcPct val="115000"/>
              </a:lnSpc>
              <a:spcBef>
                <a:spcPts val="600"/>
              </a:spcBef>
            </a:pPr>
            <a:endParaRPr lang="en-GB" sz="1800" dirty="0">
              <a:effectLst/>
              <a:latin typeface="Calibri" panose="020F0502020204030204" pitchFamily="34" charset="0"/>
              <a:ea typeface="DengXian" panose="02010600030101010101" pitchFamily="2" charset="-122"/>
              <a:cs typeface="Calibri" panose="020F0502020204030204" pitchFamily="34" charset="0"/>
            </a:endParaRPr>
          </a:p>
          <a:p>
            <a:pPr marL="0" indent="0" algn="just">
              <a:lnSpc>
                <a:spcPct val="115000"/>
              </a:lnSpc>
              <a:spcBef>
                <a:spcPts val="600"/>
              </a:spcBef>
              <a:buNone/>
            </a:pPr>
            <a:endParaRPr lang="en-BE" dirty="0"/>
          </a:p>
        </p:txBody>
      </p:sp>
      <p:sp>
        <p:nvSpPr>
          <p:cNvPr id="5" name="TextBox 4">
            <a:extLst>
              <a:ext uri="{FF2B5EF4-FFF2-40B4-BE49-F238E27FC236}">
                <a16:creationId xmlns:a16="http://schemas.microsoft.com/office/drawing/2014/main" id="{6BA305A8-C830-31C1-55FF-D7EA7729D4FF}"/>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r>
              <a:rPr lang="en-BE" dirty="0">
                <a:solidFill>
                  <a:schemeClr val="bg1"/>
                </a:solidFill>
              </a:rPr>
              <a:t> </a:t>
            </a:r>
          </a:p>
        </p:txBody>
      </p:sp>
    </p:spTree>
    <p:extLst>
      <p:ext uri="{BB962C8B-B14F-4D97-AF65-F5344CB8AC3E}">
        <p14:creationId xmlns:p14="http://schemas.microsoft.com/office/powerpoint/2010/main" val="1461288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35E9-5BF8-8B13-533B-557E1169D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CEC1C-830C-FC27-12CE-25794FAA7725}"/>
              </a:ext>
            </a:extLst>
          </p:cNvPr>
          <p:cNvSpPr>
            <a:spLocks noGrp="1"/>
          </p:cNvSpPr>
          <p:nvPr>
            <p:ph type="title"/>
          </p:nvPr>
        </p:nvSpPr>
        <p:spPr>
          <a:xfrm>
            <a:off x="838200" y="221606"/>
            <a:ext cx="10515600" cy="549275"/>
          </a:xfrm>
        </p:spPr>
        <p:txBody>
          <a:bodyPr>
            <a:normAutofit fontScale="90000"/>
          </a:bodyPr>
          <a:lstStyle/>
          <a:p>
            <a:r>
              <a:rPr lang="en-BE" b="1" dirty="0">
                <a:solidFill>
                  <a:schemeClr val="accent1"/>
                </a:solidFill>
                <a:latin typeface="Calibri" panose="020F0502020204030204" pitchFamily="34" charset="0"/>
                <a:cs typeface="Calibri" panose="020F0502020204030204" pitchFamily="34" charset="0"/>
              </a:rPr>
              <a:t>In the EQF context (2)</a:t>
            </a:r>
          </a:p>
        </p:txBody>
      </p:sp>
      <p:sp>
        <p:nvSpPr>
          <p:cNvPr id="3" name="Content Placeholder 2">
            <a:extLst>
              <a:ext uri="{FF2B5EF4-FFF2-40B4-BE49-F238E27FC236}">
                <a16:creationId xmlns:a16="http://schemas.microsoft.com/office/drawing/2014/main" id="{69732357-0FAD-01A0-0B0F-010631611816}"/>
              </a:ext>
            </a:extLst>
          </p:cNvPr>
          <p:cNvSpPr>
            <a:spLocks noGrp="1"/>
          </p:cNvSpPr>
          <p:nvPr>
            <p:ph idx="1"/>
          </p:nvPr>
        </p:nvSpPr>
        <p:spPr>
          <a:xfrm>
            <a:off x="444500" y="865575"/>
            <a:ext cx="11290300" cy="5865513"/>
          </a:xfrm>
        </p:spPr>
        <p:txBody>
          <a:bodyPr>
            <a:normAutofit fontScale="92500" lnSpcReduction="20000"/>
          </a:bodyPr>
          <a:lstStyle/>
          <a:p>
            <a:pPr algn="ctr">
              <a:spcBef>
                <a:spcPts val="1200"/>
              </a:spcBef>
              <a:spcAft>
                <a:spcPts val="600"/>
              </a:spcAft>
            </a:pPr>
            <a:r>
              <a:rPr lang="en-US" sz="19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Quality assurance principles for qualifications that are part of national qualifications frameworks or systems referenced to the European Qualifications Framework (EQF)</a:t>
            </a:r>
            <a:endParaRPr lang="en-BE" sz="1900"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600"/>
              </a:spcBef>
            </a:pPr>
            <a:r>
              <a:rPr lang="en-US" sz="19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All qualifications with an EQF level should be quality assured to enhance trust in their quality and level.</a:t>
            </a:r>
            <a:endParaRPr lang="en-BE" sz="1900"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600"/>
              </a:spcBef>
            </a:pPr>
            <a:r>
              <a:rPr lang="en-US" sz="19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In accordance with national circumstances and taking into account sectoral differences quality assurance of qualifications with an EQF level should</a:t>
            </a:r>
            <a:r>
              <a:rPr lang="en-US" sz="19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2"/>
              </a:rPr>
              <a:t> (</a:t>
            </a:r>
            <a:r>
              <a:rPr lang="en-US" sz="1900" u="none" strike="noStrike" baseline="300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2"/>
              </a:rPr>
              <a:t>1</a:t>
            </a:r>
            <a:r>
              <a:rPr lang="en-US" sz="19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2"/>
              </a:rPr>
              <a:t>)</a:t>
            </a:r>
            <a:r>
              <a:rPr lang="en-US" sz="19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en-US" sz="19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3"/>
              </a:rPr>
              <a:t> (</a:t>
            </a:r>
            <a:r>
              <a:rPr lang="en-US" sz="1900" u="none" strike="noStrike" baseline="300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3"/>
              </a:rPr>
              <a:t>2</a:t>
            </a:r>
            <a:r>
              <a:rPr lang="en-US" sz="19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3"/>
              </a:rPr>
              <a:t>)</a:t>
            </a:r>
            <a:r>
              <a:rPr lang="en-US" sz="19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t>
            </a:r>
            <a:endParaRPr lang="en-BE" sz="19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Address the design of qualifications as well as application of the learning outcomes approach.</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Ensure valid and reliable assessment according to agreed and transparent learning outcomes-based standards and address the process of certification.</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Consist of feedback mechanisms and procedures for continuous improvement.</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Involve all relevant stakeholders at all stages of the process.</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Be composed of consistent evaluation methods, associating self-assessment and external review.</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Be an integral part of the internal management, including sub-contracted activities, of bodies issuing qualifications with an EQF level.</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Be based on clear and measurable objectives, standards, and guidelines.</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Be supported by appropriate resources.</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Include a regular review of existing external monitoring bodies or agencies, carrying out quality assurance.</a:t>
            </a:r>
            <a:endParaRPr lang="en-BE" sz="19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buFont typeface="+mj-lt"/>
              <a:buAutoNum type="arabicParenR"/>
            </a:pPr>
            <a:r>
              <a:rPr lang="en-ZA" sz="1900" dirty="0">
                <a:solidFill>
                  <a:srgbClr val="000000"/>
                </a:solidFill>
                <a:effectLst/>
                <a:latin typeface="Calibri" panose="020F0502020204030204" pitchFamily="34" charset="0"/>
                <a:ea typeface="Arial" panose="020B0604020202020204" pitchFamily="34" charset="0"/>
              </a:rPr>
              <a:t>Include the electronic accessibility of evaluation results.</a:t>
            </a:r>
            <a:endParaRPr lang="en-BE" sz="1900" dirty="0">
              <a:effectLst/>
              <a:latin typeface="Arial" panose="020B0604020202020204" pitchFamily="34" charset="0"/>
              <a:ea typeface="Arial" panose="020B0604020202020204" pitchFamily="34" charset="0"/>
            </a:endParaRPr>
          </a:p>
          <a:p>
            <a:pPr algn="just">
              <a:spcBef>
                <a:spcPts val="300"/>
              </a:spcBef>
              <a:spcAft>
                <a:spcPts val="300"/>
              </a:spcAft>
            </a:pPr>
            <a:r>
              <a:rPr lang="en-US" sz="18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4"/>
              </a:rPr>
              <a:t>(</a:t>
            </a:r>
            <a:r>
              <a:rPr lang="en-US" sz="1800" u="none" strike="noStrike" baseline="300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4"/>
              </a:rPr>
              <a:t>1</a:t>
            </a:r>
            <a:r>
              <a:rPr lang="en-US" sz="18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4"/>
              </a:rPr>
              <a:t>)</a:t>
            </a:r>
            <a:r>
              <a:rPr lang="en-US" sz="1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These common principles are fully compatible with the European Standards and Guidelines (ESG) for Quality Assurance in the European Higher Education Area and with European Quality Assurance in VET (EQAVET).</a:t>
            </a:r>
            <a:endParaRPr lang="en-BE" sz="1200" dirty="0">
              <a:effectLst/>
              <a:latin typeface="Calibri" panose="020F0502020204030204" pitchFamily="34" charset="0"/>
              <a:ea typeface="DengXian" panose="02010600030101010101" pitchFamily="2" charset="-122"/>
              <a:cs typeface="Arial" panose="020B0604020202020204" pitchFamily="34" charset="0"/>
            </a:endParaRPr>
          </a:p>
          <a:p>
            <a:pPr algn="just">
              <a:spcBef>
                <a:spcPts val="300"/>
              </a:spcBef>
              <a:spcAft>
                <a:spcPts val="300"/>
              </a:spcAft>
            </a:pPr>
            <a:r>
              <a:rPr lang="en-US" sz="12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5"/>
              </a:rPr>
              <a:t>(</a:t>
            </a:r>
            <a:r>
              <a:rPr lang="en-US" sz="1200" u="none" strike="noStrike" baseline="300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5"/>
              </a:rPr>
              <a:t>2</a:t>
            </a:r>
            <a:r>
              <a:rPr lang="en-US" sz="1200" dirty="0">
                <a:solidFill>
                  <a:srgbClr val="337AB7"/>
                </a:solidFill>
                <a:effectLst/>
                <a:latin typeface="Calibri" panose="020F0502020204030204" pitchFamily="34" charset="0"/>
                <a:ea typeface="DengXian" panose="02010600030101010101" pitchFamily="2" charset="-122"/>
                <a:cs typeface="Calibri" panose="020F0502020204030204" pitchFamily="34" charset="0"/>
                <a:hlinkClick r:id="rId5"/>
              </a:rPr>
              <a:t>)</a:t>
            </a:r>
            <a:r>
              <a:rPr lang="en-US" sz="1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Depending on national circumstances, these principles may not apply to general education.</a:t>
            </a:r>
            <a:endParaRPr lang="en-BE" sz="12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5" name="TextBox 4">
            <a:extLst>
              <a:ext uri="{FF2B5EF4-FFF2-40B4-BE49-F238E27FC236}">
                <a16:creationId xmlns:a16="http://schemas.microsoft.com/office/drawing/2014/main" id="{4FE19AE5-A447-F8BA-225B-922861CD1E19}"/>
              </a:ext>
            </a:extLst>
          </p:cNvPr>
          <p:cNvSpPr txBox="1"/>
          <p:nvPr/>
        </p:nvSpPr>
        <p:spPr>
          <a:xfrm>
            <a:off x="9804400" y="126912"/>
            <a:ext cx="2044700" cy="369332"/>
          </a:xfrm>
          <a:prstGeom prst="rect">
            <a:avLst/>
          </a:prstGeom>
          <a:solidFill>
            <a:schemeClr val="accent2">
              <a:lumMod val="20000"/>
              <a:lumOff val="80000"/>
            </a:schemeClr>
          </a:solidFill>
        </p:spPr>
        <p:txBody>
          <a:bodyPr wrap="square" rtlCol="0">
            <a:spAutoFit/>
          </a:bodyPr>
          <a:lstStyle/>
          <a:p>
            <a:pPr algn="ctr"/>
            <a:r>
              <a:rPr lang="en-BE" dirty="0"/>
              <a:t>Tiina</a:t>
            </a:r>
            <a:r>
              <a:rPr lang="en-BE" dirty="0">
                <a:solidFill>
                  <a:schemeClr val="bg1"/>
                </a:solidFill>
              </a:rPr>
              <a:t> </a:t>
            </a:r>
          </a:p>
        </p:txBody>
      </p:sp>
    </p:spTree>
    <p:extLst>
      <p:ext uri="{BB962C8B-B14F-4D97-AF65-F5344CB8AC3E}">
        <p14:creationId xmlns:p14="http://schemas.microsoft.com/office/powerpoint/2010/main" val="3141058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EBF74-5CDD-680C-26D1-E683D86B6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B998F-6A2B-4394-ACC6-8CEFBF35AAD2}"/>
              </a:ext>
            </a:extLst>
          </p:cNvPr>
          <p:cNvSpPr>
            <a:spLocks noGrp="1"/>
          </p:cNvSpPr>
          <p:nvPr>
            <p:ph type="title"/>
          </p:nvPr>
        </p:nvSpPr>
        <p:spPr>
          <a:xfrm>
            <a:off x="838200" y="365125"/>
            <a:ext cx="10515600" cy="688975"/>
          </a:xfrm>
        </p:spPr>
        <p:txBody>
          <a:bodyPr>
            <a:normAutofit fontScale="90000"/>
          </a:bodyPr>
          <a:lstStyle/>
          <a:p>
            <a:r>
              <a:rPr lang="en-BE" b="1" dirty="0">
                <a:latin typeface="Calibri" panose="020F0502020204030204" pitchFamily="34" charset="0"/>
                <a:cs typeface="Calibri" panose="020F0502020204030204" pitchFamily="34" charset="0"/>
              </a:rPr>
              <a:t>In the SADCQF context (1)</a:t>
            </a:r>
          </a:p>
        </p:txBody>
      </p:sp>
      <p:sp>
        <p:nvSpPr>
          <p:cNvPr id="3" name="Content Placeholder 2">
            <a:extLst>
              <a:ext uri="{FF2B5EF4-FFF2-40B4-BE49-F238E27FC236}">
                <a16:creationId xmlns:a16="http://schemas.microsoft.com/office/drawing/2014/main" id="{730F9043-6100-E17A-1AA3-5137AF331F01}"/>
              </a:ext>
            </a:extLst>
          </p:cNvPr>
          <p:cNvSpPr>
            <a:spLocks noGrp="1"/>
          </p:cNvSpPr>
          <p:nvPr>
            <p:ph idx="1"/>
          </p:nvPr>
        </p:nvSpPr>
        <p:spPr>
          <a:xfrm>
            <a:off x="838200" y="1292312"/>
            <a:ext cx="10515600" cy="5337087"/>
          </a:xfrm>
        </p:spPr>
        <p:txBody>
          <a:bodyPr>
            <a:normAutofit fontScale="92500" lnSpcReduction="10000"/>
          </a:bodyPr>
          <a:lstStyle/>
          <a:p>
            <a:pPr algn="just">
              <a:lnSpc>
                <a:spcPct val="105000"/>
              </a:lnSpc>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b="1" dirty="0">
                <a:solidFill>
                  <a:srgbClr val="C00000"/>
                </a:solidFill>
                <a:effectLst/>
                <a:latin typeface="Calibri" panose="020F0502020204030204" pitchFamily="34" charset="0"/>
                <a:ea typeface="DengXian" panose="02010600030101010101" pitchFamily="2" charset="-122"/>
              </a:rPr>
              <a:t>Annex 2 of the SADCQF Booklet (2017) presents the Quality Assurance Guidelines recommended to the Member States in the context of their NQFs. </a:t>
            </a:r>
            <a:endParaRPr lang="en-GB" sz="1800" b="1" dirty="0">
              <a:solidFill>
                <a:srgbClr val="C00000"/>
              </a:solidFill>
              <a:effectLst/>
              <a:latin typeface="Calibri" panose="020F0502020204030204" pitchFamily="34" charset="0"/>
              <a:ea typeface="DengXian" panose="02010600030101010101" pitchFamily="2" charset="-122"/>
              <a:cs typeface="Calibri" panose="020F0502020204030204" pitchFamily="34" charset="0"/>
            </a:endParaRPr>
          </a:p>
          <a:p>
            <a:pPr algn="just">
              <a:lnSpc>
                <a:spcPct val="105000"/>
              </a:lnSpc>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Government and relevant institutions in every member state shall:</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buFont typeface="+mj-lt"/>
              <a:buAutoNum type="romanLcPeriod"/>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Participate in initiatives intended to lead to the </a:t>
            </a:r>
            <a:r>
              <a:rPr lang="en-GB" sz="1800" b="1" dirty="0">
                <a:solidFill>
                  <a:srgbClr val="C00000"/>
                </a:solidFill>
                <a:effectLst/>
                <a:latin typeface="Calibri" panose="020F0502020204030204" pitchFamily="34" charset="0"/>
                <a:ea typeface="Arial" panose="020B0604020202020204" pitchFamily="34" charset="0"/>
              </a:rPr>
              <a:t>harmonisation and quality assurance (QA) of education structures</a:t>
            </a:r>
            <a:r>
              <a:rPr lang="en-GB" sz="1800" dirty="0">
                <a:solidFill>
                  <a:srgbClr val="000000"/>
                </a:solidFill>
                <a:effectLst/>
                <a:latin typeface="Calibri" panose="020F0502020204030204" pitchFamily="34" charset="0"/>
                <a:ea typeface="Arial" panose="020B0604020202020204" pitchFamily="34" charset="0"/>
              </a:rPr>
              <a:t>, frameworks for content selection and organisation, teacher training and quality, teaching and learning resources, course delivery systems, students’ achievement and performance standards, nomenclature and framework of certification and governance and management of institutions. This harmonization should include recognition of the three-tier degree structure in higher education – namely, Bachelor’s, Master’s and Doctoral degrees, and the diploma supplement to add labour market value to credentials held,</a:t>
            </a:r>
            <a:endParaRPr lang="en-BE" sz="18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romanLcPeriod"/>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Ensure the </a:t>
            </a:r>
            <a:r>
              <a:rPr lang="en-GB" sz="1800" b="1" dirty="0">
                <a:solidFill>
                  <a:srgbClr val="C00000"/>
                </a:solidFill>
                <a:effectLst/>
                <a:latin typeface="Calibri" panose="020F0502020204030204" pitchFamily="34" charset="0"/>
                <a:ea typeface="Arial" panose="020B0604020202020204" pitchFamily="34" charset="0"/>
              </a:rPr>
              <a:t>planning for and provision of adequate financial resources </a:t>
            </a:r>
            <a:r>
              <a:rPr lang="en-GB" sz="1800" dirty="0">
                <a:solidFill>
                  <a:srgbClr val="000000"/>
                </a:solidFill>
                <a:effectLst/>
                <a:latin typeface="Calibri" panose="020F0502020204030204" pitchFamily="34" charset="0"/>
                <a:ea typeface="Arial" panose="020B0604020202020204" pitchFamily="34" charset="0"/>
              </a:rPr>
              <a:t>for the provision of high-quality education and training at all levels in the region,</a:t>
            </a:r>
            <a:endParaRPr lang="en-BE" sz="18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romanLcPeriod"/>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Ensure </a:t>
            </a:r>
            <a:r>
              <a:rPr lang="en-GB" sz="1800" b="1" dirty="0">
                <a:solidFill>
                  <a:srgbClr val="C00000"/>
                </a:solidFill>
                <a:effectLst/>
                <a:latin typeface="Calibri" panose="020F0502020204030204" pitchFamily="34" charset="0"/>
                <a:ea typeface="Arial" panose="020B0604020202020204" pitchFamily="34" charset="0"/>
              </a:rPr>
              <a:t>improved designs, scopes, quality and adequacy of programmes, courses, and curricula </a:t>
            </a:r>
            <a:r>
              <a:rPr lang="en-GB" sz="1800" dirty="0">
                <a:solidFill>
                  <a:srgbClr val="000000"/>
                </a:solidFill>
                <a:effectLst/>
                <a:latin typeface="Calibri" panose="020F0502020204030204" pitchFamily="34" charset="0"/>
                <a:ea typeface="Arial" panose="020B0604020202020204" pitchFamily="34" charset="0"/>
              </a:rPr>
              <a:t>at all levels of education and training and hold those programmes and courses accountable for the results realised by the learners,</a:t>
            </a:r>
            <a:endParaRPr lang="en-BE" sz="18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romanLcPeriod"/>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Ensure i</a:t>
            </a:r>
            <a:r>
              <a:rPr lang="en-GB" sz="1800" b="1" dirty="0">
                <a:solidFill>
                  <a:srgbClr val="C00000"/>
                </a:solidFill>
                <a:effectLst/>
                <a:latin typeface="Calibri" panose="020F0502020204030204" pitchFamily="34" charset="0"/>
                <a:ea typeface="Arial" panose="020B0604020202020204" pitchFamily="34" charset="0"/>
              </a:rPr>
              <a:t>deal standards of infrastructures, facilities, teaching and learning resources </a:t>
            </a:r>
            <a:r>
              <a:rPr lang="en-GB" sz="1800" dirty="0">
                <a:solidFill>
                  <a:srgbClr val="000000"/>
                </a:solidFill>
                <a:effectLst/>
                <a:latin typeface="Calibri" panose="020F0502020204030204" pitchFamily="34" charset="0"/>
                <a:ea typeface="Arial" panose="020B0604020202020204" pitchFamily="34" charset="0"/>
              </a:rPr>
              <a:t>and generally conducive environments for the different forms and levels of education and training within the region,</a:t>
            </a:r>
            <a:endParaRPr lang="en-BE" sz="18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buFont typeface="+mj-lt"/>
              <a:buAutoNum type="romanLcPeriod"/>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Promote </a:t>
            </a:r>
            <a:r>
              <a:rPr lang="en-GB" sz="1800" b="1" dirty="0">
                <a:solidFill>
                  <a:srgbClr val="C00000"/>
                </a:solidFill>
                <a:effectLst/>
                <a:latin typeface="Calibri" panose="020F0502020204030204" pitchFamily="34" charset="0"/>
                <a:ea typeface="Arial" panose="020B0604020202020204" pitchFamily="34" charset="0"/>
              </a:rPr>
              <a:t>quality and relevance of education </a:t>
            </a:r>
            <a:r>
              <a:rPr lang="en-GB" sz="1800" dirty="0">
                <a:solidFill>
                  <a:srgbClr val="000000"/>
                </a:solidFill>
                <a:effectLst/>
                <a:latin typeface="Calibri" panose="020F0502020204030204" pitchFamily="34" charset="0"/>
                <a:ea typeface="Arial" panose="020B0604020202020204" pitchFamily="34" charset="0"/>
              </a:rPr>
              <a:t>to the needs and expectations of individual learners, member states, the region and international community as a whole and hence facilitate staff and brain retention as well as competitiveness of qualifications earned in the SADC region,</a:t>
            </a:r>
            <a:endParaRPr lang="en-BE" sz="1800" dirty="0">
              <a:effectLst/>
              <a:latin typeface="Arial" panose="020B0604020202020204" pitchFamily="34" charset="0"/>
              <a:ea typeface="Arial" panose="020B0604020202020204" pitchFamily="34" charset="0"/>
            </a:endParaRPr>
          </a:p>
          <a:p>
            <a:endParaRPr lang="en-BE" dirty="0"/>
          </a:p>
        </p:txBody>
      </p:sp>
      <p:sp>
        <p:nvSpPr>
          <p:cNvPr id="5" name="TextBox 4">
            <a:extLst>
              <a:ext uri="{FF2B5EF4-FFF2-40B4-BE49-F238E27FC236}">
                <a16:creationId xmlns:a16="http://schemas.microsoft.com/office/drawing/2014/main" id="{49A6F3B3-3A0E-852B-911B-5795186487ED}"/>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t>SADC - Ramesh</a:t>
            </a:r>
            <a:r>
              <a:rPr lang="en-BE" dirty="0">
                <a:solidFill>
                  <a:schemeClr val="bg1"/>
                </a:solidFill>
              </a:rPr>
              <a:t> </a:t>
            </a:r>
          </a:p>
        </p:txBody>
      </p:sp>
    </p:spTree>
    <p:extLst>
      <p:ext uri="{BB962C8B-B14F-4D97-AF65-F5344CB8AC3E}">
        <p14:creationId xmlns:p14="http://schemas.microsoft.com/office/powerpoint/2010/main" val="3562500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FECFB-AD5C-0F3E-D92C-9634CAD58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11E48-A529-79A2-00CD-F6345C7D84E7}"/>
              </a:ext>
            </a:extLst>
          </p:cNvPr>
          <p:cNvSpPr>
            <a:spLocks noGrp="1"/>
          </p:cNvSpPr>
          <p:nvPr>
            <p:ph type="title"/>
          </p:nvPr>
        </p:nvSpPr>
        <p:spPr>
          <a:xfrm>
            <a:off x="838200" y="365125"/>
            <a:ext cx="10515600" cy="688975"/>
          </a:xfrm>
        </p:spPr>
        <p:txBody>
          <a:bodyPr>
            <a:normAutofit fontScale="90000"/>
          </a:bodyPr>
          <a:lstStyle/>
          <a:p>
            <a:r>
              <a:rPr lang="en-BE" b="1" dirty="0">
                <a:latin typeface="Calibri" panose="020F0502020204030204" pitchFamily="34" charset="0"/>
                <a:cs typeface="Calibri" panose="020F0502020204030204" pitchFamily="34" charset="0"/>
              </a:rPr>
              <a:t>In the SADCQF context (2)</a:t>
            </a:r>
          </a:p>
        </p:txBody>
      </p:sp>
      <p:sp>
        <p:nvSpPr>
          <p:cNvPr id="3" name="Content Placeholder 2">
            <a:extLst>
              <a:ext uri="{FF2B5EF4-FFF2-40B4-BE49-F238E27FC236}">
                <a16:creationId xmlns:a16="http://schemas.microsoft.com/office/drawing/2014/main" id="{6FF04F56-206D-EB96-1BF9-D2B966973A8F}"/>
              </a:ext>
            </a:extLst>
          </p:cNvPr>
          <p:cNvSpPr>
            <a:spLocks noGrp="1"/>
          </p:cNvSpPr>
          <p:nvPr>
            <p:ph idx="1"/>
          </p:nvPr>
        </p:nvSpPr>
        <p:spPr>
          <a:xfrm>
            <a:off x="838200" y="1292313"/>
            <a:ext cx="10515600" cy="4884650"/>
          </a:xfrm>
        </p:spPr>
        <p:txBody>
          <a:bodyPr>
            <a:normAutofit fontScale="85000" lnSpcReduction="20000"/>
          </a:bodyPr>
          <a:lstStyle/>
          <a:p>
            <a:pPr marL="0" lvl="0" indent="0" algn="just" rtl="0">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vi. </a:t>
            </a:r>
            <a:r>
              <a:rPr lang="en-GB" sz="1800" b="1" dirty="0">
                <a:solidFill>
                  <a:srgbClr val="C00000"/>
                </a:solidFill>
                <a:effectLst/>
                <a:latin typeface="Calibri" panose="020F0502020204030204" pitchFamily="34" charset="0"/>
                <a:ea typeface="Arial" panose="020B0604020202020204" pitchFamily="34" charset="0"/>
              </a:rPr>
              <a:t>Ensure improved, safe, secure environments for the delivery of education and training </a:t>
            </a:r>
            <a:r>
              <a:rPr lang="en-GB" sz="1800" dirty="0">
                <a:solidFill>
                  <a:srgbClr val="000000"/>
                </a:solidFill>
                <a:effectLst/>
                <a:latin typeface="Calibri" panose="020F0502020204030204" pitchFamily="34" charset="0"/>
                <a:ea typeface="Arial" panose="020B0604020202020204" pitchFamily="34" charset="0"/>
              </a:rPr>
              <a:t>through assured high quality, learner friendly infrastructure and facilities including water, sanitation facilities, arrangements for good nutrition and health support, accountable institutional leadership and management, and general cohesion of students and staff,</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vii. </a:t>
            </a:r>
            <a:r>
              <a:rPr lang="en-GB" sz="1800" b="1" dirty="0">
                <a:solidFill>
                  <a:srgbClr val="C00000"/>
                </a:solidFill>
                <a:effectLst/>
                <a:latin typeface="Calibri" panose="020F0502020204030204" pitchFamily="34" charset="0"/>
                <a:ea typeface="Arial" panose="020B0604020202020204" pitchFamily="34" charset="0"/>
              </a:rPr>
              <a:t>Promote improved and effective teaching and learning across the region </a:t>
            </a:r>
            <a:r>
              <a:rPr lang="en-GB" sz="1800" dirty="0">
                <a:solidFill>
                  <a:srgbClr val="000000"/>
                </a:solidFill>
                <a:effectLst/>
                <a:latin typeface="Calibri" panose="020F0502020204030204" pitchFamily="34" charset="0"/>
                <a:ea typeface="Arial" panose="020B0604020202020204" pitchFamily="34" charset="0"/>
              </a:rPr>
              <a:t>through better training, re-training, remuneration and retention schemes for committed teachers and university lecturers, appropriate and relevant curricula, suitable teaching and learning resources, use of learner-centred course delivery methods, appropriate class sizes, sufficient learning time, and student learning support,</a:t>
            </a: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viii. </a:t>
            </a:r>
            <a:r>
              <a:rPr lang="en-GB" sz="1800" b="1" dirty="0">
                <a:solidFill>
                  <a:srgbClr val="C00000"/>
                </a:solidFill>
                <a:effectLst/>
                <a:latin typeface="Calibri" panose="020F0502020204030204" pitchFamily="34" charset="0"/>
                <a:ea typeface="Arial" panose="020B0604020202020204" pitchFamily="34" charset="0"/>
              </a:rPr>
              <a:t>Ensure periodic reviews and improvement of policies, plans and programmes for training, re-training and induction of education personnel </a:t>
            </a:r>
            <a:r>
              <a:rPr lang="en-GB" sz="1800" dirty="0">
                <a:solidFill>
                  <a:srgbClr val="000000"/>
                </a:solidFill>
                <a:effectLst/>
                <a:latin typeface="Calibri" panose="020F0502020204030204" pitchFamily="34" charset="0"/>
                <a:ea typeface="Arial" panose="020B0604020202020204" pitchFamily="34" charset="0"/>
              </a:rPr>
              <a:t>including supporting initiatives for the establishment of a regional centre for professional training of education personnel for the region,</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ix. </a:t>
            </a:r>
            <a:r>
              <a:rPr lang="en-GB" sz="1800" b="1" dirty="0">
                <a:solidFill>
                  <a:srgbClr val="C00000"/>
                </a:solidFill>
                <a:effectLst/>
                <a:latin typeface="Calibri" panose="020F0502020204030204" pitchFamily="34" charset="0"/>
                <a:ea typeface="Arial" panose="020B0604020202020204" pitchFamily="34" charset="0"/>
              </a:rPr>
              <a:t>Promote and ensure the sharing and exchange of information and best practices </a:t>
            </a:r>
            <a:r>
              <a:rPr lang="en-GB" sz="1800" dirty="0">
                <a:solidFill>
                  <a:srgbClr val="000000"/>
                </a:solidFill>
                <a:effectLst/>
                <a:latin typeface="Calibri" panose="020F0502020204030204" pitchFamily="34" charset="0"/>
                <a:ea typeface="Arial" panose="020B0604020202020204" pitchFamily="34" charset="0"/>
              </a:rPr>
              <a:t>on all issues pertaining to education and training for purposes of achieving high standards of achievement and mastery while enabling students in the region to promote interpersonal understanding, peace and conflict resolution and to cope with change, diversity, promoting intra-state and inter-state relationships and enhancing their abilities to learn throughout life</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x. </a:t>
            </a:r>
            <a:r>
              <a:rPr lang="en-GB" sz="1800" b="1" dirty="0">
                <a:solidFill>
                  <a:srgbClr val="C00000"/>
                </a:solidFill>
                <a:effectLst/>
                <a:latin typeface="Calibri" panose="020F0502020204030204" pitchFamily="34" charset="0"/>
                <a:ea typeface="Arial" panose="020B0604020202020204" pitchFamily="34" charset="0"/>
              </a:rPr>
              <a:t>Promote an understanding of quality and the establishment and enhancement of a quality culture </a:t>
            </a:r>
            <a:r>
              <a:rPr lang="en-GB" sz="1800" dirty="0">
                <a:solidFill>
                  <a:srgbClr val="000000"/>
                </a:solidFill>
                <a:effectLst/>
                <a:latin typeface="Calibri" panose="020F0502020204030204" pitchFamily="34" charset="0"/>
                <a:ea typeface="Arial" panose="020B0604020202020204" pitchFamily="34" charset="0"/>
              </a:rPr>
              <a:t>as an ideal, and characterising standards of education and training outcomes throughout the SADC Region</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xi. </a:t>
            </a:r>
            <a:r>
              <a:rPr lang="en-GB" sz="1800" b="1" dirty="0">
                <a:solidFill>
                  <a:srgbClr val="C00000"/>
                </a:solidFill>
                <a:effectLst/>
                <a:latin typeface="Calibri" panose="020F0502020204030204" pitchFamily="34" charset="0"/>
                <a:ea typeface="Arial" panose="020B0604020202020204" pitchFamily="34" charset="0"/>
              </a:rPr>
              <a:t>Develop, induce and, where necessary, enforce adherence to defined and regionally agreed education quality and performance standards and indicators</a:t>
            </a:r>
            <a:r>
              <a:rPr lang="en-GB" sz="1800" dirty="0">
                <a:solidFill>
                  <a:srgbClr val="000000"/>
                </a:solidFill>
                <a:effectLst/>
                <a:latin typeface="Calibri" panose="020F0502020204030204" pitchFamily="34" charset="0"/>
                <a:ea typeface="Arial" panose="020B0604020202020204" pitchFamily="34" charset="0"/>
              </a:rPr>
              <a:t>, learning outcomes and programme monitoring criteria and procedures,</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xii. </a:t>
            </a:r>
            <a:r>
              <a:rPr lang="en-GB" sz="1800" b="1" dirty="0">
                <a:solidFill>
                  <a:srgbClr val="C00000"/>
                </a:solidFill>
                <a:effectLst/>
                <a:latin typeface="Calibri" panose="020F0502020204030204" pitchFamily="34" charset="0"/>
                <a:ea typeface="Arial" panose="020B0604020202020204" pitchFamily="34" charset="0"/>
              </a:rPr>
              <a:t>Promote and support education quality research and evaluation </a:t>
            </a:r>
            <a:r>
              <a:rPr lang="en-GB" sz="1800" dirty="0">
                <a:solidFill>
                  <a:srgbClr val="000000"/>
                </a:solidFill>
                <a:effectLst/>
                <a:latin typeface="Calibri" panose="020F0502020204030204" pitchFamily="34" charset="0"/>
                <a:ea typeface="Arial" panose="020B0604020202020204" pitchFamily="34" charset="0"/>
              </a:rPr>
              <a:t>efforts that lead to improved regional mechanisms and performance,</a:t>
            </a:r>
            <a:endParaRPr lang="en-BE" sz="1800" dirty="0">
              <a:solidFill>
                <a:srgbClr val="000000"/>
              </a:solidFill>
              <a:effectLst/>
              <a:latin typeface="Calibri" panose="020F050202020403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endParaRPr lang="en-BE" sz="1800" dirty="0">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37046EFA-14CA-81AC-381E-06774FF49375}"/>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t>SADC - Ramesh</a:t>
            </a:r>
            <a:r>
              <a:rPr lang="en-BE" dirty="0">
                <a:solidFill>
                  <a:schemeClr val="bg1"/>
                </a:solidFill>
              </a:rPr>
              <a:t> </a:t>
            </a:r>
          </a:p>
        </p:txBody>
      </p:sp>
    </p:spTree>
    <p:extLst>
      <p:ext uri="{BB962C8B-B14F-4D97-AF65-F5344CB8AC3E}">
        <p14:creationId xmlns:p14="http://schemas.microsoft.com/office/powerpoint/2010/main" val="2533045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4359-66FB-648E-6F7A-5B18B1338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A0679-A79D-E8DA-3901-9E4FE04B533B}"/>
              </a:ext>
            </a:extLst>
          </p:cNvPr>
          <p:cNvSpPr>
            <a:spLocks noGrp="1"/>
          </p:cNvSpPr>
          <p:nvPr>
            <p:ph type="title"/>
          </p:nvPr>
        </p:nvSpPr>
        <p:spPr>
          <a:xfrm>
            <a:off x="838200" y="365125"/>
            <a:ext cx="10515600" cy="688975"/>
          </a:xfrm>
        </p:spPr>
        <p:txBody>
          <a:bodyPr>
            <a:normAutofit fontScale="90000"/>
          </a:bodyPr>
          <a:lstStyle/>
          <a:p>
            <a:r>
              <a:rPr lang="en-BE" b="1" dirty="0">
                <a:latin typeface="Calibri" panose="020F0502020204030204" pitchFamily="34" charset="0"/>
                <a:cs typeface="Calibri" panose="020F0502020204030204" pitchFamily="34" charset="0"/>
              </a:rPr>
              <a:t>In the SADCQF context (3)</a:t>
            </a:r>
          </a:p>
        </p:txBody>
      </p:sp>
      <p:sp>
        <p:nvSpPr>
          <p:cNvPr id="3" name="Content Placeholder 2">
            <a:extLst>
              <a:ext uri="{FF2B5EF4-FFF2-40B4-BE49-F238E27FC236}">
                <a16:creationId xmlns:a16="http://schemas.microsoft.com/office/drawing/2014/main" id="{550E2795-04A7-088C-75E8-B37976F41354}"/>
              </a:ext>
            </a:extLst>
          </p:cNvPr>
          <p:cNvSpPr>
            <a:spLocks noGrp="1"/>
          </p:cNvSpPr>
          <p:nvPr>
            <p:ph idx="1"/>
          </p:nvPr>
        </p:nvSpPr>
        <p:spPr>
          <a:xfrm>
            <a:off x="838200" y="1292312"/>
            <a:ext cx="10515600" cy="5311687"/>
          </a:xfrm>
        </p:spPr>
        <p:txBody>
          <a:bodyPr>
            <a:normAutofit lnSpcReduction="10000"/>
          </a:bodyPr>
          <a:lstStyle/>
          <a:p>
            <a:pPr marL="0" lvl="0" indent="0" algn="just" rtl="0">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xiii. Participate in </a:t>
            </a:r>
            <a:r>
              <a:rPr lang="en-GB" sz="1800" b="1" dirty="0">
                <a:solidFill>
                  <a:srgbClr val="C00000"/>
                </a:solidFill>
                <a:effectLst/>
                <a:latin typeface="Calibri" panose="020F0502020204030204" pitchFamily="34" charset="0"/>
                <a:ea typeface="Arial" panose="020B0604020202020204" pitchFamily="34" charset="0"/>
              </a:rPr>
              <a:t>sponsoring, hosting and or attending periodic regional meetings </a:t>
            </a:r>
            <a:r>
              <a:rPr lang="en-GB" sz="1800" dirty="0">
                <a:solidFill>
                  <a:srgbClr val="000000"/>
                </a:solidFill>
                <a:effectLst/>
                <a:latin typeface="Calibri" panose="020F0502020204030204" pitchFamily="34" charset="0"/>
                <a:ea typeface="Arial" panose="020B0604020202020204" pitchFamily="34" charset="0"/>
              </a:rPr>
              <a:t>to facilitate reaffirmed collaboration, sharing information and experiences, solving common problems, considering and adopting new plans, criteria and procedures and removing obstacles to further collaboration, and planning for the future,</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latin typeface="Calibri" panose="020F0502020204030204" pitchFamily="34" charset="0"/>
                <a:ea typeface="Arial" panose="020B0604020202020204" pitchFamily="34" charset="0"/>
              </a:rPr>
              <a:t>xiv. </a:t>
            </a:r>
            <a:r>
              <a:rPr lang="en-GB" sz="1800" dirty="0">
                <a:solidFill>
                  <a:srgbClr val="000000"/>
                </a:solidFill>
                <a:effectLst/>
                <a:latin typeface="Calibri" panose="020F0502020204030204" pitchFamily="34" charset="0"/>
                <a:ea typeface="Arial" panose="020B0604020202020204" pitchFamily="34" charset="0"/>
              </a:rPr>
              <a:t>Foster strategic approaches for </a:t>
            </a:r>
            <a:r>
              <a:rPr lang="en-GB" sz="1800" b="1" dirty="0">
                <a:solidFill>
                  <a:srgbClr val="C00000"/>
                </a:solidFill>
                <a:effectLst/>
                <a:latin typeface="Calibri" panose="020F0502020204030204" pitchFamily="34" charset="0"/>
                <a:ea typeface="Arial" panose="020B0604020202020204" pitchFamily="34" charset="0"/>
              </a:rPr>
              <a:t>stronger partnerships for education development </a:t>
            </a:r>
            <a:r>
              <a:rPr lang="en-GB" sz="1800" dirty="0">
                <a:solidFill>
                  <a:srgbClr val="000000"/>
                </a:solidFill>
                <a:effectLst/>
                <a:latin typeface="Calibri" panose="020F0502020204030204" pitchFamily="34" charset="0"/>
                <a:ea typeface="Arial" panose="020B0604020202020204" pitchFamily="34" charset="0"/>
              </a:rPr>
              <a:t>and promotion, maximum use of available facilities and resources in the region, dissemination of information on successful collaboration arrangements and provide on-site technical assistance for QA where it is needed and requested for.</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xv. Solicit and </a:t>
            </a:r>
            <a:r>
              <a:rPr lang="en-GB" sz="1800" b="1" dirty="0">
                <a:solidFill>
                  <a:srgbClr val="C00000"/>
                </a:solidFill>
                <a:effectLst/>
                <a:latin typeface="Calibri" panose="020F0502020204030204" pitchFamily="34" charset="0"/>
                <a:ea typeface="Arial" panose="020B0604020202020204" pitchFamily="34" charset="0"/>
              </a:rPr>
              <a:t>encourage international organs and institutions </a:t>
            </a:r>
            <a:r>
              <a:rPr lang="en-GB" sz="1800" dirty="0">
                <a:solidFill>
                  <a:srgbClr val="000000"/>
                </a:solidFill>
                <a:effectLst/>
                <a:latin typeface="Calibri" panose="020F0502020204030204" pitchFamily="34" charset="0"/>
                <a:ea typeface="Arial" panose="020B0604020202020204" pitchFamily="34" charset="0"/>
              </a:rPr>
              <a:t>to:</a:t>
            </a:r>
            <a:endParaRPr lang="en-BE" sz="1800" dirty="0">
              <a:effectLst/>
              <a:latin typeface="Arial" panose="020B0604020202020204" pitchFamily="34" charset="0"/>
              <a:ea typeface="Arial" panose="020B0604020202020204" pitchFamily="34" charset="0"/>
            </a:endParaRPr>
          </a:p>
          <a:p>
            <a:pPr marL="342900" lvl="0" indent="-342900" algn="just">
              <a:lnSpc>
                <a:spcPct val="105000"/>
              </a:lnSpc>
              <a:spcBef>
                <a:spcPts val="600"/>
              </a:spcBef>
              <a:spcAft>
                <a:spcPts val="0"/>
              </a:spcAft>
              <a:buFont typeface="Calibri" panose="020F0502020204030204" pitchFamily="34" charset="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DengXian" panose="02010600030101010101" pitchFamily="2" charset="-122"/>
              </a:rPr>
              <a:t>support regional initiatives for an integrated and harmonised education and training system for the realisation of regional human ideals, ideas and values that build sustainable futures in which individuals and communities develop in unity and in full respect of each other,</a:t>
            </a:r>
            <a:endParaRPr lang="en-BE" sz="1800" dirty="0">
              <a:effectLst/>
              <a:latin typeface="Arial" panose="020B0604020202020204" pitchFamily="34" charset="0"/>
              <a:ea typeface="Calibri" panose="020F0502020204030204" pitchFamily="34" charset="0"/>
            </a:endParaRPr>
          </a:p>
          <a:p>
            <a:pPr marL="342900" lvl="0" indent="-342900" algn="just">
              <a:lnSpc>
                <a:spcPct val="105000"/>
              </a:lnSpc>
              <a:spcBef>
                <a:spcPts val="600"/>
              </a:spcBef>
              <a:spcAft>
                <a:spcPts val="0"/>
              </a:spcAft>
              <a:buFont typeface="Calibri" panose="020F0502020204030204" pitchFamily="34" charset="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DengXian" panose="02010600030101010101" pitchFamily="2" charset="-122"/>
              </a:rPr>
              <a:t>support cultural and linguistic diversity of the region in building a common education system based on the richness of those diverse cultures and languages while giving due recognition and focus on the development and use of African languages as a means of delivery and acquisition of education, and</a:t>
            </a:r>
            <a:endParaRPr lang="en-BE" sz="1800" dirty="0">
              <a:effectLst/>
              <a:latin typeface="Arial" panose="020B0604020202020204" pitchFamily="34" charset="0"/>
              <a:ea typeface="Calibri" panose="020F050202020403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latin typeface="Calibri" panose="020F0502020204030204" pitchFamily="34" charset="0"/>
                <a:ea typeface="Arial" panose="020B0604020202020204" pitchFamily="34" charset="0"/>
              </a:rPr>
              <a:t>xvi. Participate in the </a:t>
            </a:r>
            <a:r>
              <a:rPr lang="en-GB" sz="1800" b="1" dirty="0">
                <a:solidFill>
                  <a:srgbClr val="C00000"/>
                </a:solidFill>
                <a:effectLst/>
                <a:latin typeface="Calibri" panose="020F0502020204030204" pitchFamily="34" charset="0"/>
                <a:ea typeface="Arial" panose="020B0604020202020204" pitchFamily="34" charset="0"/>
              </a:rPr>
              <a:t>development of a database, linkages and networking systems </a:t>
            </a:r>
            <a:r>
              <a:rPr lang="en-GB" sz="1800" dirty="0">
                <a:solidFill>
                  <a:srgbClr val="000000"/>
                </a:solidFill>
                <a:effectLst/>
                <a:latin typeface="Calibri" panose="020F0502020204030204" pitchFamily="34" charset="0"/>
                <a:ea typeface="Arial" panose="020B0604020202020204" pitchFamily="34" charset="0"/>
              </a:rPr>
              <a:t>through e-mails, websites, telephone contacts to facilitate prompt advice and information on matters of regional importance in education development and quality assurance.</a:t>
            </a:r>
            <a:endParaRPr lang="en-BE" sz="1800" dirty="0">
              <a:effectLst/>
              <a:latin typeface="Arial" panose="020B0604020202020204" pitchFamily="34" charset="0"/>
              <a:ea typeface="Arial" panose="020B0604020202020204" pitchFamily="34" charset="0"/>
            </a:endParaRPr>
          </a:p>
          <a:p>
            <a:pPr marL="0" lvl="0" indent="0" algn="just">
              <a:lnSpc>
                <a:spcPct val="105000"/>
              </a:lnSpc>
              <a:spcBef>
                <a:spcPts val="600"/>
              </a:spcBef>
              <a:buNone/>
              <a:tabLst>
                <a:tab pos="450215" algn="l"/>
                <a:tab pos="711200" algn="l"/>
                <a:tab pos="1066800" algn="l"/>
                <a:tab pos="1422400" algn="l"/>
                <a:tab pos="1778000" algn="l"/>
                <a:tab pos="2133600" algn="l"/>
                <a:tab pos="2489200" algn="l"/>
                <a:tab pos="2844800" algn="l"/>
                <a:tab pos="3200400" algn="l"/>
                <a:tab pos="3556000" algn="l"/>
                <a:tab pos="3911600" algn="l"/>
                <a:tab pos="4267200" algn="l"/>
              </a:tabLst>
            </a:pPr>
            <a:endParaRPr lang="en-BE" sz="1800" dirty="0">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192C7632-07C2-62DE-3DF0-5687373CC0CE}"/>
              </a:ext>
            </a:extLst>
          </p:cNvPr>
          <p:cNvSpPr txBox="1"/>
          <p:nvPr/>
        </p:nvSpPr>
        <p:spPr>
          <a:xfrm>
            <a:off x="9804400" y="126912"/>
            <a:ext cx="2044700" cy="369332"/>
          </a:xfrm>
          <a:prstGeom prst="rect">
            <a:avLst/>
          </a:prstGeom>
          <a:solidFill>
            <a:srgbClr val="00B0F0"/>
          </a:solidFill>
        </p:spPr>
        <p:txBody>
          <a:bodyPr wrap="square" rtlCol="0">
            <a:spAutoFit/>
          </a:bodyPr>
          <a:lstStyle/>
          <a:p>
            <a:pPr algn="ctr"/>
            <a:r>
              <a:rPr lang="en-BE" dirty="0"/>
              <a:t>SADC - Ramesh</a:t>
            </a:r>
            <a:r>
              <a:rPr lang="en-BE" dirty="0">
                <a:solidFill>
                  <a:schemeClr val="bg1"/>
                </a:solidFill>
              </a:rPr>
              <a:t> </a:t>
            </a:r>
          </a:p>
        </p:txBody>
      </p:sp>
    </p:spTree>
    <p:extLst>
      <p:ext uri="{BB962C8B-B14F-4D97-AF65-F5344CB8AC3E}">
        <p14:creationId xmlns:p14="http://schemas.microsoft.com/office/powerpoint/2010/main" val="32791887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8268-3266-C809-310A-738510561418}"/>
              </a:ext>
            </a:extLst>
          </p:cNvPr>
          <p:cNvSpPr>
            <a:spLocks noGrp="1"/>
          </p:cNvSpPr>
          <p:nvPr>
            <p:ph type="title"/>
          </p:nvPr>
        </p:nvSpPr>
        <p:spPr>
          <a:xfrm>
            <a:off x="317500" y="238125"/>
            <a:ext cx="10515600" cy="574675"/>
          </a:xfrm>
        </p:spPr>
        <p:txBody>
          <a:bodyPr>
            <a:normAutofit fontScale="90000"/>
          </a:bodyPr>
          <a:lstStyle/>
          <a:p>
            <a:r>
              <a:rPr lang="en-BE" b="1" dirty="0">
                <a:latin typeface="+mn-lt"/>
              </a:rPr>
              <a:t>In the SADC context – regional organisations</a:t>
            </a:r>
          </a:p>
        </p:txBody>
      </p:sp>
      <p:sp>
        <p:nvSpPr>
          <p:cNvPr id="3" name="Content Placeholder 2">
            <a:extLst>
              <a:ext uri="{FF2B5EF4-FFF2-40B4-BE49-F238E27FC236}">
                <a16:creationId xmlns:a16="http://schemas.microsoft.com/office/drawing/2014/main" id="{EECD74A1-7AC9-9F05-CFC7-DA566B209820}"/>
              </a:ext>
            </a:extLst>
          </p:cNvPr>
          <p:cNvSpPr>
            <a:spLocks noGrp="1"/>
          </p:cNvSpPr>
          <p:nvPr>
            <p:ph idx="1"/>
          </p:nvPr>
        </p:nvSpPr>
        <p:spPr>
          <a:xfrm>
            <a:off x="317500" y="990600"/>
            <a:ext cx="11582400" cy="5727700"/>
          </a:xfrm>
        </p:spPr>
        <p:txBody>
          <a:bodyPr>
            <a:normAutofit fontScale="85000" lnSpcReduction="20000"/>
          </a:bodyPr>
          <a:lstStyle/>
          <a:p>
            <a:pPr marL="0" indent="0" algn="just">
              <a:lnSpc>
                <a:spcPct val="105000"/>
              </a:lnSpc>
              <a:spcBef>
                <a:spcPts val="1200"/>
              </a:spcBef>
              <a:buNone/>
            </a:pPr>
            <a:r>
              <a:rPr lang="en-GB" sz="1800" b="1" dirty="0">
                <a:effectLst/>
                <a:highlight>
                  <a:srgbClr val="FFFF00"/>
                </a:highlight>
                <a:latin typeface="Calibri" panose="020F0502020204030204" pitchFamily="34" charset="0"/>
                <a:ea typeface="DengXian" panose="02010600030101010101" pitchFamily="2" charset="-122"/>
                <a:cs typeface="Calibri" panose="020F0502020204030204" pitchFamily="34" charset="0"/>
              </a:rPr>
              <a:t>At regional level - </a:t>
            </a:r>
            <a:r>
              <a:rPr lang="en-GB" sz="1800" dirty="0">
                <a:effectLst/>
                <a:highlight>
                  <a:srgbClr val="FFFF00"/>
                </a:highlight>
                <a:latin typeface="Calibri" panose="020F0502020204030204" pitchFamily="34" charset="0"/>
                <a:ea typeface="DengXian" panose="02010600030101010101" pitchFamily="2" charset="-122"/>
                <a:cs typeface="Calibri" panose="020F0502020204030204" pitchFamily="34" charset="0"/>
              </a:rPr>
              <a:t> </a:t>
            </a:r>
            <a:r>
              <a:rPr lang="en-GB" sz="1800" u="sng" dirty="0">
                <a:solidFill>
                  <a:srgbClr val="0563C1"/>
                </a:solidFill>
                <a:effectLst/>
                <a:highlight>
                  <a:srgbClr val="FFFF00"/>
                </a:highlight>
                <a:latin typeface="Calibri" panose="020F0502020204030204" pitchFamily="34" charset="0"/>
                <a:ea typeface="DengXian" panose="02010600030101010101" pitchFamily="2" charset="-122"/>
                <a:cs typeface="Calibri" panose="020F0502020204030204" pitchFamily="34" charset="0"/>
                <a:hlinkClick r:id="rId2"/>
              </a:rPr>
              <a:t>Southern African Quality Assurance Network (SAQAN)</a:t>
            </a:r>
            <a:endParaRPr lang="en-BE" sz="1800" dirty="0">
              <a:effectLst/>
              <a:highlight>
                <a:srgbClr val="FFFF00"/>
              </a:highligh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1800" dirty="0">
                <a:solidFill>
                  <a:srgbClr val="000000"/>
                </a:solidFill>
                <a:effectLst/>
                <a:latin typeface="Calibri" panose="020F0502020204030204" pitchFamily="34" charset="0"/>
                <a:ea typeface="Arial" panose="020B0604020202020204" pitchFamily="34" charset="0"/>
              </a:rPr>
              <a:t>SAQAN is a non-profit voluntary member-based organisation of National Higher Education Quality Assurance Bodies and higher education institutions from Southern Africa. The main aims of SAQAN are to promote quality in higher education, foster harmonisation of quality assurance systems in the region and beyond; and facilitate international recognition of higher education qualifications from Southern Africa to enhance mobility of staff and students.</a:t>
            </a:r>
            <a:endParaRPr lang="en-BE" sz="1800" dirty="0">
              <a:effectLst/>
              <a:latin typeface="Times New Roman" panose="02020603050405020304" pitchFamily="18" charset="0"/>
              <a:ea typeface="Times New Roman" panose="02020603050405020304" pitchFamily="18" charset="0"/>
            </a:endParaRPr>
          </a:p>
          <a:p>
            <a:pPr algn="just">
              <a:lnSpc>
                <a:spcPct val="105000"/>
              </a:lnSpc>
              <a:spcBef>
                <a:spcPts val="600"/>
              </a:spcBef>
            </a:pPr>
            <a:r>
              <a:rPr lang="en-GB" sz="1800" dirty="0">
                <a:solidFill>
                  <a:srgbClr val="000000"/>
                </a:solidFill>
                <a:effectLst/>
                <a:latin typeface="Calibri" panose="020F0502020204030204" pitchFamily="34" charset="0"/>
                <a:ea typeface="Arial" panose="020B0604020202020204" pitchFamily="34" charset="0"/>
              </a:rPr>
              <a:t>The key functions of SAQAN are to promote the creation of effective and efficient quality assurance and accreditation mechanisms in higher education within Southern Africa; support the development of quality assurance through capacity building, seminars, workshops and conferences; disseminate information through newsletters, journals, books and other documents, in print and electronic forms; participate and collaborate in continental and international training and research programmes within Southern Africa; mobilise resources to sustain the Network’s projects and programmes; and develop and maintain a database of quality assurance bodies and experts.</a:t>
            </a:r>
            <a:endParaRPr lang="en-BE" sz="1800" dirty="0">
              <a:effectLst/>
              <a:latin typeface="Times New Roman" panose="02020603050405020304" pitchFamily="18" charset="0"/>
              <a:ea typeface="Times New Roman" panose="02020603050405020304" pitchFamily="18" charset="0"/>
            </a:endParaRPr>
          </a:p>
          <a:p>
            <a:pPr algn="just">
              <a:lnSpc>
                <a:spcPct val="105000"/>
              </a:lnSpc>
              <a:spcBef>
                <a:spcPts val="600"/>
              </a:spcBef>
            </a:pPr>
            <a:r>
              <a:rPr lang="en-GB" sz="1800" dirty="0">
                <a:solidFill>
                  <a:srgbClr val="000000"/>
                </a:solidFill>
                <a:effectLst/>
                <a:latin typeface="Calibri" panose="020F0502020204030204" pitchFamily="34" charset="0"/>
                <a:ea typeface="Arial" panose="020B0604020202020204" pitchFamily="34" charset="0"/>
              </a:rPr>
              <a:t>SAQAN provides services related to quality assurance in three areas: a) capacity building; b) exchange programme; c) research.</a:t>
            </a:r>
          </a:p>
          <a:p>
            <a:pPr marL="0" indent="0" algn="just">
              <a:lnSpc>
                <a:spcPct val="105000"/>
              </a:lnSpc>
              <a:spcBef>
                <a:spcPts val="600"/>
              </a:spcBef>
              <a:buNone/>
            </a:pPr>
            <a:endParaRPr lang="en-BE" sz="1800" dirty="0">
              <a:effectLst/>
              <a:latin typeface="Times New Roman" panose="02020603050405020304" pitchFamily="18" charset="0"/>
              <a:ea typeface="Times New Roman" panose="02020603050405020304" pitchFamily="18" charset="0"/>
            </a:endParaRPr>
          </a:p>
          <a:p>
            <a:pPr marL="0" indent="0" algn="just">
              <a:lnSpc>
                <a:spcPct val="105000"/>
              </a:lnSpc>
              <a:spcBef>
                <a:spcPts val="600"/>
              </a:spcBef>
              <a:buNone/>
            </a:pPr>
            <a:r>
              <a:rPr lang="en-GB" sz="1800" b="1" dirty="0">
                <a:solidFill>
                  <a:srgbClr val="000000"/>
                </a:solidFill>
                <a:effectLst/>
                <a:highlight>
                  <a:srgbClr val="FFFF00"/>
                </a:highlight>
                <a:latin typeface="Calibri" panose="020F0502020204030204" pitchFamily="34" charset="0"/>
                <a:ea typeface="Arial" panose="020B0604020202020204" pitchFamily="34" charset="0"/>
              </a:rPr>
              <a:t>SARUA</a:t>
            </a:r>
            <a:r>
              <a:rPr lang="en-GB" sz="1800" dirty="0">
                <a:solidFill>
                  <a:srgbClr val="000000"/>
                </a:solidFill>
                <a:effectLst/>
                <a:highlight>
                  <a:srgbClr val="FFFF00"/>
                </a:highlight>
                <a:latin typeface="Calibri" panose="020F0502020204030204" pitchFamily="34" charset="0"/>
                <a:ea typeface="Arial" panose="020B0604020202020204" pitchFamily="34" charset="0"/>
              </a:rPr>
              <a:t>: </a:t>
            </a:r>
            <a:r>
              <a:rPr lang="en-GB" sz="1800" u="sng" dirty="0">
                <a:solidFill>
                  <a:srgbClr val="0563C1"/>
                </a:solidFill>
                <a:effectLst/>
                <a:highlight>
                  <a:srgbClr val="FFFF00"/>
                </a:highlight>
                <a:latin typeface="Calibri" panose="020F0502020204030204" pitchFamily="34" charset="0"/>
                <a:ea typeface="Arial" panose="020B0604020202020204" pitchFamily="34" charset="0"/>
                <a:hlinkClick r:id="rId3"/>
              </a:rPr>
              <a:t>https://sarua.africa/</a:t>
            </a:r>
            <a:endParaRPr lang="en-BE" sz="1800" dirty="0">
              <a:effectLst/>
              <a:highlight>
                <a:srgbClr val="FFFF00"/>
              </a:highlight>
              <a:latin typeface="Times New Roman" panose="02020603050405020304" pitchFamily="18" charset="0"/>
              <a:ea typeface="Times New Roman" panose="02020603050405020304" pitchFamily="18" charset="0"/>
            </a:endParaRPr>
          </a:p>
          <a:p>
            <a:pPr algn="just">
              <a:lnSpc>
                <a:spcPct val="105000"/>
              </a:lnSpc>
              <a:spcBef>
                <a:spcPts val="600"/>
              </a:spcBef>
            </a:pPr>
            <a:r>
              <a:rPr lang="en-GB" sz="1800" dirty="0">
                <a:solidFill>
                  <a:srgbClr val="000000"/>
                </a:solidFill>
                <a:effectLst/>
                <a:latin typeface="Calibri" panose="020F0502020204030204" pitchFamily="34" charset="0"/>
                <a:ea typeface="Arial" panose="020B0604020202020204" pitchFamily="34" charset="0"/>
              </a:rPr>
              <a:t>Another relevant institution of regional scope for quality of higher education is SARUA. The Southern African Universities Association (SARUA) is a membership-based association of public and private higher education institutions in the Southern African Development Community (SADC). Serving as a pivotal hub for higher education in the region, we are committed to driving change and fostering collaboration among the higher education community within the SADC. Our mission is to be an agile, impactful, and responsive regional network that champions policy advocacy, advances innovation, and builds resilient academic ecosystems.</a:t>
            </a:r>
            <a:endParaRPr lang="en-BE" sz="1800" dirty="0">
              <a:effectLst/>
              <a:latin typeface="Times New Roman" panose="02020603050405020304" pitchFamily="18" charset="0"/>
              <a:ea typeface="Times New Roman" panose="02020603050405020304" pitchFamily="18" charset="0"/>
            </a:endParaRPr>
          </a:p>
          <a:p>
            <a:pPr algn="just">
              <a:lnSpc>
                <a:spcPct val="105000"/>
              </a:lnSpc>
              <a:spcBef>
                <a:spcPts val="600"/>
              </a:spcBef>
            </a:pPr>
            <a:r>
              <a:rPr lang="en-GB" sz="1800" dirty="0">
                <a:solidFill>
                  <a:srgbClr val="000000"/>
                </a:solidFill>
                <a:effectLst/>
                <a:latin typeface="Calibri" panose="020F0502020204030204" pitchFamily="34" charset="0"/>
                <a:ea typeface="Arial" panose="020B0604020202020204" pitchFamily="34" charset="0"/>
              </a:rPr>
              <a:t>SARUA works on four strategic areas:</a:t>
            </a:r>
            <a:endParaRPr lang="en-BE" sz="18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Arial" panose="020B0604020202020204" pitchFamily="34" charset="0"/>
              </a:rPr>
              <a:t>Knowledge co-creation</a:t>
            </a:r>
            <a:endParaRPr lang="en-BE" sz="1800" dirty="0">
              <a:effectLst/>
              <a:latin typeface="Times New Roman" panose="02020603050405020304" pitchFamily="18" charset="0"/>
              <a:ea typeface="Calibri" panose="020F0502020204030204" pitchFamily="34" charset="0"/>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Arial" panose="020B0604020202020204" pitchFamily="34" charset="0"/>
              </a:rPr>
              <a:t>Leadership and professional development</a:t>
            </a:r>
            <a:endParaRPr lang="en-BE" sz="1800" dirty="0">
              <a:effectLst/>
              <a:latin typeface="Times New Roman" panose="02020603050405020304" pitchFamily="18" charset="0"/>
              <a:ea typeface="Calibri" panose="020F0502020204030204" pitchFamily="34" charset="0"/>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Arial" panose="020B0604020202020204" pitchFamily="34" charset="0"/>
              </a:rPr>
              <a:t>Institutional Quality Management</a:t>
            </a:r>
            <a:endParaRPr lang="en-BE" sz="1800" dirty="0">
              <a:effectLst/>
              <a:latin typeface="Times New Roman" panose="02020603050405020304" pitchFamily="18" charset="0"/>
              <a:ea typeface="Calibri" panose="020F0502020204030204" pitchFamily="34" charset="0"/>
            </a:endParaRPr>
          </a:p>
          <a:p>
            <a:pPr marL="342900" lvl="0" indent="-342900" algn="just">
              <a:lnSpc>
                <a:spcPct val="105000"/>
              </a:lnSpc>
              <a:spcBef>
                <a:spcPts val="600"/>
              </a:spcBef>
              <a:buFont typeface="Calibri" panose="020F0502020204030204" pitchFamily="34" charset="0"/>
              <a:buChar char="-"/>
            </a:pPr>
            <a:r>
              <a:rPr lang="en-GB" sz="1800" dirty="0">
                <a:solidFill>
                  <a:srgbClr val="000000"/>
                </a:solidFill>
                <a:effectLst/>
                <a:latin typeface="Calibri" panose="020F0502020204030204" pitchFamily="34" charset="0"/>
                <a:ea typeface="Arial" panose="020B0604020202020204" pitchFamily="34" charset="0"/>
              </a:rPr>
              <a:t>Digital Transformation</a:t>
            </a:r>
            <a:endParaRPr lang="en-BE" sz="1800" dirty="0">
              <a:effectLst/>
              <a:latin typeface="Times New Roman" panose="02020603050405020304" pitchFamily="18" charset="0"/>
              <a:ea typeface="Calibri" panose="020F0502020204030204" pitchFamily="34" charset="0"/>
            </a:endParaRPr>
          </a:p>
          <a:p>
            <a:endParaRPr lang="en-BE" dirty="0"/>
          </a:p>
        </p:txBody>
      </p:sp>
    </p:spTree>
    <p:extLst>
      <p:ext uri="{BB962C8B-B14F-4D97-AF65-F5344CB8AC3E}">
        <p14:creationId xmlns:p14="http://schemas.microsoft.com/office/powerpoint/2010/main" val="2346559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DBA8-324E-B075-5CEE-08E4B3966807}"/>
              </a:ext>
            </a:extLst>
          </p:cNvPr>
          <p:cNvSpPr>
            <a:spLocks noGrp="1"/>
          </p:cNvSpPr>
          <p:nvPr>
            <p:ph type="title"/>
          </p:nvPr>
        </p:nvSpPr>
        <p:spPr>
          <a:xfrm>
            <a:off x="838200" y="190501"/>
            <a:ext cx="10515600" cy="815975"/>
          </a:xfrm>
        </p:spPr>
        <p:txBody>
          <a:bodyPr/>
          <a:lstStyle/>
          <a:p>
            <a:r>
              <a:rPr lang="en-BE" b="1" dirty="0">
                <a:latin typeface="+mn-lt"/>
              </a:rPr>
              <a:t>In the SADC context - national organisations</a:t>
            </a:r>
          </a:p>
        </p:txBody>
      </p:sp>
      <p:sp>
        <p:nvSpPr>
          <p:cNvPr id="3" name="Content Placeholder 2">
            <a:extLst>
              <a:ext uri="{FF2B5EF4-FFF2-40B4-BE49-F238E27FC236}">
                <a16:creationId xmlns:a16="http://schemas.microsoft.com/office/drawing/2014/main" id="{91542F5E-ADED-9A6F-566E-E92E32B01D9D}"/>
              </a:ext>
            </a:extLst>
          </p:cNvPr>
          <p:cNvSpPr>
            <a:spLocks noGrp="1"/>
          </p:cNvSpPr>
          <p:nvPr>
            <p:ph idx="1"/>
          </p:nvPr>
        </p:nvSpPr>
        <p:spPr>
          <a:xfrm>
            <a:off x="635000" y="1143000"/>
            <a:ext cx="11214100" cy="5524499"/>
          </a:xfrm>
        </p:spPr>
        <p:txBody>
          <a:bodyPr>
            <a:normAutofit/>
          </a:bodyPr>
          <a:lstStyle/>
          <a:p>
            <a:pPr algn="just">
              <a:lnSpc>
                <a:spcPct val="105000"/>
              </a:lnSpc>
              <a:spcBef>
                <a:spcPts val="600"/>
              </a:spcBef>
            </a:pPr>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majority of SADC countries have established quality assurance institutions, in charge of developing, implementing and coordinating the set of policies, obligations and procedures related to quality assurance of education and training and qualifications of the different sub-sectors and sub-frameworks, according to national contexts.</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pPr>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In most SADC countries quality assurance of education and training entails internal and external dimensions, and addresses programmes and qualifications, as well as providers.</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n-BE" sz="2100" b="1" dirty="0">
                <a:solidFill>
                  <a:srgbClr val="C00000"/>
                </a:solidFill>
              </a:rPr>
              <a:t>Examples: </a:t>
            </a:r>
          </a:p>
          <a:p>
            <a:r>
              <a:rPr lang="en-BE" sz="2100" dirty="0"/>
              <a:t>CNAQ (Mozambique), CHE (Lesotho).</a:t>
            </a:r>
          </a:p>
          <a:p>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In the case of </a:t>
            </a:r>
            <a:r>
              <a:rPr lang="en-GB" sz="21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South Africa</a:t>
            </a:r>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 specific type of interaction has been developed between the quality councils in charge of the sub-frameworks and SAQA, the key guardian of the South African NQF. The </a:t>
            </a:r>
            <a:r>
              <a:rPr lang="en-GB" sz="21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Council for Higher Education </a:t>
            </a:r>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is responsible the higher education sub-framework and interacts with SAQA for the registration process (analysis and decision). </a:t>
            </a:r>
            <a:r>
              <a:rPr lang="en-GB" sz="21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UMALUSI</a:t>
            </a:r>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is the quality council in the General and Further Education and Training Qualifications Sub-framework and interacts with SAQA on matters related with the registration of qualifications of this domain. Finally, the </a:t>
            </a:r>
            <a:r>
              <a:rPr lang="en-GB" sz="21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Quality Council for Trades and Occupations (QCTO) </a:t>
            </a:r>
            <a:r>
              <a:rPr lang="en-GB" sz="2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is entrusted with the qualifications of vocational and occupational nature. </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endParaRPr lang="en-BE" sz="2000" dirty="0"/>
          </a:p>
        </p:txBody>
      </p:sp>
    </p:spTree>
    <p:extLst>
      <p:ext uri="{BB962C8B-B14F-4D97-AF65-F5344CB8AC3E}">
        <p14:creationId xmlns:p14="http://schemas.microsoft.com/office/powerpoint/2010/main" val="3698959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3587-744D-23D5-6376-D6E823B8DD65}"/>
              </a:ext>
            </a:extLst>
          </p:cNvPr>
          <p:cNvSpPr>
            <a:spLocks noGrp="1"/>
          </p:cNvSpPr>
          <p:nvPr>
            <p:ph type="title"/>
          </p:nvPr>
        </p:nvSpPr>
        <p:spPr>
          <a:xfrm>
            <a:off x="640080" y="306795"/>
            <a:ext cx="4368602" cy="1956841"/>
          </a:xfrm>
        </p:spPr>
        <p:txBody>
          <a:bodyPr anchor="b">
            <a:normAutofit/>
          </a:bodyPr>
          <a:lstStyle/>
          <a:p>
            <a:r>
              <a:rPr lang="en-BE" sz="3400" b="1" dirty="0">
                <a:latin typeface="+mn-lt"/>
              </a:rPr>
              <a:t>Topic 7: Communication, visibility, transparency, access to information</a:t>
            </a:r>
          </a:p>
        </p:txBody>
      </p:sp>
      <p:sp>
        <p:nvSpPr>
          <p:cNvPr id="3" name="Content Placeholder 2">
            <a:extLst>
              <a:ext uri="{FF2B5EF4-FFF2-40B4-BE49-F238E27FC236}">
                <a16:creationId xmlns:a16="http://schemas.microsoft.com/office/drawing/2014/main" id="{966DFD42-69F3-A51F-BDF9-418CECC44C6E}"/>
              </a:ext>
            </a:extLst>
          </p:cNvPr>
          <p:cNvSpPr>
            <a:spLocks noGrp="1"/>
          </p:cNvSpPr>
          <p:nvPr>
            <p:ph idx="1"/>
          </p:nvPr>
        </p:nvSpPr>
        <p:spPr>
          <a:xfrm>
            <a:off x="640080" y="3251997"/>
            <a:ext cx="4243589" cy="2941570"/>
          </a:xfrm>
        </p:spPr>
        <p:txBody>
          <a:bodyPr>
            <a:normAutofit/>
          </a:bodyPr>
          <a:lstStyle/>
          <a:p>
            <a:r>
              <a:rPr lang="en-BE" sz="2400" dirty="0"/>
              <a:t>Fillemon Iyambo, Namibia</a:t>
            </a:r>
          </a:p>
          <a:p>
            <a:r>
              <a:rPr lang="en-BE" sz="2400" dirty="0"/>
              <a:t>Tiina Polo</a:t>
            </a:r>
          </a:p>
          <a:p>
            <a:r>
              <a:rPr lang="en-BE" sz="2400" dirty="0"/>
              <a:t>Isabelle Le Mouillour</a:t>
            </a:r>
          </a:p>
          <a:p>
            <a:endParaRPr lang="en-BE" sz="2200" dirty="0"/>
          </a:p>
        </p:txBody>
      </p:sp>
      <p:pic>
        <p:nvPicPr>
          <p:cNvPr id="14" name="Picture 13" descr="3D box skeletons">
            <a:extLst>
              <a:ext uri="{FF2B5EF4-FFF2-40B4-BE49-F238E27FC236}">
                <a16:creationId xmlns:a16="http://schemas.microsoft.com/office/drawing/2014/main" id="{900B8048-096E-B592-A71A-C0C47B7CFC85}"/>
              </a:ext>
            </a:extLst>
          </p:cNvPr>
          <p:cNvPicPr>
            <a:picLocks noChangeAspect="1"/>
          </p:cNvPicPr>
          <p:nvPr/>
        </p:nvPicPr>
        <p:blipFill rotWithShape="1">
          <a:blip r:embed="rId2"/>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6803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2CD2-4DD2-20B5-DDED-2950C8C216A6}"/>
              </a:ext>
            </a:extLst>
          </p:cNvPr>
          <p:cNvSpPr>
            <a:spLocks noGrp="1"/>
          </p:cNvSpPr>
          <p:nvPr>
            <p:ph type="title"/>
          </p:nvPr>
        </p:nvSpPr>
        <p:spPr>
          <a:xfrm>
            <a:off x="344951" y="268501"/>
            <a:ext cx="2129670" cy="877729"/>
          </a:xfrm>
        </p:spPr>
        <p:txBody>
          <a:bodyPr anchor="ctr">
            <a:normAutofit/>
          </a:bodyPr>
          <a:lstStyle/>
          <a:p>
            <a:r>
              <a:rPr lang="en-BE" sz="2800" dirty="0">
                <a:latin typeface="+mn-lt"/>
              </a:rPr>
              <a:t>Meeting 4</a:t>
            </a:r>
            <a:br>
              <a:rPr lang="en-BE" sz="2800" dirty="0">
                <a:latin typeface="+mn-lt"/>
              </a:rPr>
            </a:br>
            <a:r>
              <a:rPr lang="en-BE" sz="2800" dirty="0">
                <a:latin typeface="+mn-lt"/>
              </a:rPr>
              <a:t>20/02/2024</a:t>
            </a:r>
          </a:p>
        </p:txBody>
      </p:sp>
      <p:pic>
        <p:nvPicPr>
          <p:cNvPr id="5" name="Content Placeholder 4" descr="A screenshot of a video conference&#10;&#10;Description automatically generated">
            <a:extLst>
              <a:ext uri="{FF2B5EF4-FFF2-40B4-BE49-F238E27FC236}">
                <a16:creationId xmlns:a16="http://schemas.microsoft.com/office/drawing/2014/main" id="{31600AC9-E672-6456-E5DA-579DE063ACC6}"/>
              </a:ext>
            </a:extLst>
          </p:cNvPr>
          <p:cNvPicPr>
            <a:picLocks noChangeAspect="1"/>
          </p:cNvPicPr>
          <p:nvPr/>
        </p:nvPicPr>
        <p:blipFill>
          <a:blip r:embed="rId2"/>
          <a:stretch>
            <a:fillRect/>
          </a:stretch>
        </p:blipFill>
        <p:spPr>
          <a:xfrm>
            <a:off x="2683146" y="399209"/>
            <a:ext cx="9317555" cy="6059582"/>
          </a:xfrm>
          <a:prstGeom prst="rect">
            <a:avLst/>
          </a:prstGeom>
        </p:spPr>
      </p:pic>
      <p:sp>
        <p:nvSpPr>
          <p:cNvPr id="13" name="TextBox 12">
            <a:extLst>
              <a:ext uri="{FF2B5EF4-FFF2-40B4-BE49-F238E27FC236}">
                <a16:creationId xmlns:a16="http://schemas.microsoft.com/office/drawing/2014/main" id="{8ECB81D5-F898-CF11-C3BD-D11F1420A4CF}"/>
              </a:ext>
            </a:extLst>
          </p:cNvPr>
          <p:cNvSpPr txBox="1"/>
          <p:nvPr/>
        </p:nvSpPr>
        <p:spPr>
          <a:xfrm>
            <a:off x="191299" y="2176518"/>
            <a:ext cx="2129670" cy="1085744"/>
          </a:xfrm>
          <a:prstGeom prst="rect">
            <a:avLst/>
          </a:prstGeom>
          <a:ln>
            <a:solidFill>
              <a:schemeClr val="tx1"/>
            </a:solidFill>
          </a:ln>
        </p:spPr>
        <p:txBody>
          <a:bodyPr vert="horz" lIns="91440" tIns="45720" rIns="91440" bIns="45720" rtlCol="0" anchor="t">
            <a:normAutofit/>
          </a:bodyPr>
          <a:lstStyle/>
          <a:p>
            <a:pPr algn="ctr" defTabSz="667512">
              <a:lnSpc>
                <a:spcPct val="90000"/>
              </a:lnSpc>
              <a:spcAft>
                <a:spcPts val="438"/>
              </a:spcAft>
            </a:pPr>
            <a:r>
              <a:rPr lang="en-US" sz="1752" b="1" kern="1200">
                <a:solidFill>
                  <a:srgbClr val="1453A3"/>
                </a:solidFill>
                <a:latin typeface="+mn-lt"/>
                <a:ea typeface="+mn-ea"/>
                <a:cs typeface="+mn-cs"/>
              </a:rPr>
              <a:t>Working Group - comparison EQF-SADCQF at the meeting 4</a:t>
            </a:r>
            <a:endParaRPr lang="en-US" sz="2400" b="1">
              <a:solidFill>
                <a:schemeClr val="accent1"/>
              </a:solidFill>
            </a:endParaRPr>
          </a:p>
        </p:txBody>
      </p:sp>
      <p:sp>
        <p:nvSpPr>
          <p:cNvPr id="15" name="TextBox 14">
            <a:extLst>
              <a:ext uri="{FF2B5EF4-FFF2-40B4-BE49-F238E27FC236}">
                <a16:creationId xmlns:a16="http://schemas.microsoft.com/office/drawing/2014/main" id="{A1956127-D749-C8FD-3220-54DF6217BF99}"/>
              </a:ext>
            </a:extLst>
          </p:cNvPr>
          <p:cNvSpPr txBox="1"/>
          <p:nvPr/>
        </p:nvSpPr>
        <p:spPr>
          <a:xfrm>
            <a:off x="344951" y="4292550"/>
            <a:ext cx="2129670" cy="800027"/>
          </a:xfrm>
          <a:prstGeom prst="rect">
            <a:avLst/>
          </a:prstGeom>
          <a:solidFill>
            <a:schemeClr val="accent5">
              <a:lumMod val="20000"/>
              <a:lumOff val="80000"/>
            </a:schemeClr>
          </a:solidFill>
          <a:ln>
            <a:solidFill>
              <a:schemeClr val="tx1"/>
            </a:solidFill>
          </a:ln>
        </p:spPr>
        <p:txBody>
          <a:bodyPr wrap="square" rtlCol="0">
            <a:spAutoFit/>
          </a:bodyPr>
          <a:lstStyle/>
          <a:p>
            <a:pPr algn="ctr" defTabSz="667512">
              <a:spcAft>
                <a:spcPts val="600"/>
              </a:spcAft>
            </a:pPr>
            <a:r>
              <a:rPr lang="en-BE" sz="1533" b="1" kern="1200">
                <a:solidFill>
                  <a:schemeClr val="tx1"/>
                </a:solidFill>
                <a:latin typeface="+mn-lt"/>
                <a:ea typeface="+mn-ea"/>
                <a:cs typeface="+mn-cs"/>
              </a:rPr>
              <a:t>Interpretation is available in 3 languages: EN-FR-PT</a:t>
            </a:r>
            <a:endParaRPr lang="en-BE" sz="2100" b="1"/>
          </a:p>
        </p:txBody>
      </p:sp>
    </p:spTree>
    <p:extLst>
      <p:ext uri="{BB962C8B-B14F-4D97-AF65-F5344CB8AC3E}">
        <p14:creationId xmlns:p14="http://schemas.microsoft.com/office/powerpoint/2010/main" val="2932755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3E7E-C9A2-F842-F700-83828022D98C}"/>
              </a:ext>
            </a:extLst>
          </p:cNvPr>
          <p:cNvSpPr>
            <a:spLocks noGrp="1"/>
          </p:cNvSpPr>
          <p:nvPr>
            <p:ph type="title"/>
          </p:nvPr>
        </p:nvSpPr>
        <p:spPr>
          <a:xfrm>
            <a:off x="838200" y="365125"/>
            <a:ext cx="10515600" cy="728889"/>
          </a:xfrm>
        </p:spPr>
        <p:txBody>
          <a:bodyPr/>
          <a:lstStyle/>
          <a:p>
            <a:r>
              <a:rPr lang="en-BE" b="1" dirty="0">
                <a:solidFill>
                  <a:srgbClr val="0070C0"/>
                </a:solidFill>
                <a:latin typeface="+mn-lt"/>
              </a:rPr>
              <a:t>Topic 7: in the EQF context</a:t>
            </a:r>
          </a:p>
        </p:txBody>
      </p:sp>
      <p:sp>
        <p:nvSpPr>
          <p:cNvPr id="3" name="Content Placeholder 2">
            <a:extLst>
              <a:ext uri="{FF2B5EF4-FFF2-40B4-BE49-F238E27FC236}">
                <a16:creationId xmlns:a16="http://schemas.microsoft.com/office/drawing/2014/main" id="{29364CFC-A46F-3A6A-4E6F-0D87E06A12AA}"/>
              </a:ext>
            </a:extLst>
          </p:cNvPr>
          <p:cNvSpPr>
            <a:spLocks noGrp="1"/>
          </p:cNvSpPr>
          <p:nvPr>
            <p:ph idx="1"/>
          </p:nvPr>
        </p:nvSpPr>
        <p:spPr>
          <a:xfrm>
            <a:off x="424543" y="1257300"/>
            <a:ext cx="11315700" cy="5235575"/>
          </a:xfrm>
        </p:spPr>
        <p:txBody>
          <a:bodyPr/>
          <a:lstStyle/>
          <a:p>
            <a:pPr algn="just">
              <a:lnSpc>
                <a:spcPct val="115000"/>
              </a:lnSpc>
              <a:spcBef>
                <a:spcPts val="600"/>
              </a:spcBef>
              <a:spcAft>
                <a:spcPts val="600"/>
              </a:spcAft>
            </a:pPr>
            <a:r>
              <a:rPr lang="en-US" sz="22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Communication, visibility, transparency</a:t>
            </a:r>
            <a:r>
              <a:rPr lang="en-US" sz="2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access to information is essential, especially, when considering the different ways in which the EQF and the NQFs have been developing and are used, such as: </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pPr lvl="1">
              <a:lnSpc>
                <a:spcPct val="105000"/>
              </a:lnSpc>
              <a:spcAft>
                <a:spcPts val="500"/>
              </a:spcAft>
              <a:buSzPts val="1000"/>
              <a:buFont typeface="Wingdings" pitchFamily="2" charset="2"/>
              <a:buChar char="Ø"/>
              <a:tabLst>
                <a:tab pos="457200" algn="l"/>
              </a:tabLst>
            </a:pPr>
            <a:r>
              <a:rPr lang="en-BE" sz="2200" dirty="0">
                <a:effectLst/>
                <a:latin typeface="Calibri" panose="020F0502020204030204" pitchFamily="34" charset="0"/>
                <a:ea typeface="Times New Roman" panose="02020603050405020304" pitchFamily="18" charset="0"/>
              </a:rPr>
              <a:t>To improve the education and training system by using the learning outcome approach; </a:t>
            </a:r>
            <a:endParaRPr lang="en-BE" sz="2200" dirty="0">
              <a:effectLst/>
              <a:latin typeface="Times New Roman" panose="02020603050405020304" pitchFamily="18" charset="0"/>
              <a:ea typeface="Times New Roman" panose="02020603050405020304" pitchFamily="18" charset="0"/>
            </a:endParaRPr>
          </a:p>
          <a:p>
            <a:pPr lvl="1">
              <a:lnSpc>
                <a:spcPct val="105000"/>
              </a:lnSpc>
              <a:spcAft>
                <a:spcPts val="500"/>
              </a:spcAft>
              <a:buSzPts val="1000"/>
              <a:buFont typeface="Wingdings" pitchFamily="2" charset="2"/>
              <a:buChar char="Ø"/>
              <a:tabLst>
                <a:tab pos="457200" algn="l"/>
              </a:tabLst>
            </a:pPr>
            <a:r>
              <a:rPr lang="en-BE" sz="2200" dirty="0">
                <a:effectLst/>
                <a:latin typeface="Calibri" panose="020F0502020204030204" pitchFamily="34" charset="0"/>
                <a:ea typeface="Times New Roman" panose="02020603050405020304" pitchFamily="18" charset="0"/>
              </a:rPr>
              <a:t>To increase transparency between formal, non-formal and informal learning; </a:t>
            </a:r>
            <a:endParaRPr lang="en-BE" sz="2200" dirty="0">
              <a:effectLst/>
              <a:latin typeface="Times New Roman" panose="02020603050405020304" pitchFamily="18" charset="0"/>
              <a:ea typeface="Times New Roman" panose="02020603050405020304" pitchFamily="18" charset="0"/>
            </a:endParaRPr>
          </a:p>
          <a:p>
            <a:pPr lvl="1">
              <a:lnSpc>
                <a:spcPct val="105000"/>
              </a:lnSpc>
              <a:spcAft>
                <a:spcPts val="500"/>
              </a:spcAft>
              <a:buSzPts val="1000"/>
              <a:buFont typeface="Wingdings" pitchFamily="2" charset="2"/>
              <a:buChar char="Ø"/>
              <a:tabLst>
                <a:tab pos="457200" algn="l"/>
              </a:tabLst>
            </a:pPr>
            <a:r>
              <a:rPr lang="en-BE" sz="2200" dirty="0">
                <a:effectLst/>
                <a:latin typeface="Calibri" panose="020F0502020204030204" pitchFamily="34" charset="0"/>
                <a:ea typeface="Times New Roman" panose="02020603050405020304" pitchFamily="18" charset="0"/>
              </a:rPr>
              <a:t>To allow education/training providers outside formal education/training systems to have their qualifications included in NQFs and thus the EQF. </a:t>
            </a:r>
            <a:endParaRPr lang="en-BE" sz="2200" dirty="0">
              <a:effectLst/>
              <a:latin typeface="Times New Roman" panose="02020603050405020304" pitchFamily="18" charset="0"/>
              <a:ea typeface="Times New Roman" panose="02020603050405020304" pitchFamily="18" charset="0"/>
            </a:endParaRPr>
          </a:p>
          <a:p>
            <a:pPr lvl="1">
              <a:lnSpc>
                <a:spcPct val="105000"/>
              </a:lnSpc>
              <a:spcAft>
                <a:spcPts val="500"/>
              </a:spcAft>
              <a:buSzPts val="1000"/>
              <a:buFont typeface="Wingdings" pitchFamily="2" charset="2"/>
              <a:buChar char="Ø"/>
              <a:tabLst>
                <a:tab pos="457200" algn="l"/>
              </a:tabLst>
            </a:pPr>
            <a:r>
              <a:rPr lang="en-BE" sz="2200" dirty="0">
                <a:effectLst/>
                <a:latin typeface="Calibri" panose="020F0502020204030204" pitchFamily="34" charset="0"/>
                <a:ea typeface="Times New Roman" panose="02020603050405020304" pitchFamily="18" charset="0"/>
              </a:rPr>
              <a:t>To reform education and training systems.</a:t>
            </a:r>
          </a:p>
          <a:p>
            <a:pPr marL="342900" indent="-342900">
              <a:lnSpc>
                <a:spcPct val="105000"/>
              </a:lnSpc>
              <a:spcAft>
                <a:spcPts val="500"/>
              </a:spcAft>
              <a:buSzPts val="1000"/>
              <a:buFont typeface="Symbol" pitchFamily="2" charset="2"/>
              <a:buChar char=""/>
              <a:tabLst>
                <a:tab pos="457200" algn="l"/>
              </a:tabLst>
            </a:pPr>
            <a:r>
              <a:rPr lang="en-US" sz="2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EQF Council Recommendation defines actions linked to awareness raising and communication of the added value of NQFs and the EQFs, clearly recognizing communication as key for the future take up and implementation of NQFs and the EQF. </a:t>
            </a:r>
          </a:p>
          <a:p>
            <a:pPr marL="342900" indent="-342900">
              <a:lnSpc>
                <a:spcPct val="105000"/>
              </a:lnSpc>
              <a:spcAft>
                <a:spcPts val="500"/>
              </a:spcAft>
              <a:buSzPts val="1000"/>
              <a:buFont typeface="Symbol" pitchFamily="2" charset="2"/>
              <a:buChar char=""/>
              <a:tabLst>
                <a:tab pos="457200" algn="l"/>
              </a:tabLst>
            </a:pPr>
            <a:endParaRPr lang="en-BE" sz="1800" dirty="0">
              <a:effectLst/>
              <a:latin typeface="Times New Roman" panose="02020603050405020304" pitchFamily="18" charset="0"/>
              <a:ea typeface="Times New Roman" panose="02020603050405020304" pitchFamily="18" charset="0"/>
            </a:endParaRPr>
          </a:p>
          <a:p>
            <a:endParaRPr lang="en-BE" dirty="0"/>
          </a:p>
        </p:txBody>
      </p:sp>
      <p:sp>
        <p:nvSpPr>
          <p:cNvPr id="4" name="TextBox 3">
            <a:extLst>
              <a:ext uri="{FF2B5EF4-FFF2-40B4-BE49-F238E27FC236}">
                <a16:creationId xmlns:a16="http://schemas.microsoft.com/office/drawing/2014/main" id="{F18B1231-F012-DF4E-8EB4-B7413ADDCD3F}"/>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1544997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E1BDC-8593-DEE7-5EFE-3E79C7D92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94399-9660-6F7C-D466-DD1768AFF019}"/>
              </a:ext>
            </a:extLst>
          </p:cNvPr>
          <p:cNvSpPr>
            <a:spLocks noGrp="1"/>
          </p:cNvSpPr>
          <p:nvPr>
            <p:ph type="title"/>
          </p:nvPr>
        </p:nvSpPr>
        <p:spPr>
          <a:xfrm>
            <a:off x="838200" y="365125"/>
            <a:ext cx="10515600" cy="728889"/>
          </a:xfrm>
        </p:spPr>
        <p:txBody>
          <a:bodyPr/>
          <a:lstStyle/>
          <a:p>
            <a:r>
              <a:rPr lang="en-BE" b="1" dirty="0">
                <a:solidFill>
                  <a:srgbClr val="0070C0"/>
                </a:solidFill>
                <a:latin typeface="+mn-lt"/>
              </a:rPr>
              <a:t>Topic 7: in the EQF context</a:t>
            </a:r>
          </a:p>
        </p:txBody>
      </p:sp>
      <p:sp>
        <p:nvSpPr>
          <p:cNvPr id="3" name="Content Placeholder 2">
            <a:extLst>
              <a:ext uri="{FF2B5EF4-FFF2-40B4-BE49-F238E27FC236}">
                <a16:creationId xmlns:a16="http://schemas.microsoft.com/office/drawing/2014/main" id="{9CC14D53-5F69-E58A-B645-5BFBB8C63192}"/>
              </a:ext>
            </a:extLst>
          </p:cNvPr>
          <p:cNvSpPr>
            <a:spLocks noGrp="1"/>
          </p:cNvSpPr>
          <p:nvPr>
            <p:ph idx="1"/>
          </p:nvPr>
        </p:nvSpPr>
        <p:spPr>
          <a:xfrm>
            <a:off x="424543" y="1257300"/>
            <a:ext cx="11315700" cy="5235575"/>
          </a:xfrm>
        </p:spPr>
        <p:txBody>
          <a:bodyPr>
            <a:normAutofit fontScale="92500"/>
          </a:bodyPr>
          <a:lstStyle/>
          <a:p>
            <a:pPr algn="just">
              <a:lnSpc>
                <a:spcPct val="115000"/>
              </a:lnSpc>
              <a:spcBef>
                <a:spcPts val="600"/>
              </a:spcBef>
              <a:spcAft>
                <a:spcPts val="600"/>
              </a:spcAft>
            </a:pPr>
            <a:r>
              <a:rPr lang="en-US" sz="24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EQF Council Recommendation defines actions linked to awareness raising and communication of the added value of NQFs and the EQFs, clearly recognizing communication as key for the future take up and implementation of NQFs and the EQF. </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pPr>
            <a:r>
              <a:rPr lang="en-US" sz="24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EQF Council Recommendation of May 2017: </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p>
            <a:pPr lvl="0" algn="just">
              <a:lnSpc>
                <a:spcPct val="115000"/>
              </a:lnSpc>
              <a:spcBef>
                <a:spcPts val="600"/>
              </a:spcBef>
              <a:spcAft>
                <a:spcPts val="600"/>
              </a:spcAft>
              <a:buFont typeface="Wingdings" pitchFamily="2" charset="2"/>
              <a:buChar char="Ø"/>
            </a:pPr>
            <a:r>
              <a:rPr lang="en-US" sz="2400" dirty="0">
                <a:solidFill>
                  <a:srgbClr val="000000"/>
                </a:solidFill>
                <a:latin typeface="Calibri" panose="020F0502020204030204" pitchFamily="34" charset="0"/>
                <a:ea typeface="DengXian" panose="02010600030101010101" pitchFamily="2" charset="-122"/>
              </a:rPr>
              <a:t>I</a:t>
            </a:r>
            <a:r>
              <a:rPr lang="en-US" sz="2400" dirty="0">
                <a:solidFill>
                  <a:srgbClr val="000000"/>
                </a:solidFill>
                <a:effectLst/>
                <a:latin typeface="Calibri" panose="020F0502020204030204" pitchFamily="34" charset="0"/>
                <a:ea typeface="DengXian" panose="02010600030101010101" pitchFamily="2" charset="-122"/>
              </a:rPr>
              <a:t>nvites countries to include a reference to an EQF level on documents and/or registers of qualifications, to ensure results of the referencing are publicly available and to encourage the use of EQF by relevant stakeholders.</a:t>
            </a:r>
            <a:endParaRPr lang="en-BE" sz="2400" dirty="0">
              <a:effectLst/>
              <a:latin typeface="Arial" panose="020B0604020202020204" pitchFamily="34" charset="0"/>
              <a:ea typeface="Arial" panose="020B0604020202020204" pitchFamily="34" charset="0"/>
            </a:endParaRPr>
          </a:p>
          <a:p>
            <a:pPr lvl="0" algn="just">
              <a:lnSpc>
                <a:spcPct val="115000"/>
              </a:lnSpc>
              <a:spcBef>
                <a:spcPts val="600"/>
              </a:spcBef>
              <a:spcAft>
                <a:spcPts val="600"/>
              </a:spcAft>
              <a:buFont typeface="Wingdings" pitchFamily="2" charset="2"/>
              <a:buChar char="Ø"/>
            </a:pPr>
            <a:r>
              <a:rPr lang="en-US" sz="2400" dirty="0">
                <a:solidFill>
                  <a:srgbClr val="000000"/>
                </a:solidFill>
                <a:latin typeface="Calibri" panose="020F0502020204030204" pitchFamily="34" charset="0"/>
                <a:ea typeface="DengXian" panose="02010600030101010101" pitchFamily="2" charset="-122"/>
              </a:rPr>
              <a:t>D</a:t>
            </a:r>
            <a:r>
              <a:rPr lang="en-US" sz="2400" dirty="0">
                <a:solidFill>
                  <a:srgbClr val="000000"/>
                </a:solidFill>
                <a:effectLst/>
                <a:latin typeface="Calibri" panose="020F0502020204030204" pitchFamily="34" charset="0"/>
                <a:ea typeface="DengXian" panose="02010600030101010101" pitchFamily="2" charset="-122"/>
              </a:rPr>
              <a:t>efines a key task of EQF NCPs as providing support to national authorities to bring the EQF closer to individuals and </a:t>
            </a:r>
            <a:r>
              <a:rPr lang="en-US" sz="2400" dirty="0" err="1">
                <a:solidFill>
                  <a:srgbClr val="000000"/>
                </a:solidFill>
                <a:effectLst/>
                <a:latin typeface="Calibri" panose="020F0502020204030204" pitchFamily="34" charset="0"/>
                <a:ea typeface="DengXian" panose="02010600030101010101" pitchFamily="2" charset="-122"/>
              </a:rPr>
              <a:t>organisations</a:t>
            </a:r>
            <a:r>
              <a:rPr lang="en-US" sz="2400" dirty="0">
                <a:solidFill>
                  <a:srgbClr val="000000"/>
                </a:solidFill>
                <a:effectLst/>
                <a:latin typeface="Calibri" panose="020F0502020204030204" pitchFamily="34" charset="0"/>
                <a:ea typeface="DengXian" panose="02010600030101010101" pitchFamily="2" charset="-122"/>
              </a:rPr>
              <a:t>. </a:t>
            </a:r>
            <a:endParaRPr lang="en-BE" sz="2400" dirty="0">
              <a:effectLst/>
              <a:latin typeface="Arial" panose="020B0604020202020204" pitchFamily="34" charset="0"/>
              <a:ea typeface="Arial" panose="020B0604020202020204" pitchFamily="34" charset="0"/>
            </a:endParaRPr>
          </a:p>
          <a:p>
            <a:pPr lvl="0" algn="just">
              <a:lnSpc>
                <a:spcPct val="115000"/>
              </a:lnSpc>
              <a:spcBef>
                <a:spcPts val="600"/>
              </a:spcBef>
              <a:spcAft>
                <a:spcPts val="600"/>
              </a:spcAft>
              <a:buFont typeface="Wingdings" pitchFamily="2" charset="2"/>
              <a:buChar char="Ø"/>
            </a:pPr>
            <a:r>
              <a:rPr lang="en-US" sz="2400" dirty="0">
                <a:solidFill>
                  <a:srgbClr val="000000"/>
                </a:solidFill>
                <a:effectLst/>
                <a:latin typeface="Calibri" panose="020F0502020204030204" pitchFamily="34" charset="0"/>
                <a:ea typeface="DengXian" panose="02010600030101010101" pitchFamily="2" charset="-122"/>
              </a:rPr>
              <a:t>Recommends that the Commission, in cooperation with Member States and stakeholders within the EQF Advisory Group, develop guidance for communicating the EQF.  </a:t>
            </a:r>
            <a:endParaRPr lang="en-BE" sz="2400" dirty="0">
              <a:effectLst/>
              <a:latin typeface="Arial" panose="020B0604020202020204" pitchFamily="34" charset="0"/>
              <a:ea typeface="Arial" panose="020B0604020202020204" pitchFamily="34" charset="0"/>
            </a:endParaRPr>
          </a:p>
          <a:p>
            <a:pPr marL="342900" indent="-342900">
              <a:lnSpc>
                <a:spcPct val="105000"/>
              </a:lnSpc>
              <a:spcAft>
                <a:spcPts val="500"/>
              </a:spcAft>
              <a:buSzPts val="1000"/>
              <a:buFont typeface="Symbol" pitchFamily="2" charset="2"/>
              <a:buChar char=""/>
              <a:tabLst>
                <a:tab pos="457200" algn="l"/>
              </a:tabLst>
            </a:pPr>
            <a:endParaRPr lang="en-BE" sz="1800" dirty="0">
              <a:effectLst/>
              <a:latin typeface="Times New Roman" panose="02020603050405020304" pitchFamily="18" charset="0"/>
              <a:ea typeface="Times New Roman" panose="02020603050405020304" pitchFamily="18" charset="0"/>
            </a:endParaRPr>
          </a:p>
          <a:p>
            <a:endParaRPr lang="en-BE" dirty="0"/>
          </a:p>
        </p:txBody>
      </p:sp>
      <p:sp>
        <p:nvSpPr>
          <p:cNvPr id="4" name="TextBox 3">
            <a:extLst>
              <a:ext uri="{FF2B5EF4-FFF2-40B4-BE49-F238E27FC236}">
                <a16:creationId xmlns:a16="http://schemas.microsoft.com/office/drawing/2014/main" id="{321C694F-2135-1E5E-8DD4-DB867123CD60}"/>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11679057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FAA4-DD68-1655-A5C4-26A594F51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CF24D-8972-ACD6-354C-5FA6A37CB5A1}"/>
              </a:ext>
            </a:extLst>
          </p:cNvPr>
          <p:cNvSpPr>
            <a:spLocks noGrp="1"/>
          </p:cNvSpPr>
          <p:nvPr>
            <p:ph type="title"/>
          </p:nvPr>
        </p:nvSpPr>
        <p:spPr>
          <a:xfrm>
            <a:off x="838200" y="365125"/>
            <a:ext cx="10515600" cy="728889"/>
          </a:xfrm>
        </p:spPr>
        <p:txBody>
          <a:bodyPr/>
          <a:lstStyle/>
          <a:p>
            <a:r>
              <a:rPr lang="en-BE" b="1" dirty="0">
                <a:solidFill>
                  <a:srgbClr val="0070C0"/>
                </a:solidFill>
                <a:latin typeface="+mn-lt"/>
              </a:rPr>
              <a:t>Topic 7: in the EQF context</a:t>
            </a:r>
          </a:p>
        </p:txBody>
      </p:sp>
      <p:sp>
        <p:nvSpPr>
          <p:cNvPr id="3" name="Content Placeholder 2">
            <a:extLst>
              <a:ext uri="{FF2B5EF4-FFF2-40B4-BE49-F238E27FC236}">
                <a16:creationId xmlns:a16="http://schemas.microsoft.com/office/drawing/2014/main" id="{CF8C65A4-AE1B-B1C5-94C9-DDAB885CECFD}"/>
              </a:ext>
            </a:extLst>
          </p:cNvPr>
          <p:cNvSpPr>
            <a:spLocks noGrp="1"/>
          </p:cNvSpPr>
          <p:nvPr>
            <p:ph idx="1"/>
          </p:nvPr>
        </p:nvSpPr>
        <p:spPr>
          <a:xfrm>
            <a:off x="424543" y="1257300"/>
            <a:ext cx="11315700" cy="5235575"/>
          </a:xfrm>
        </p:spPr>
        <p:txBody>
          <a:bodyPr/>
          <a:lstStyle/>
          <a:p>
            <a:pPr algn="just">
              <a:lnSpc>
                <a:spcPct val="115000"/>
              </a:lnSpc>
              <a:spcBef>
                <a:spcPts val="600"/>
              </a:spcBef>
              <a:spcAft>
                <a:spcPts val="600"/>
              </a:spcAft>
            </a:pPr>
            <a:r>
              <a:rPr lang="en-US" sz="2500" dirty="0">
                <a:effectLst/>
                <a:latin typeface="Calibri" panose="020F0502020204030204" pitchFamily="34" charset="0"/>
                <a:ea typeface="DengXian" panose="02010600030101010101" pitchFamily="2" charset="-122"/>
                <a:cs typeface="Calibri" panose="020F0502020204030204" pitchFamily="34" charset="0"/>
              </a:rPr>
              <a:t>Important initiatives and instruments contributing to communication and visibility of the EQF </a:t>
            </a:r>
            <a:r>
              <a:rPr lang="en-US" sz="2400" dirty="0">
                <a:effectLst/>
                <a:latin typeface="Calibri" panose="020F0502020204030204" pitchFamily="34" charset="0"/>
                <a:ea typeface="DengXian" panose="02010600030101010101" pitchFamily="2" charset="-122"/>
                <a:cs typeface="Calibri" panose="020F0502020204030204" pitchFamily="34" charset="0"/>
              </a:rPr>
              <a:t>:</a:t>
            </a:r>
            <a:endParaRPr lang="en-BE" sz="2400" dirty="0">
              <a:effectLst/>
              <a:latin typeface="Calibri" panose="020F0502020204030204" pitchFamily="34" charset="0"/>
              <a:ea typeface="DengXian" panose="02010600030101010101" pitchFamily="2" charset="-122"/>
              <a:cs typeface="Arial" panose="020B0604020202020204" pitchFamily="34" charset="0"/>
            </a:endParaRPr>
          </a:p>
          <a:p>
            <a:pPr lvl="1" algn="just">
              <a:lnSpc>
                <a:spcPct val="115000"/>
              </a:lnSpc>
              <a:spcBef>
                <a:spcPts val="600"/>
              </a:spcBef>
              <a:spcAft>
                <a:spcPts val="600"/>
              </a:spcAft>
              <a:buFont typeface="Wingdings" pitchFamily="2" charset="2"/>
              <a:buChar char="Ø"/>
            </a:pPr>
            <a:r>
              <a:rPr lang="en-ZA" sz="2000" dirty="0">
                <a:effectLst/>
                <a:latin typeface="Calibri" panose="020F0502020204030204" pitchFamily="34" charset="0"/>
                <a:ea typeface="Arial" panose="020B0604020202020204" pitchFamily="34" charset="0"/>
              </a:rPr>
              <a:t> </a:t>
            </a:r>
            <a:r>
              <a:rPr lang="en-ZA" dirty="0">
                <a:effectLst/>
                <a:latin typeface="Calibri" panose="020F0502020204030204" pitchFamily="34" charset="0"/>
                <a:ea typeface="Arial" panose="020B0604020202020204" pitchFamily="34" charset="0"/>
              </a:rPr>
              <a:t>EQF AG Peer Learning Activities, and other events related to EQF main areas of work such as VNFIL conferences and stakeholders’ meetings.</a:t>
            </a:r>
            <a:endParaRPr lang="en-BE" dirty="0">
              <a:effectLst/>
              <a:latin typeface="Arial" panose="020B0604020202020204" pitchFamily="34" charset="0"/>
              <a:ea typeface="Arial" panose="020B0604020202020204" pitchFamily="34" charset="0"/>
            </a:endParaRPr>
          </a:p>
          <a:p>
            <a:pPr lvl="1" algn="just">
              <a:lnSpc>
                <a:spcPct val="115000"/>
              </a:lnSpc>
              <a:spcBef>
                <a:spcPts val="600"/>
              </a:spcBef>
              <a:spcAft>
                <a:spcPts val="600"/>
              </a:spcAft>
              <a:buFont typeface="Wingdings" pitchFamily="2" charset="2"/>
              <a:buChar char="Ø"/>
            </a:pPr>
            <a:r>
              <a:rPr lang="en-ZA" dirty="0">
                <a:effectLst/>
                <a:latin typeface="Calibri" panose="020F0502020204030204" pitchFamily="34" charset="0"/>
                <a:ea typeface="Arial" panose="020B0604020202020204" pitchFamily="34" charset="0"/>
              </a:rPr>
              <a:t> The new </a:t>
            </a:r>
            <a:r>
              <a:rPr lang="en-ZA" u="sng" dirty="0">
                <a:solidFill>
                  <a:srgbClr val="0563C1"/>
                </a:solidFill>
                <a:effectLst/>
                <a:latin typeface="Calibri" panose="020F0502020204030204" pitchFamily="34" charset="0"/>
                <a:ea typeface="Arial" panose="020B0604020202020204" pitchFamily="34" charset="0"/>
                <a:hlinkClick r:id="rId2"/>
              </a:rPr>
              <a:t>Europass Platform</a:t>
            </a:r>
            <a:r>
              <a:rPr lang="en-ZA" dirty="0">
                <a:effectLst/>
                <a:latin typeface="Calibri" panose="020F0502020204030204" pitchFamily="34" charset="0"/>
                <a:ea typeface="Arial" panose="020B0604020202020204" pitchFamily="34" charset="0"/>
              </a:rPr>
              <a:t>, in which is included the </a:t>
            </a:r>
            <a:r>
              <a:rPr lang="en-ZA" u="sng" dirty="0">
                <a:solidFill>
                  <a:srgbClr val="0563C1"/>
                </a:solidFill>
                <a:effectLst/>
                <a:latin typeface="Calibri" panose="020F0502020204030204" pitchFamily="34" charset="0"/>
                <a:ea typeface="Arial" panose="020B0604020202020204" pitchFamily="34" charset="0"/>
                <a:hlinkClick r:id="rId3"/>
              </a:rPr>
              <a:t>webpages of the EQF</a:t>
            </a:r>
            <a:endParaRPr lang="en-BE" dirty="0">
              <a:effectLst/>
              <a:latin typeface="Arial" panose="020B0604020202020204" pitchFamily="34" charset="0"/>
              <a:ea typeface="Arial" panose="020B0604020202020204" pitchFamily="34" charset="0"/>
            </a:endParaRPr>
          </a:p>
          <a:p>
            <a:pPr lvl="1" algn="just">
              <a:lnSpc>
                <a:spcPct val="115000"/>
              </a:lnSpc>
              <a:spcBef>
                <a:spcPts val="600"/>
              </a:spcBef>
              <a:spcAft>
                <a:spcPts val="600"/>
              </a:spcAft>
              <a:buFont typeface="Wingdings" pitchFamily="2" charset="2"/>
              <a:buChar char="Ø"/>
            </a:pPr>
            <a:r>
              <a:rPr lang="en-ZA" dirty="0">
                <a:effectLst/>
                <a:latin typeface="Calibri" panose="020F0502020204030204" pitchFamily="34" charset="0"/>
                <a:ea typeface="Arial" panose="020B0604020202020204" pitchFamily="34" charset="0"/>
              </a:rPr>
              <a:t> Information and reports on </a:t>
            </a:r>
            <a:r>
              <a:rPr lang="en-ZA" u="sng" dirty="0">
                <a:solidFill>
                  <a:srgbClr val="0563C1"/>
                </a:solidFill>
                <a:effectLst/>
                <a:latin typeface="Calibri" panose="020F0502020204030204" pitchFamily="34" charset="0"/>
                <a:ea typeface="Arial" panose="020B0604020202020204" pitchFamily="34" charset="0"/>
                <a:hlinkClick r:id="rId4"/>
              </a:rPr>
              <a:t>EQF referencing</a:t>
            </a:r>
            <a:r>
              <a:rPr lang="en-ZA" dirty="0">
                <a:effectLst/>
                <a:latin typeface="Calibri" panose="020F0502020204030204" pitchFamily="34" charset="0"/>
                <a:ea typeface="Arial" panose="020B0604020202020204" pitchFamily="34" charset="0"/>
              </a:rPr>
              <a:t> accessible in the EQF webpages.</a:t>
            </a:r>
            <a:endParaRPr lang="en-BE" dirty="0">
              <a:effectLst/>
              <a:latin typeface="Arial" panose="020B0604020202020204" pitchFamily="34" charset="0"/>
              <a:ea typeface="Arial" panose="020B0604020202020204" pitchFamily="34" charset="0"/>
            </a:endParaRPr>
          </a:p>
          <a:p>
            <a:pPr lvl="1" algn="just">
              <a:lnSpc>
                <a:spcPct val="115000"/>
              </a:lnSpc>
              <a:spcBef>
                <a:spcPts val="600"/>
              </a:spcBef>
              <a:spcAft>
                <a:spcPts val="600"/>
              </a:spcAft>
              <a:buFont typeface="Wingdings" pitchFamily="2" charset="2"/>
              <a:buChar char="Ø"/>
            </a:pPr>
            <a:r>
              <a:rPr lang="en-ZA" dirty="0">
                <a:effectLst/>
                <a:latin typeface="Calibri" panose="020F0502020204030204" pitchFamily="34" charset="0"/>
                <a:ea typeface="Arial" panose="020B0604020202020204" pitchFamily="34" charset="0"/>
              </a:rPr>
              <a:t> Online tools and platforms for </a:t>
            </a:r>
            <a:r>
              <a:rPr lang="en-ZA" u="sng" dirty="0">
                <a:solidFill>
                  <a:srgbClr val="0563C1"/>
                </a:solidFill>
                <a:effectLst/>
                <a:latin typeface="Calibri" panose="020F0502020204030204" pitchFamily="34" charset="0"/>
                <a:ea typeface="Arial" panose="020B0604020202020204" pitchFamily="34" charset="0"/>
                <a:hlinkClick r:id="rId5"/>
              </a:rPr>
              <a:t>comparison of NQFs and EQF</a:t>
            </a:r>
            <a:r>
              <a:rPr lang="en-ZA" dirty="0">
                <a:effectLst/>
                <a:latin typeface="Calibri" panose="020F0502020204030204" pitchFamily="34" charset="0"/>
                <a:ea typeface="Arial" panose="020B0604020202020204" pitchFamily="34" charset="0"/>
              </a:rPr>
              <a:t>, especially </a:t>
            </a:r>
            <a:r>
              <a:rPr lang="en-ZA" u="sng" dirty="0">
                <a:solidFill>
                  <a:srgbClr val="0563C1"/>
                </a:solidFill>
                <a:effectLst/>
                <a:latin typeface="Calibri" panose="020F0502020204030204" pitchFamily="34" charset="0"/>
                <a:ea typeface="Arial" panose="020B0604020202020204" pitchFamily="34" charset="0"/>
                <a:hlinkClick r:id="rId6"/>
              </a:rPr>
              <a:t>Cedefop online tool</a:t>
            </a:r>
            <a:r>
              <a:rPr lang="en-ZA" dirty="0">
                <a:effectLst/>
                <a:latin typeface="Calibri" panose="020F0502020204030204" pitchFamily="34" charset="0"/>
                <a:ea typeface="Arial" panose="020B0604020202020204" pitchFamily="34" charset="0"/>
              </a:rPr>
              <a:t> on the status of NQFs in all NQF countries. </a:t>
            </a:r>
            <a:endParaRPr lang="en-BE" dirty="0">
              <a:effectLst/>
              <a:latin typeface="Arial" panose="020B0604020202020204" pitchFamily="34" charset="0"/>
              <a:ea typeface="Arial" panose="020B0604020202020204" pitchFamily="34" charset="0"/>
            </a:endParaRPr>
          </a:p>
          <a:p>
            <a:pPr marL="0" indent="0">
              <a:lnSpc>
                <a:spcPct val="105000"/>
              </a:lnSpc>
              <a:spcAft>
                <a:spcPts val="500"/>
              </a:spcAft>
              <a:buSzPts val="1000"/>
              <a:buNone/>
              <a:tabLst>
                <a:tab pos="457200" algn="l"/>
              </a:tabLst>
            </a:pPr>
            <a:endParaRPr lang="en-BE" sz="1800" dirty="0">
              <a:effectLst/>
              <a:latin typeface="Times New Roman" panose="02020603050405020304" pitchFamily="18" charset="0"/>
              <a:ea typeface="Times New Roman" panose="02020603050405020304" pitchFamily="18" charset="0"/>
            </a:endParaRPr>
          </a:p>
          <a:p>
            <a:pPr marL="0" indent="0">
              <a:buNone/>
            </a:pPr>
            <a:endParaRPr lang="en-BE" dirty="0"/>
          </a:p>
        </p:txBody>
      </p:sp>
      <p:sp>
        <p:nvSpPr>
          <p:cNvPr id="4" name="TextBox 3">
            <a:extLst>
              <a:ext uri="{FF2B5EF4-FFF2-40B4-BE49-F238E27FC236}">
                <a16:creationId xmlns:a16="http://schemas.microsoft.com/office/drawing/2014/main" id="{BC403A65-8070-97A0-EC10-68CE0D6B3B2C}"/>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13096359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E8989-6FD0-37CA-6F62-029E1E0C6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F4F99-A508-2FF1-25BC-344595EA24CC}"/>
              </a:ext>
            </a:extLst>
          </p:cNvPr>
          <p:cNvSpPr>
            <a:spLocks noGrp="1"/>
          </p:cNvSpPr>
          <p:nvPr>
            <p:ph type="title"/>
          </p:nvPr>
        </p:nvSpPr>
        <p:spPr>
          <a:xfrm>
            <a:off x="838200" y="365125"/>
            <a:ext cx="10515600" cy="728889"/>
          </a:xfrm>
        </p:spPr>
        <p:txBody>
          <a:bodyPr/>
          <a:lstStyle/>
          <a:p>
            <a:r>
              <a:rPr lang="en-BE" b="1" dirty="0">
                <a:solidFill>
                  <a:srgbClr val="0070C0"/>
                </a:solidFill>
                <a:latin typeface="+mn-lt"/>
              </a:rPr>
              <a:t>Topic 7: in the EQF context</a:t>
            </a:r>
          </a:p>
        </p:txBody>
      </p:sp>
      <p:sp>
        <p:nvSpPr>
          <p:cNvPr id="3" name="Content Placeholder 2">
            <a:extLst>
              <a:ext uri="{FF2B5EF4-FFF2-40B4-BE49-F238E27FC236}">
                <a16:creationId xmlns:a16="http://schemas.microsoft.com/office/drawing/2014/main" id="{B871A1E1-7E7F-B062-8D2A-07A32DE8890C}"/>
              </a:ext>
            </a:extLst>
          </p:cNvPr>
          <p:cNvSpPr>
            <a:spLocks noGrp="1"/>
          </p:cNvSpPr>
          <p:nvPr>
            <p:ph idx="1"/>
          </p:nvPr>
        </p:nvSpPr>
        <p:spPr>
          <a:xfrm>
            <a:off x="424543" y="1257300"/>
            <a:ext cx="11315700" cy="5235575"/>
          </a:xfrm>
        </p:spPr>
        <p:txBody>
          <a:bodyPr>
            <a:normAutofit/>
          </a:bodyPr>
          <a:lstStyle/>
          <a:p>
            <a:pPr algn="just">
              <a:lnSpc>
                <a:spcPct val="115000"/>
              </a:lnSpc>
              <a:spcBef>
                <a:spcPts val="600"/>
              </a:spcBef>
              <a:spcAft>
                <a:spcPts val="600"/>
              </a:spcAft>
            </a:pPr>
            <a:r>
              <a:rPr lang="en-GB"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Out of 36 countries that have referenced their NQF to the EQF, </a:t>
            </a:r>
            <a:r>
              <a:rPr lang="en-GB"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34 indicate EQF levels on certificates, diplomas or supplements. </a:t>
            </a:r>
            <a:r>
              <a:rPr lang="en-GB"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Further, 25 have started indicating EQF levels on databases or registers of qualifications. </a:t>
            </a:r>
          </a:p>
          <a:p>
            <a:pPr algn="just">
              <a:lnSpc>
                <a:spcPct val="115000"/>
              </a:lnSpc>
              <a:spcBef>
                <a:spcPts val="600"/>
              </a:spcBef>
              <a:spcAft>
                <a:spcPts val="600"/>
              </a:spcAft>
            </a:pPr>
            <a:r>
              <a:rPr lang="en-US"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Progress towards more accessible information on qualifications </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has been made within the </a:t>
            </a:r>
            <a:r>
              <a:rPr lang="en-US"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project group on short descriptions of learning outcomes </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and with an increasing number of countries </a:t>
            </a:r>
            <a:r>
              <a:rPr lang="en-US"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connecting their national qualifications registers or databases with </a:t>
            </a:r>
            <a:r>
              <a:rPr lang="en-US" sz="1800" b="1"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Europass</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Guidelines to create short descriptions of learning outcomes was developed in dedicated project group which presented its final output in December 2023. </a:t>
            </a:r>
            <a:endParaRPr lang="en-BE" sz="18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15000"/>
              </a:lnSpc>
              <a:spcBef>
                <a:spcPts val="600"/>
              </a:spcBef>
              <a:spcAft>
                <a:spcPts val="600"/>
              </a:spcAft>
            </a:pP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a:t>
            </a:r>
            <a:r>
              <a:rPr lang="en-US" sz="1800"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Europass</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platform provides a repository of qualifications and learning opportunities at European level, using the Qualifications Datasets Register (QDR) as the interface for updating and retrieving data on qualifications. Substantial progress was made in the linking of national databases to </a:t>
            </a:r>
            <a:r>
              <a:rPr lang="en-US" sz="1800"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Europass</a:t>
            </a:r>
            <a:r>
              <a:rPr lang="en-US"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via QDR. </a:t>
            </a:r>
            <a:r>
              <a:rPr lang="en-US"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As of 1 January 2024, 11 countries publish qualifications on </a:t>
            </a:r>
            <a:r>
              <a:rPr lang="en-US" sz="1800" b="1"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Europass</a:t>
            </a:r>
            <a:r>
              <a:rPr lang="en-US"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and 1 is testing, and 10 are still working on upgrading their data to the newest format. A total of 31 countries present information allowing a comparison of national qualifications frameworks on the </a:t>
            </a:r>
            <a:r>
              <a:rPr lang="en-US" sz="1800" b="1"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Europass</a:t>
            </a:r>
            <a:r>
              <a:rPr lang="en-US"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platform in the comparison tool. </a:t>
            </a:r>
          </a:p>
          <a:p>
            <a:pPr algn="just">
              <a:lnSpc>
                <a:spcPct val="115000"/>
              </a:lnSpc>
              <a:spcBef>
                <a:spcPts val="600"/>
              </a:spcBef>
              <a:spcAft>
                <a:spcPts val="600"/>
              </a:spcAft>
            </a:pPr>
            <a:r>
              <a:rPr lang="en-GB"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While the EQF appears well-known to experts working with qualifications, </a:t>
            </a:r>
            <a:r>
              <a:rPr lang="en-GB"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 evaluation </a:t>
            </a:r>
            <a:r>
              <a:rPr lang="en-GB" sz="18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of the EQF found that awareness among the </a:t>
            </a:r>
            <a:r>
              <a:rPr lang="en-GB" sz="1800" b="1"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broader public and end users is limited.</a:t>
            </a:r>
            <a:endParaRPr lang="en-BE" sz="1800" b="1" dirty="0">
              <a:effectLst/>
              <a:latin typeface="Calibri" panose="020F0502020204030204" pitchFamily="34" charset="0"/>
              <a:ea typeface="DengXian" panose="02010600030101010101" pitchFamily="2" charset="-122"/>
              <a:cs typeface="Arial" panose="020B0604020202020204" pitchFamily="34" charset="0"/>
            </a:endParaRPr>
          </a:p>
          <a:p>
            <a:pPr marL="0" indent="0">
              <a:lnSpc>
                <a:spcPct val="105000"/>
              </a:lnSpc>
              <a:spcAft>
                <a:spcPts val="500"/>
              </a:spcAft>
              <a:buSzPts val="1000"/>
              <a:buNone/>
              <a:tabLst>
                <a:tab pos="457200" algn="l"/>
              </a:tabLst>
            </a:pPr>
            <a:endParaRPr lang="en-BE" sz="1800" dirty="0">
              <a:effectLst/>
              <a:latin typeface="Times New Roman" panose="02020603050405020304" pitchFamily="18" charset="0"/>
              <a:ea typeface="Times New Roman" panose="02020603050405020304" pitchFamily="18" charset="0"/>
            </a:endParaRPr>
          </a:p>
          <a:p>
            <a:pPr marL="0" indent="0">
              <a:buNone/>
            </a:pPr>
            <a:endParaRPr lang="en-BE" dirty="0"/>
          </a:p>
        </p:txBody>
      </p:sp>
      <p:sp>
        <p:nvSpPr>
          <p:cNvPr id="4" name="TextBox 3">
            <a:extLst>
              <a:ext uri="{FF2B5EF4-FFF2-40B4-BE49-F238E27FC236}">
                <a16:creationId xmlns:a16="http://schemas.microsoft.com/office/drawing/2014/main" id="{FF0BA6D4-68C1-A5C3-8C0D-3FEDEEC143E6}"/>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24454359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ue arrows pointing at a red button">
            <a:extLst>
              <a:ext uri="{FF2B5EF4-FFF2-40B4-BE49-F238E27FC236}">
                <a16:creationId xmlns:a16="http://schemas.microsoft.com/office/drawing/2014/main" id="{C21A7700-7CC0-5B31-CD76-A0D7077F62E7}"/>
              </a:ext>
            </a:extLst>
          </p:cNvPr>
          <p:cNvPicPr>
            <a:picLocks noChangeAspect="1"/>
          </p:cNvPicPr>
          <p:nvPr/>
        </p:nvPicPr>
        <p:blipFill rotWithShape="1">
          <a:blip r:embed="rId2"/>
          <a:srcRect t="10826" b="4904"/>
          <a:stretch/>
        </p:blipFill>
        <p:spPr>
          <a:xfrm>
            <a:off x="-3047" y="10"/>
            <a:ext cx="12191999" cy="6857990"/>
          </a:xfrm>
          <a:prstGeom prst="rect">
            <a:avLst/>
          </a:prstGeom>
        </p:spPr>
      </p:pic>
      <p:sp>
        <p:nvSpPr>
          <p:cNvPr id="2" name="Title 1">
            <a:extLst>
              <a:ext uri="{FF2B5EF4-FFF2-40B4-BE49-F238E27FC236}">
                <a16:creationId xmlns:a16="http://schemas.microsoft.com/office/drawing/2014/main" id="{5C2BED26-940D-D48C-E6A4-930560C73AC9}"/>
              </a:ext>
            </a:extLst>
          </p:cNvPr>
          <p:cNvSpPr>
            <a:spLocks noGrp="1"/>
          </p:cNvSpPr>
          <p:nvPr>
            <p:ph type="title"/>
          </p:nvPr>
        </p:nvSpPr>
        <p:spPr>
          <a:xfrm>
            <a:off x="650631" y="3675184"/>
            <a:ext cx="11095891" cy="301517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mn-lt"/>
              </a:rPr>
              <a:t>Topic 8: Recognition processes</a:t>
            </a:r>
            <a:br>
              <a:rPr lang="en-US" sz="5200" b="1" dirty="0">
                <a:solidFill>
                  <a:srgbClr val="FFFFFF"/>
                </a:solidFill>
                <a:latin typeface="+mn-lt"/>
              </a:rPr>
            </a:br>
            <a:br>
              <a:rPr lang="en-US" sz="5200" b="1" dirty="0">
                <a:solidFill>
                  <a:srgbClr val="FFFFFF"/>
                </a:solidFill>
                <a:latin typeface="+mn-lt"/>
              </a:rPr>
            </a:br>
            <a:r>
              <a:rPr lang="en-US" sz="4600" b="1" dirty="0">
                <a:solidFill>
                  <a:srgbClr val="FFFFFF"/>
                </a:solidFill>
                <a:latin typeface="+mn-lt"/>
              </a:rPr>
              <a:t>Mercy Ngoma, Dr Molise </a:t>
            </a:r>
            <a:r>
              <a:rPr lang="en-US" sz="4600" b="1" dirty="0" err="1">
                <a:solidFill>
                  <a:srgbClr val="FFFFFF"/>
                </a:solidFill>
                <a:latin typeface="+mn-lt"/>
              </a:rPr>
              <a:t>Nhlapo</a:t>
            </a:r>
            <a:r>
              <a:rPr lang="en-US" sz="4600" b="1" dirty="0">
                <a:solidFill>
                  <a:srgbClr val="FFFFFF"/>
                </a:solidFill>
                <a:latin typeface="+mn-lt"/>
              </a:rPr>
              <a:t>, </a:t>
            </a:r>
            <a:r>
              <a:rPr lang="en-US" sz="4600" b="1" dirty="0" err="1">
                <a:solidFill>
                  <a:srgbClr val="FFFFFF"/>
                </a:solidFill>
                <a:latin typeface="+mn-lt"/>
              </a:rPr>
              <a:t>Tiina</a:t>
            </a:r>
            <a:r>
              <a:rPr lang="en-US" sz="4600" b="1" dirty="0">
                <a:solidFill>
                  <a:srgbClr val="FFFFFF"/>
                </a:solidFill>
                <a:latin typeface="+mn-lt"/>
              </a:rPr>
              <a:t> Polo</a:t>
            </a:r>
          </a:p>
        </p:txBody>
      </p:sp>
    </p:spTree>
    <p:extLst>
      <p:ext uri="{BB962C8B-B14F-4D97-AF65-F5344CB8AC3E}">
        <p14:creationId xmlns:p14="http://schemas.microsoft.com/office/powerpoint/2010/main" val="211414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22C7A-DA92-6C59-D1AC-00AC4BB1B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D28AE-1CBB-55CF-C76F-582ED1A77FDB}"/>
              </a:ext>
            </a:extLst>
          </p:cNvPr>
          <p:cNvSpPr>
            <a:spLocks noGrp="1"/>
          </p:cNvSpPr>
          <p:nvPr>
            <p:ph type="title"/>
          </p:nvPr>
        </p:nvSpPr>
        <p:spPr>
          <a:xfrm>
            <a:off x="838200" y="259443"/>
            <a:ext cx="10515600" cy="703944"/>
          </a:xfrm>
        </p:spPr>
        <p:txBody>
          <a:bodyPr/>
          <a:lstStyle/>
          <a:p>
            <a:r>
              <a:rPr lang="en-BE" b="1" dirty="0">
                <a:solidFill>
                  <a:srgbClr val="0070C0"/>
                </a:solidFill>
                <a:latin typeface="+mn-lt"/>
              </a:rPr>
              <a:t>Topic 8: in the EQF context…</a:t>
            </a:r>
          </a:p>
        </p:txBody>
      </p:sp>
      <p:sp>
        <p:nvSpPr>
          <p:cNvPr id="3" name="Content Placeholder 2">
            <a:extLst>
              <a:ext uri="{FF2B5EF4-FFF2-40B4-BE49-F238E27FC236}">
                <a16:creationId xmlns:a16="http://schemas.microsoft.com/office/drawing/2014/main" id="{B05EADCF-45F0-D54B-E9E9-91AEC5B60F3E}"/>
              </a:ext>
            </a:extLst>
          </p:cNvPr>
          <p:cNvSpPr>
            <a:spLocks noGrp="1"/>
          </p:cNvSpPr>
          <p:nvPr>
            <p:ph idx="1"/>
          </p:nvPr>
        </p:nvSpPr>
        <p:spPr>
          <a:xfrm>
            <a:off x="391886" y="1159329"/>
            <a:ext cx="11381014" cy="5439228"/>
          </a:xfrm>
        </p:spPr>
        <p:txBody>
          <a:bodyPr>
            <a:normAutofit fontScale="92500"/>
          </a:bodyPr>
          <a:lstStyle/>
          <a:p>
            <a:r>
              <a:rPr lang="en-US" sz="2200" dirty="0">
                <a:effectLst/>
                <a:latin typeface="Calibri" panose="020F0502020204030204" pitchFamily="34" charset="0"/>
                <a:ea typeface="DengXian" panose="02010600030101010101" pitchFamily="2" charset="-122"/>
                <a:cs typeface="Calibri" panose="020F0502020204030204" pitchFamily="34" charset="0"/>
              </a:rPr>
              <a:t>The EQF can support existing recognition practices thanks to strengthened trust, understanding and comparability of qualifications. This can make the process of recognition for learning and working easier. The EQF is first and foremost a transparency tool; the EQF Recommendation mentions the term recognition of qualifications several times, but in a context of support to recognition processes. The use of the EQF or of the NQFs referenced to it for recognition, is not part of the referencing criteria of NQFs to the EQF. </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r>
              <a:rPr lang="en-US" sz="2200" dirty="0">
                <a:effectLst/>
                <a:latin typeface="Calibri" panose="020F0502020204030204" pitchFamily="34" charset="0"/>
                <a:ea typeface="DengXian" panose="02010600030101010101" pitchFamily="2" charset="-122"/>
                <a:cs typeface="Calibri" panose="020F0502020204030204" pitchFamily="34" charset="0"/>
              </a:rPr>
              <a:t>There are two procedures for recognition of qualifications: a) recognition for access to employment, including recognition of professional qualifications in Europe; b) and recognition for further education and training (academic recognition). In addition, with validation of skills you can make visible the skills acquired through non-formal and informal learning.</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r>
              <a:rPr lang="en-US" sz="2200" dirty="0">
                <a:effectLst/>
                <a:latin typeface="Calibri" panose="020F0502020204030204" pitchFamily="34" charset="0"/>
                <a:ea typeface="DengXian" panose="02010600030101010101" pitchFamily="2" charset="-122"/>
                <a:cs typeface="Calibri" panose="020F0502020204030204" pitchFamily="34" charset="0"/>
              </a:rPr>
              <a:t>Bodies involved in the recognition of academic and professional qualification can use the EQF, NQFs and other transparency tools such as QA mechanisms, credit systems, etc. to support recognition practices as they establish trust, understanding and the comparability of qualifications, making the process of recognition for learning and working purposes easier. Qualifications frameworks and other transparency tools can facilitate recognition through the comparison and combination of qualifications and learning outcomes including partial recognition, the recognition of micro-credentials and stacked learning.</a:t>
            </a:r>
            <a:endParaRPr lang="en-BE" sz="2200" dirty="0">
              <a:effectLst/>
              <a:latin typeface="Calibri" panose="020F0502020204030204" pitchFamily="34" charset="0"/>
              <a:ea typeface="DengXian" panose="02010600030101010101" pitchFamily="2" charset="-122"/>
              <a:cs typeface="Arial" panose="020B0604020202020204" pitchFamily="34" charset="0"/>
            </a:endParaRPr>
          </a:p>
          <a:p>
            <a:r>
              <a:rPr lang="en-US" sz="2200" dirty="0">
                <a:effectLst/>
                <a:latin typeface="Calibri" panose="020F0502020204030204" pitchFamily="34" charset="0"/>
                <a:ea typeface="Times New Roman" panose="02020603050405020304" pitchFamily="18" charset="0"/>
              </a:rPr>
              <a:t>The EQF works together with the other European and international instruments supporting the recognition of qualifications.</a:t>
            </a:r>
            <a:endParaRPr lang="en-BE" sz="2200" dirty="0">
              <a:effectLst/>
              <a:latin typeface="Times New Roman" panose="02020603050405020304" pitchFamily="18" charset="0"/>
              <a:ea typeface="Times New Roman" panose="02020603050405020304" pitchFamily="18" charset="0"/>
            </a:endParaRPr>
          </a:p>
          <a:p>
            <a:pPr marL="0" indent="0">
              <a:buNone/>
            </a:pPr>
            <a:endParaRPr lang="en-BE" dirty="0"/>
          </a:p>
        </p:txBody>
      </p:sp>
      <p:sp>
        <p:nvSpPr>
          <p:cNvPr id="4" name="TextBox 3">
            <a:extLst>
              <a:ext uri="{FF2B5EF4-FFF2-40B4-BE49-F238E27FC236}">
                <a16:creationId xmlns:a16="http://schemas.microsoft.com/office/drawing/2014/main" id="{EF31DEFF-3A37-7815-77AC-A69162C0D14A}"/>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223578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F7200-33D6-EFDA-713A-6BF47F218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3E064-5DE6-7B17-C8C6-19DFBDECB0B1}"/>
              </a:ext>
            </a:extLst>
          </p:cNvPr>
          <p:cNvSpPr>
            <a:spLocks noGrp="1"/>
          </p:cNvSpPr>
          <p:nvPr>
            <p:ph type="title"/>
          </p:nvPr>
        </p:nvSpPr>
        <p:spPr>
          <a:xfrm>
            <a:off x="838200" y="365126"/>
            <a:ext cx="10515600" cy="794204"/>
          </a:xfrm>
        </p:spPr>
        <p:txBody>
          <a:bodyPr/>
          <a:lstStyle/>
          <a:p>
            <a:r>
              <a:rPr lang="en-BE" b="1" dirty="0">
                <a:solidFill>
                  <a:srgbClr val="0070C0"/>
                </a:solidFill>
                <a:latin typeface="+mn-lt"/>
              </a:rPr>
              <a:t>Topic 8: in the EQF context…</a:t>
            </a:r>
          </a:p>
        </p:txBody>
      </p:sp>
      <p:sp>
        <p:nvSpPr>
          <p:cNvPr id="3" name="Content Placeholder 2">
            <a:extLst>
              <a:ext uri="{FF2B5EF4-FFF2-40B4-BE49-F238E27FC236}">
                <a16:creationId xmlns:a16="http://schemas.microsoft.com/office/drawing/2014/main" id="{50608F87-42CE-5631-5786-270C69AEF6F1}"/>
              </a:ext>
            </a:extLst>
          </p:cNvPr>
          <p:cNvSpPr>
            <a:spLocks noGrp="1"/>
          </p:cNvSpPr>
          <p:nvPr>
            <p:ph idx="1"/>
          </p:nvPr>
        </p:nvSpPr>
        <p:spPr>
          <a:xfrm>
            <a:off x="489857" y="1159330"/>
            <a:ext cx="11299372" cy="5333543"/>
          </a:xfrm>
        </p:spPr>
        <p:txBody>
          <a:bodyPr>
            <a:normAutofit lnSpcReduction="10000"/>
          </a:bodyPr>
          <a:lstStyle/>
          <a:p>
            <a:pPr marL="342900" lvl="0" indent="-342900" algn="just" rtl="0">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Times New Roman" panose="02020603050405020304" pitchFamily="18" charset="0"/>
              </a:rPr>
              <a:t>The EQF is compatible with the </a:t>
            </a:r>
            <a:r>
              <a:rPr lang="en-US" sz="2300" u="sng" dirty="0">
                <a:solidFill>
                  <a:srgbClr val="0563C1"/>
                </a:solidFill>
                <a:effectLst/>
                <a:latin typeface="Calibri" panose="020F0502020204030204" pitchFamily="34" charset="0"/>
                <a:ea typeface="Times New Roman" panose="02020603050405020304" pitchFamily="18" charset="0"/>
                <a:hlinkClick r:id="rId2"/>
              </a:rPr>
              <a:t>Qualifications Framework for the European Higher Education Area</a:t>
            </a:r>
            <a:r>
              <a:rPr lang="en-US" sz="2300" dirty="0">
                <a:effectLst/>
                <a:latin typeface="Calibri" panose="020F0502020204030204" pitchFamily="34" charset="0"/>
                <a:ea typeface="Times New Roman" panose="02020603050405020304" pitchFamily="18" charset="0"/>
              </a:rPr>
              <a:t> and its cycle descriptors. The framework was agreed by education ministers of the intergovernmental </a:t>
            </a:r>
            <a:r>
              <a:rPr lang="en-US" sz="2300" u="sng" dirty="0">
                <a:solidFill>
                  <a:srgbClr val="0563C1"/>
                </a:solidFill>
                <a:effectLst/>
                <a:latin typeface="Calibri" panose="020F0502020204030204" pitchFamily="34" charset="0"/>
                <a:ea typeface="Times New Roman" panose="02020603050405020304" pitchFamily="18" charset="0"/>
                <a:hlinkClick r:id="rId3"/>
              </a:rPr>
              <a:t>Bologna Process</a:t>
            </a:r>
            <a:r>
              <a:rPr lang="en-US" sz="2300" u="sng" dirty="0">
                <a:solidFill>
                  <a:srgbClr val="0563C1"/>
                </a:solidFill>
                <a:effectLst/>
                <a:latin typeface="Calibri" panose="020F0502020204030204" pitchFamily="34" charset="0"/>
                <a:ea typeface="Times New Roman" panose="02020603050405020304" pitchFamily="18" charset="0"/>
              </a:rPr>
              <a:t> in 2005.</a:t>
            </a:r>
            <a:endParaRPr lang="en-BE" sz="2300" dirty="0">
              <a:effectLst/>
              <a:latin typeface="Times New Roman" panose="02020603050405020304" pitchFamily="18" charset="0"/>
              <a:ea typeface="Times New Roman" panose="02020603050405020304" pitchFamily="18" charset="0"/>
            </a:endParaRPr>
          </a:p>
          <a:p>
            <a:pPr marL="342900" lvl="0" indent="-342900" algn="just">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DengXian" panose="02010600030101010101" pitchFamily="2" charset="-122"/>
                <a:cs typeface="Calibri" panose="020F0502020204030204" pitchFamily="34" charset="0"/>
              </a:rPr>
              <a:t>The </a:t>
            </a:r>
            <a:r>
              <a:rPr lang="en-US" sz="23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4"/>
              </a:rPr>
              <a:t>Council Recommendation of 26 November 2018</a:t>
            </a:r>
            <a:r>
              <a:rPr lang="en-US" sz="2300" dirty="0">
                <a:effectLst/>
                <a:latin typeface="Calibri" panose="020F0502020204030204" pitchFamily="34" charset="0"/>
                <a:ea typeface="DengXian" panose="02010600030101010101" pitchFamily="2" charset="-122"/>
                <a:cs typeface="Calibri" panose="020F0502020204030204" pitchFamily="34" charset="0"/>
              </a:rPr>
              <a:t> on promoting automatic mutual recognition of higher education and upper secondary education and training qualifications and the outcomes of learning periods abroad refers to the EQF as a way to foster transparency and build trust between national education and training systems.</a:t>
            </a:r>
            <a:endParaRPr lang="en-BE" sz="23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05000"/>
              </a:lnSpc>
              <a:spcBef>
                <a:spcPts val="600"/>
              </a:spcBef>
              <a:spcAft>
                <a:spcPts val="300"/>
              </a:spcAft>
              <a:buSzPts val="1000"/>
              <a:buFont typeface="Symbol" pitchFamily="2" charset="2"/>
              <a:buChar char=""/>
              <a:tabLst>
                <a:tab pos="457200" algn="l"/>
              </a:tabLst>
            </a:pPr>
            <a:r>
              <a:rPr lang="en-US" sz="2300" dirty="0">
                <a:effectLst/>
                <a:latin typeface="Calibri" panose="020F0502020204030204" pitchFamily="34" charset="0"/>
                <a:ea typeface="DengXian" panose="02010600030101010101" pitchFamily="2" charset="-122"/>
                <a:cs typeface="Calibri" panose="020F0502020204030204" pitchFamily="34" charset="0"/>
              </a:rPr>
              <a:t>EU level work on the recognition of qualifications primarily addresses higher education qualifications and qualifications that give access to higher education. EU cooperation on the recognition of qualifications in the VET, adult learning, but also of micro-credentials, partial qualifications is less developed. Digital credentials add new tools for recognition processes.  </a:t>
            </a:r>
          </a:p>
          <a:p>
            <a:pPr marL="342900" lvl="0" indent="-342900" algn="just">
              <a:lnSpc>
                <a:spcPct val="105000"/>
              </a:lnSpc>
              <a:spcBef>
                <a:spcPts val="600"/>
              </a:spcBef>
              <a:spcAft>
                <a:spcPts val="300"/>
              </a:spcAft>
              <a:buSzPts val="1000"/>
              <a:buFont typeface="Symbol" pitchFamily="2" charset="2"/>
              <a:buChar char=""/>
              <a:tabLst>
                <a:tab pos="457200" algn="l"/>
              </a:tabLst>
            </a:pPr>
            <a:r>
              <a:rPr lang="en-US" sz="2300" dirty="0">
                <a:latin typeface="Calibri" panose="020F0502020204030204" pitchFamily="34" charset="0"/>
                <a:ea typeface="DengXian" panose="02010600030101010101" pitchFamily="2" charset="-122"/>
                <a:cs typeface="Calibri" panose="020F0502020204030204" pitchFamily="34" charset="0"/>
              </a:rPr>
              <a:t>New development: Commission Recommendation of 15/11/2023 on the recognition of 3</a:t>
            </a:r>
            <a:r>
              <a:rPr lang="en-US" sz="2300" baseline="30000" dirty="0">
                <a:latin typeface="Calibri" panose="020F0502020204030204" pitchFamily="34" charset="0"/>
                <a:ea typeface="DengXian" panose="02010600030101010101" pitchFamily="2" charset="-122"/>
                <a:cs typeface="Calibri" panose="020F0502020204030204" pitchFamily="34" charset="0"/>
              </a:rPr>
              <a:t>rd</a:t>
            </a:r>
            <a:r>
              <a:rPr lang="en-US" sz="2300" dirty="0">
                <a:latin typeface="Calibri" panose="020F0502020204030204" pitchFamily="34" charset="0"/>
                <a:ea typeface="DengXian" panose="02010600030101010101" pitchFamily="2" charset="-122"/>
                <a:cs typeface="Calibri" panose="020F0502020204030204" pitchFamily="34" charset="0"/>
              </a:rPr>
              <a:t> country nationals: </a:t>
            </a:r>
            <a:r>
              <a:rPr lang="en-US" sz="2300" dirty="0">
                <a:latin typeface="Calibri" panose="020F0502020204030204" pitchFamily="34" charset="0"/>
                <a:ea typeface="DengXian" panose="02010600030101010101" pitchFamily="2" charset="-122"/>
                <a:cs typeface="Calibri" panose="020F0502020204030204" pitchFamily="34" charset="0"/>
                <a:hlinkClick r:id="rId5"/>
              </a:rPr>
              <a:t>https://eur-lex.europa.eu/legal-content/EN/TXT/?uri=OJ:L_202302611</a:t>
            </a:r>
            <a:endParaRPr lang="en-US" sz="2300" dirty="0">
              <a:latin typeface="Calibri" panose="020F0502020204030204" pitchFamily="34" charset="0"/>
              <a:ea typeface="DengXian" panose="02010600030101010101" pitchFamily="2" charset="-122"/>
              <a:cs typeface="Calibri" panose="020F0502020204030204" pitchFamily="34" charset="0"/>
            </a:endParaRPr>
          </a:p>
          <a:p>
            <a:pPr marL="342900" lvl="0" indent="-342900" algn="just">
              <a:lnSpc>
                <a:spcPct val="105000"/>
              </a:lnSpc>
              <a:spcBef>
                <a:spcPts val="600"/>
              </a:spcBef>
              <a:spcAft>
                <a:spcPts val="300"/>
              </a:spcAft>
              <a:buSzPts val="1000"/>
              <a:buFont typeface="Symbol" pitchFamily="2" charset="2"/>
              <a:buChar char=""/>
              <a:tabLst>
                <a:tab pos="457200" algn="l"/>
              </a:tabLst>
            </a:pPr>
            <a:endParaRPr lang="en-BE" sz="2300" dirty="0">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46A7A5C5-3F04-2ED1-C6DC-57E2E9B46863}"/>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35386641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F7200-33D6-EFDA-713A-6BF47F218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3E064-5DE6-7B17-C8C6-19DFBDECB0B1}"/>
              </a:ext>
            </a:extLst>
          </p:cNvPr>
          <p:cNvSpPr>
            <a:spLocks noGrp="1"/>
          </p:cNvSpPr>
          <p:nvPr>
            <p:ph type="title"/>
          </p:nvPr>
        </p:nvSpPr>
        <p:spPr>
          <a:xfrm>
            <a:off x="838200" y="365126"/>
            <a:ext cx="10515600" cy="794204"/>
          </a:xfrm>
        </p:spPr>
        <p:txBody>
          <a:bodyPr/>
          <a:lstStyle/>
          <a:p>
            <a:r>
              <a:rPr lang="en-BE" b="1" dirty="0">
                <a:solidFill>
                  <a:srgbClr val="0070C0"/>
                </a:solidFill>
                <a:latin typeface="+mn-lt"/>
              </a:rPr>
              <a:t>Topic 8: in the EQF context…</a:t>
            </a:r>
          </a:p>
        </p:txBody>
      </p:sp>
      <p:sp>
        <p:nvSpPr>
          <p:cNvPr id="3" name="Content Placeholder 2">
            <a:extLst>
              <a:ext uri="{FF2B5EF4-FFF2-40B4-BE49-F238E27FC236}">
                <a16:creationId xmlns:a16="http://schemas.microsoft.com/office/drawing/2014/main" id="{50608F87-42CE-5631-5786-270C69AEF6F1}"/>
              </a:ext>
            </a:extLst>
          </p:cNvPr>
          <p:cNvSpPr>
            <a:spLocks noGrp="1"/>
          </p:cNvSpPr>
          <p:nvPr>
            <p:ph idx="1"/>
          </p:nvPr>
        </p:nvSpPr>
        <p:spPr>
          <a:xfrm>
            <a:off x="489857" y="1469570"/>
            <a:ext cx="11299372" cy="5023303"/>
          </a:xfrm>
        </p:spPr>
        <p:txBody>
          <a:bodyPr>
            <a:normAutofit/>
          </a:bodyPr>
          <a:lstStyle/>
          <a:p>
            <a:pPr marL="342900" lvl="0" indent="-342900" algn="just">
              <a:lnSpc>
                <a:spcPct val="105000"/>
              </a:lnSpc>
              <a:spcBef>
                <a:spcPts val="600"/>
              </a:spcBef>
              <a:spcAft>
                <a:spcPts val="300"/>
              </a:spcAft>
              <a:buSzPts val="1000"/>
              <a:buFont typeface="Symbol" pitchFamily="2" charset="2"/>
              <a:buChar char=""/>
              <a:tabLst>
                <a:tab pos="457200" algn="l"/>
              </a:tabLst>
            </a:pPr>
            <a:r>
              <a:rPr lang="en-US" sz="3200" dirty="0">
                <a:effectLst/>
                <a:latin typeface="Calibri" panose="020F0502020204030204" pitchFamily="34" charset="0"/>
                <a:ea typeface="DengXian" panose="02010600030101010101" pitchFamily="2" charset="-122"/>
                <a:cs typeface="Calibri" panose="020F0502020204030204" pitchFamily="34" charset="0"/>
              </a:rPr>
              <a:t>The large majority of EQF countries are states parties of the </a:t>
            </a:r>
            <a:r>
              <a:rPr lang="en-US" sz="32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Lisbon Recognition Convention</a:t>
            </a:r>
            <a:r>
              <a:rPr lang="en-US" sz="3200" dirty="0">
                <a:effectLst/>
                <a:latin typeface="Calibri" panose="020F0502020204030204" pitchFamily="34" charset="0"/>
                <a:ea typeface="DengXian" panose="02010600030101010101" pitchFamily="2" charset="-122"/>
                <a:cs typeface="Calibri" panose="020F0502020204030204" pitchFamily="34" charset="0"/>
              </a:rPr>
              <a:t>.</a:t>
            </a:r>
          </a:p>
          <a:p>
            <a:pPr marL="342900" indent="-342900" algn="just">
              <a:lnSpc>
                <a:spcPct val="105000"/>
              </a:lnSpc>
              <a:spcBef>
                <a:spcPts val="600"/>
              </a:spcBef>
              <a:spcAft>
                <a:spcPts val="300"/>
              </a:spcAft>
              <a:buSzPts val="1000"/>
              <a:buFont typeface="Symbol" pitchFamily="2" charset="2"/>
              <a:buChar char=""/>
              <a:tabLst>
                <a:tab pos="457200" algn="l"/>
              </a:tabLst>
            </a:pPr>
            <a:r>
              <a:rPr lang="en-GB" sz="3200" dirty="0">
                <a:effectLst/>
              </a:rPr>
              <a:t>Counties are using in the recognition advices from the Lisbon Recognition Convention subsidiary text “Recommendation on the Use of Qualifications Frameworks in the Recognition of Foreign Qualifications”.  </a:t>
            </a:r>
          </a:p>
          <a:p>
            <a:pPr marL="342900" indent="-342900" algn="just">
              <a:lnSpc>
                <a:spcPct val="105000"/>
              </a:lnSpc>
              <a:spcBef>
                <a:spcPts val="600"/>
              </a:spcBef>
              <a:spcAft>
                <a:spcPts val="300"/>
              </a:spcAft>
              <a:buSzPts val="1000"/>
              <a:buFont typeface="Symbol" pitchFamily="2" charset="2"/>
              <a:buChar char=""/>
              <a:tabLst>
                <a:tab pos="457200" algn="l"/>
              </a:tabLst>
            </a:pPr>
            <a:r>
              <a:rPr lang="en-GB" sz="3200" dirty="0">
                <a:effectLst/>
              </a:rPr>
              <a:t>Part of EQF countries already joined Global convention or are in the process to join.</a:t>
            </a:r>
            <a:endParaRPr lang="en-GB" sz="3200" dirty="0"/>
          </a:p>
          <a:p>
            <a:pPr marL="342900" lvl="0" indent="-342900" algn="just">
              <a:lnSpc>
                <a:spcPct val="105000"/>
              </a:lnSpc>
              <a:spcBef>
                <a:spcPts val="600"/>
              </a:spcBef>
              <a:spcAft>
                <a:spcPts val="300"/>
              </a:spcAft>
              <a:buSzPts val="1000"/>
              <a:buFont typeface="Symbol" pitchFamily="2" charset="2"/>
              <a:buChar char=""/>
              <a:tabLst>
                <a:tab pos="457200" algn="l"/>
              </a:tabLst>
            </a:pPr>
            <a:endParaRPr lang="en-BE" sz="23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46A7A5C5-3F04-2ED1-C6DC-57E2E9B46863}"/>
              </a:ext>
            </a:extLst>
          </p:cNvPr>
          <p:cNvSpPr txBox="1"/>
          <p:nvPr/>
        </p:nvSpPr>
        <p:spPr>
          <a:xfrm>
            <a:off x="9650186" y="365125"/>
            <a:ext cx="1703614" cy="369661"/>
          </a:xfrm>
          <a:prstGeom prst="rect">
            <a:avLst/>
          </a:prstGeom>
          <a:solidFill>
            <a:schemeClr val="tx2">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423266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D976-979A-A290-A690-6B8A4A67B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EC4F1-9832-E63A-0299-47EF8FEC2FD5}"/>
              </a:ext>
            </a:extLst>
          </p:cNvPr>
          <p:cNvSpPr>
            <a:spLocks noGrp="1"/>
          </p:cNvSpPr>
          <p:nvPr>
            <p:ph type="title"/>
          </p:nvPr>
        </p:nvSpPr>
        <p:spPr>
          <a:xfrm>
            <a:off x="838200" y="365125"/>
            <a:ext cx="10515600" cy="892175"/>
          </a:xfrm>
        </p:spPr>
        <p:txBody>
          <a:bodyPr/>
          <a:lstStyle/>
          <a:p>
            <a:r>
              <a:rPr lang="en-BE" b="1" dirty="0">
                <a:solidFill>
                  <a:srgbClr val="C00000"/>
                </a:solidFill>
                <a:latin typeface="+mn-lt"/>
              </a:rPr>
              <a:t>Topic 8: in the SADCQF context</a:t>
            </a:r>
          </a:p>
        </p:txBody>
      </p:sp>
      <p:sp>
        <p:nvSpPr>
          <p:cNvPr id="3" name="Content Placeholder 2">
            <a:extLst>
              <a:ext uri="{FF2B5EF4-FFF2-40B4-BE49-F238E27FC236}">
                <a16:creationId xmlns:a16="http://schemas.microsoft.com/office/drawing/2014/main" id="{BCC207F1-9481-681A-9990-D757E01AA3D7}"/>
              </a:ext>
            </a:extLst>
          </p:cNvPr>
          <p:cNvSpPr>
            <a:spLocks noGrp="1"/>
          </p:cNvSpPr>
          <p:nvPr>
            <p:ph idx="1"/>
          </p:nvPr>
        </p:nvSpPr>
        <p:spPr>
          <a:xfrm>
            <a:off x="326571" y="1518557"/>
            <a:ext cx="11674929" cy="4974318"/>
          </a:xfrm>
        </p:spPr>
        <p:txBody>
          <a:bodyPr/>
          <a:lstStyle/>
          <a:p>
            <a:pPr algn="just">
              <a:lnSpc>
                <a:spcPct val="105000"/>
              </a:lnSpc>
              <a:spcBef>
                <a:spcPts val="600"/>
              </a:spcBef>
              <a:spcAft>
                <a:spcPts val="300"/>
              </a:spcAft>
            </a:pPr>
            <a:r>
              <a:rPr lang="en-GB" sz="2100" dirty="0">
                <a:effectLst/>
                <a:latin typeface="Calibri" panose="020F0502020204030204" pitchFamily="34" charset="0"/>
                <a:ea typeface="DengXian" panose="02010600030101010101" pitchFamily="2" charset="-122"/>
                <a:cs typeface="Calibri" panose="020F0502020204030204" pitchFamily="34" charset="0"/>
              </a:rPr>
              <a:t>SADC adopted the </a:t>
            </a:r>
            <a:r>
              <a:rPr lang="en-GB"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“Guidelines for Recognition of Qualifications” </a:t>
            </a:r>
            <a:r>
              <a:rPr lang="en-GB" sz="2100" dirty="0">
                <a:effectLst/>
                <a:latin typeface="Calibri" panose="020F0502020204030204" pitchFamily="34" charset="0"/>
                <a:ea typeface="DengXian" panose="02010600030101010101" pitchFamily="2" charset="-122"/>
                <a:cs typeface="Calibri" panose="020F0502020204030204" pitchFamily="34" charset="0"/>
              </a:rPr>
              <a:t>(2020)</a:t>
            </a:r>
            <a:r>
              <a:rPr lang="en-US" sz="2100" dirty="0">
                <a:effectLst/>
                <a:latin typeface="Calibri" panose="020F0502020204030204" pitchFamily="34" charset="0"/>
                <a:ea typeface="DengXian" panose="02010600030101010101" pitchFamily="2" charset="-122"/>
                <a:cs typeface="Calibri" panose="020F0502020204030204" pitchFamily="34" charset="0"/>
              </a:rPr>
              <a:t>. This publication is a result of cooperation with the Southern African Development Community Qualifications Verification Network (SADCQVN) and the Technical Committee of Certification and Accreditation (TCCA).</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This manual contains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standards and guidelines on all aspects of the recognition of qualifications and aims to provide credential evaluators from SADC Member states with general guidelines to assist them to develop member country specific recognition manuals</a:t>
            </a:r>
            <a:r>
              <a:rPr lang="en-US" sz="2100" dirty="0">
                <a:effectLst/>
                <a:latin typeface="Calibri" panose="020F0502020204030204" pitchFamily="34" charset="0"/>
                <a:ea typeface="DengXian" panose="02010600030101010101" pitchFamily="2" charset="-122"/>
                <a:cs typeface="Calibri" panose="020F0502020204030204" pitchFamily="34" charset="0"/>
              </a:rPr>
              <a:t>. </a:t>
            </a:r>
          </a:p>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Further, the manual provides general guidelines that make the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recognition procedures transparent to all stakeholders </a:t>
            </a:r>
            <a:r>
              <a:rPr lang="en-US" sz="2100" dirty="0">
                <a:effectLst/>
                <a:latin typeface="Calibri" panose="020F0502020204030204" pitchFamily="34" charset="0"/>
                <a:ea typeface="DengXian" panose="02010600030101010101" pitchFamily="2" charset="-122"/>
                <a:cs typeface="Calibri" panose="020F0502020204030204" pitchFamily="34" charset="0"/>
              </a:rPr>
              <a:t>directly or indirectly involved in recognition such as; credential evaluators, education and training institutions, learners, employers and policy makers. In general, this manual aims to create more clarity regarding recognition practices in all SADC countries and to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contribute to a joint qualifications recognition area</a:t>
            </a:r>
            <a:r>
              <a:rPr lang="en-US" sz="2100" dirty="0">
                <a:effectLst/>
                <a:latin typeface="Calibri" panose="020F0502020204030204" pitchFamily="34" charset="0"/>
                <a:ea typeface="DengXian" panose="02010600030101010101" pitchFamily="2" charset="-122"/>
                <a:cs typeface="Calibri" panose="020F0502020204030204" pitchFamily="34" charset="0"/>
              </a:rPr>
              <a:t>, in which all SADC countries follow the same procedure in the recognition of qualifications, based on commonly agreed standards and guidelines. </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6FDD0A0C-0B6A-948F-9DB6-5B0F1532956C}"/>
              </a:ext>
            </a:extLst>
          </p:cNvPr>
          <p:cNvSpPr txBox="1"/>
          <p:nvPr/>
        </p:nvSpPr>
        <p:spPr>
          <a:xfrm>
            <a:off x="9176657" y="180459"/>
            <a:ext cx="2525486" cy="369332"/>
          </a:xfrm>
          <a:prstGeom prst="rect">
            <a:avLst/>
          </a:prstGeom>
          <a:solidFill>
            <a:schemeClr val="accent6">
              <a:lumMod val="75000"/>
            </a:schemeClr>
          </a:solidFill>
        </p:spPr>
        <p:txBody>
          <a:bodyPr wrap="square" rtlCol="0">
            <a:spAutoFit/>
          </a:bodyPr>
          <a:lstStyle/>
          <a:p>
            <a:pPr algn="ctr"/>
            <a:r>
              <a:rPr lang="en-BE" b="1" dirty="0">
                <a:solidFill>
                  <a:schemeClr val="bg1"/>
                </a:solidFill>
              </a:rPr>
              <a:t>Dr Molise Nhlapo</a:t>
            </a:r>
          </a:p>
        </p:txBody>
      </p:sp>
    </p:spTree>
    <p:extLst>
      <p:ext uri="{BB962C8B-B14F-4D97-AF65-F5344CB8AC3E}">
        <p14:creationId xmlns:p14="http://schemas.microsoft.com/office/powerpoint/2010/main" val="3158385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7A24-7B0C-51DD-08E1-8A4CA3FD6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13099-BAC1-2FE3-4DE4-422609AB2F7C}"/>
              </a:ext>
            </a:extLst>
          </p:cNvPr>
          <p:cNvSpPr>
            <a:spLocks noGrp="1"/>
          </p:cNvSpPr>
          <p:nvPr>
            <p:ph type="title"/>
          </p:nvPr>
        </p:nvSpPr>
        <p:spPr>
          <a:xfrm>
            <a:off x="838200" y="365125"/>
            <a:ext cx="10515600" cy="892175"/>
          </a:xfrm>
        </p:spPr>
        <p:txBody>
          <a:bodyPr/>
          <a:lstStyle/>
          <a:p>
            <a:r>
              <a:rPr lang="en-BE" b="1" dirty="0">
                <a:solidFill>
                  <a:srgbClr val="C00000"/>
                </a:solidFill>
                <a:latin typeface="+mn-lt"/>
              </a:rPr>
              <a:t>Topic 8: in the SADCQF context</a:t>
            </a:r>
          </a:p>
        </p:txBody>
      </p:sp>
      <p:sp>
        <p:nvSpPr>
          <p:cNvPr id="3" name="Content Placeholder 2">
            <a:extLst>
              <a:ext uri="{FF2B5EF4-FFF2-40B4-BE49-F238E27FC236}">
                <a16:creationId xmlns:a16="http://schemas.microsoft.com/office/drawing/2014/main" id="{9171CCA9-8F35-0DDF-F056-AEB52839BD76}"/>
              </a:ext>
            </a:extLst>
          </p:cNvPr>
          <p:cNvSpPr>
            <a:spLocks noGrp="1"/>
          </p:cNvSpPr>
          <p:nvPr>
            <p:ph idx="1"/>
          </p:nvPr>
        </p:nvSpPr>
        <p:spPr>
          <a:xfrm>
            <a:off x="326571" y="1518557"/>
            <a:ext cx="11674929" cy="4974318"/>
          </a:xfrm>
        </p:spPr>
        <p:txBody>
          <a:bodyPr/>
          <a:lstStyle/>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The SADC Recognition Guidelines </a:t>
            </a: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endorse and explain the notions of substantial and non-substantial differences defined in the Addis Recognition Convention</a:t>
            </a:r>
            <a:r>
              <a:rPr lang="en-US" sz="2100" dirty="0">
                <a:effectLst/>
                <a:latin typeface="Calibri" panose="020F0502020204030204" pitchFamily="34" charset="0"/>
                <a:ea typeface="DengXian" panose="02010600030101010101" pitchFamily="2" charset="-122"/>
                <a:cs typeface="Calibri" panose="020F0502020204030204" pitchFamily="34" charset="0"/>
              </a:rPr>
              <a:t>. </a:t>
            </a:r>
          </a:p>
          <a:p>
            <a:pPr algn="just">
              <a:lnSpc>
                <a:spcPct val="105000"/>
              </a:lnSpc>
              <a:spcBef>
                <a:spcPts val="600"/>
              </a:spcBef>
              <a:spcAft>
                <a:spcPts val="300"/>
              </a:spcAft>
            </a:pPr>
            <a:r>
              <a:rPr lang="en-US" sz="2100" dirty="0">
                <a:effectLst/>
                <a:latin typeface="Calibri" panose="020F0502020204030204" pitchFamily="34" charset="0"/>
                <a:ea typeface="DengXian" panose="02010600030101010101" pitchFamily="2" charset="-122"/>
                <a:cs typeface="Calibri" panose="020F0502020204030204" pitchFamily="34" charset="0"/>
              </a:rPr>
              <a:t>The Addis Convection (2014) declares that qualification recognition should be granted, unless there is a substantial difference between the foreign qualification and the national qualification that is being compared with. </a:t>
            </a:r>
          </a:p>
          <a:p>
            <a:pPr algn="just">
              <a:lnSpc>
                <a:spcPct val="105000"/>
              </a:lnSpc>
              <a:spcBef>
                <a:spcPts val="600"/>
              </a:spcBef>
              <a:spcAft>
                <a:spcPts val="300"/>
              </a:spcAft>
            </a:pPr>
            <a:r>
              <a:rPr lang="en-US" sz="2100" b="1" dirty="0">
                <a:solidFill>
                  <a:srgbClr val="0070C0"/>
                </a:solidFill>
                <a:effectLst/>
                <a:latin typeface="Calibri" panose="020F0502020204030204" pitchFamily="34" charset="0"/>
                <a:ea typeface="DengXian" panose="02010600030101010101" pitchFamily="2" charset="-122"/>
                <a:cs typeface="Calibri" panose="020F0502020204030204" pitchFamily="34" charset="0"/>
              </a:rPr>
              <a:t>Substantial differences </a:t>
            </a:r>
            <a:r>
              <a:rPr lang="en-US" sz="2100" dirty="0">
                <a:effectLst/>
                <a:latin typeface="Calibri" panose="020F0502020204030204" pitchFamily="34" charset="0"/>
                <a:ea typeface="DengXian" panose="02010600030101010101" pitchFamily="2" charset="-122"/>
                <a:cs typeface="Calibri" panose="020F0502020204030204" pitchFamily="34" charset="0"/>
              </a:rPr>
              <a:t>are differences between the foreign qualification and the national qualification that are so significant, that they would most likely prevent the holder of the foreign qualification from succeeding in the sought after activity such as further study or employment. The responsibility of proof of a substantial difference lies with the recognition authority and the following should be taken into consideration: </a:t>
            </a:r>
            <a:endParaRPr lang="en-BE" sz="2100" dirty="0">
              <a:effectLst/>
              <a:latin typeface="Calibri" panose="020F0502020204030204" pitchFamily="34" charset="0"/>
              <a:ea typeface="DengXian" panose="02010600030101010101" pitchFamily="2" charset="-122"/>
              <a:cs typeface="Arial" panose="020B0604020202020204" pitchFamily="34" charset="0"/>
            </a:endParaRPr>
          </a:p>
          <a:p>
            <a:pPr marL="800100" lvl="1" indent="-342900" algn="just">
              <a:lnSpc>
                <a:spcPct val="105000"/>
              </a:lnSpc>
              <a:spcBef>
                <a:spcPts val="600"/>
              </a:spcBef>
              <a:spcAft>
                <a:spcPts val="300"/>
              </a:spcAft>
              <a:buFont typeface="Symbol" pitchFamily="2" charset="2"/>
              <a:buChar char=""/>
            </a:pPr>
            <a:r>
              <a:rPr lang="en-US" sz="2100" dirty="0">
                <a:effectLst/>
                <a:latin typeface="Calibri" panose="020F0502020204030204" pitchFamily="34" charset="0"/>
                <a:ea typeface="DengXian" panose="02010600030101010101" pitchFamily="2" charset="-122"/>
              </a:rPr>
              <a:t>not every difference should be considered to be “substantial”; </a:t>
            </a:r>
            <a:endParaRPr lang="en-BE" sz="2100" dirty="0">
              <a:effectLst/>
              <a:latin typeface="Arial" panose="020B0604020202020204" pitchFamily="34" charset="0"/>
              <a:ea typeface="Arial" panose="020B0604020202020204" pitchFamily="34" charset="0"/>
            </a:endParaRPr>
          </a:p>
          <a:p>
            <a:pPr marL="800100" lvl="1" indent="-342900" algn="just">
              <a:lnSpc>
                <a:spcPct val="105000"/>
              </a:lnSpc>
              <a:spcBef>
                <a:spcPts val="600"/>
              </a:spcBef>
              <a:spcAft>
                <a:spcPts val="300"/>
              </a:spcAft>
              <a:buFont typeface="Symbol" pitchFamily="2" charset="2"/>
              <a:buChar char=""/>
            </a:pPr>
            <a:r>
              <a:rPr lang="en-US" sz="2100" dirty="0">
                <a:effectLst/>
                <a:latin typeface="Calibri" panose="020F0502020204030204" pitchFamily="34" charset="0"/>
                <a:ea typeface="DengXian" panose="02010600030101010101" pitchFamily="2" charset="-122"/>
              </a:rPr>
              <a:t>the difference should be substantial in relation to the function (purpose) of the qualification </a:t>
            </a:r>
            <a:endParaRPr lang="en-BE" sz="2100" dirty="0">
              <a:effectLst/>
              <a:latin typeface="Arial" panose="020B0604020202020204" pitchFamily="34" charset="0"/>
              <a:ea typeface="Arial" panose="020B0604020202020204" pitchFamily="34" charset="0"/>
            </a:endParaRPr>
          </a:p>
          <a:p>
            <a:endParaRPr lang="en-BE" dirty="0"/>
          </a:p>
        </p:txBody>
      </p:sp>
      <p:sp>
        <p:nvSpPr>
          <p:cNvPr id="5" name="TextBox 4">
            <a:extLst>
              <a:ext uri="{FF2B5EF4-FFF2-40B4-BE49-F238E27FC236}">
                <a16:creationId xmlns:a16="http://schemas.microsoft.com/office/drawing/2014/main" id="{101A0F7B-FE60-A7E8-9F6D-DF22702E092E}"/>
              </a:ext>
            </a:extLst>
          </p:cNvPr>
          <p:cNvSpPr txBox="1"/>
          <p:nvPr/>
        </p:nvSpPr>
        <p:spPr>
          <a:xfrm>
            <a:off x="9329057" y="332859"/>
            <a:ext cx="2525486" cy="369332"/>
          </a:xfrm>
          <a:prstGeom prst="rect">
            <a:avLst/>
          </a:prstGeom>
          <a:solidFill>
            <a:schemeClr val="accent6">
              <a:lumMod val="75000"/>
            </a:schemeClr>
          </a:solidFill>
        </p:spPr>
        <p:txBody>
          <a:bodyPr wrap="square" rtlCol="0">
            <a:spAutoFit/>
          </a:bodyPr>
          <a:lstStyle/>
          <a:p>
            <a:pPr algn="ctr"/>
            <a:r>
              <a:rPr lang="en-BE" b="1" dirty="0">
                <a:solidFill>
                  <a:schemeClr val="bg1"/>
                </a:solidFill>
              </a:rPr>
              <a:t>Dr Molise Nhlapo</a:t>
            </a:r>
          </a:p>
        </p:txBody>
      </p:sp>
    </p:spTree>
    <p:extLst>
      <p:ext uri="{BB962C8B-B14F-4D97-AF65-F5344CB8AC3E}">
        <p14:creationId xmlns:p14="http://schemas.microsoft.com/office/powerpoint/2010/main" val="1977703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66B763-C40F-FBFB-79CA-2EB3E04514C0}"/>
              </a:ext>
            </a:extLst>
          </p:cNvPr>
          <p:cNvSpPr txBox="1"/>
          <p:nvPr/>
        </p:nvSpPr>
        <p:spPr>
          <a:xfrm>
            <a:off x="9013371" y="1039956"/>
            <a:ext cx="2892490" cy="1474644"/>
          </a:xfrm>
          <a:prstGeom prst="rect">
            <a:avLst/>
          </a:prstGeom>
          <a:ln>
            <a:solidFill>
              <a:schemeClr val="tx1"/>
            </a:solidFill>
          </a:ln>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b="1" dirty="0">
                <a:solidFill>
                  <a:schemeClr val="accent1"/>
                </a:solidFill>
              </a:rPr>
              <a:t>Working Group - comparison EQF-SADCQF at Meeting 3 (30/01/2024)</a:t>
            </a:r>
          </a:p>
        </p:txBody>
      </p:sp>
      <p:sp>
        <p:nvSpPr>
          <p:cNvPr id="3" name="TextBox 2">
            <a:extLst>
              <a:ext uri="{FF2B5EF4-FFF2-40B4-BE49-F238E27FC236}">
                <a16:creationId xmlns:a16="http://schemas.microsoft.com/office/drawing/2014/main" id="{5DBEEA82-CFE6-E9D8-2A4C-0B4A611C6C6C}"/>
              </a:ext>
            </a:extLst>
          </p:cNvPr>
          <p:cNvSpPr txBox="1"/>
          <p:nvPr/>
        </p:nvSpPr>
        <p:spPr>
          <a:xfrm>
            <a:off x="9013371" y="3105834"/>
            <a:ext cx="2892490" cy="646331"/>
          </a:xfrm>
          <a:prstGeom prst="rect">
            <a:avLst/>
          </a:prstGeom>
          <a:solidFill>
            <a:schemeClr val="accent5">
              <a:lumMod val="20000"/>
              <a:lumOff val="80000"/>
            </a:schemeClr>
          </a:solidFill>
          <a:ln>
            <a:solidFill>
              <a:schemeClr val="tx1"/>
            </a:solidFill>
          </a:ln>
        </p:spPr>
        <p:txBody>
          <a:bodyPr wrap="square" rtlCol="0">
            <a:spAutoFit/>
          </a:bodyPr>
          <a:lstStyle/>
          <a:p>
            <a:r>
              <a:rPr lang="en-BE" b="1" dirty="0"/>
              <a:t>Interpretation is available in 3 languages: EN-FR-PT</a:t>
            </a:r>
          </a:p>
        </p:txBody>
      </p:sp>
      <p:sp>
        <p:nvSpPr>
          <p:cNvPr id="4" name="TextBox 3">
            <a:extLst>
              <a:ext uri="{FF2B5EF4-FFF2-40B4-BE49-F238E27FC236}">
                <a16:creationId xmlns:a16="http://schemas.microsoft.com/office/drawing/2014/main" id="{0E6FA878-78CF-61AA-7FD5-C57D5E0F0089}"/>
              </a:ext>
            </a:extLst>
          </p:cNvPr>
          <p:cNvSpPr txBox="1"/>
          <p:nvPr/>
        </p:nvSpPr>
        <p:spPr>
          <a:xfrm>
            <a:off x="9013371" y="4523973"/>
            <a:ext cx="2892490" cy="646331"/>
          </a:xfrm>
          <a:prstGeom prst="rect">
            <a:avLst/>
          </a:prstGeom>
          <a:solidFill>
            <a:schemeClr val="accent6">
              <a:lumMod val="40000"/>
              <a:lumOff val="60000"/>
            </a:schemeClr>
          </a:solidFill>
          <a:ln>
            <a:solidFill>
              <a:schemeClr val="tx1"/>
            </a:solidFill>
          </a:ln>
        </p:spPr>
        <p:txBody>
          <a:bodyPr wrap="square" rtlCol="0">
            <a:spAutoFit/>
          </a:bodyPr>
          <a:lstStyle/>
          <a:p>
            <a:r>
              <a:rPr lang="en-BE" b="1" dirty="0"/>
              <a:t>Today we will have the 3 languages in action </a:t>
            </a:r>
          </a:p>
        </p:txBody>
      </p:sp>
      <p:pic>
        <p:nvPicPr>
          <p:cNvPr id="7" name="Picture 6" descr="A screenshot of a video conference&#10;&#10;Description automatically generated">
            <a:extLst>
              <a:ext uri="{FF2B5EF4-FFF2-40B4-BE49-F238E27FC236}">
                <a16:creationId xmlns:a16="http://schemas.microsoft.com/office/drawing/2014/main" id="{626812AB-BC44-2C56-C4DE-930AE6FD94C5}"/>
              </a:ext>
            </a:extLst>
          </p:cNvPr>
          <p:cNvPicPr>
            <a:picLocks noChangeAspect="1"/>
          </p:cNvPicPr>
          <p:nvPr/>
        </p:nvPicPr>
        <p:blipFill>
          <a:blip r:embed="rId2"/>
          <a:stretch>
            <a:fillRect/>
          </a:stretch>
        </p:blipFill>
        <p:spPr>
          <a:xfrm>
            <a:off x="153617" y="483080"/>
            <a:ext cx="8732631" cy="5679180"/>
          </a:xfrm>
          <a:prstGeom prst="rect">
            <a:avLst/>
          </a:prstGeom>
        </p:spPr>
      </p:pic>
    </p:spTree>
    <p:extLst>
      <p:ext uri="{BB962C8B-B14F-4D97-AF65-F5344CB8AC3E}">
        <p14:creationId xmlns:p14="http://schemas.microsoft.com/office/powerpoint/2010/main" val="3812731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3A249-A3F6-16FC-0E15-B5EBBF348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C2FD8-E4BD-EC28-89A9-1297E512833C}"/>
              </a:ext>
            </a:extLst>
          </p:cNvPr>
          <p:cNvSpPr>
            <a:spLocks noGrp="1"/>
          </p:cNvSpPr>
          <p:nvPr>
            <p:ph type="title"/>
          </p:nvPr>
        </p:nvSpPr>
        <p:spPr>
          <a:xfrm>
            <a:off x="838200" y="180748"/>
            <a:ext cx="10515600" cy="500289"/>
          </a:xfrm>
        </p:spPr>
        <p:txBody>
          <a:bodyPr>
            <a:normAutofit fontScale="90000"/>
          </a:bodyPr>
          <a:lstStyle/>
          <a:p>
            <a:r>
              <a:rPr lang="en-BE" b="1" dirty="0">
                <a:solidFill>
                  <a:srgbClr val="C00000"/>
                </a:solidFill>
                <a:latin typeface="+mn-lt"/>
              </a:rPr>
              <a:t>Topic 8: in the SADCQF context</a:t>
            </a:r>
          </a:p>
        </p:txBody>
      </p:sp>
      <p:sp>
        <p:nvSpPr>
          <p:cNvPr id="3" name="Content Placeholder 2">
            <a:extLst>
              <a:ext uri="{FF2B5EF4-FFF2-40B4-BE49-F238E27FC236}">
                <a16:creationId xmlns:a16="http://schemas.microsoft.com/office/drawing/2014/main" id="{ACCC7B83-12CD-BD72-44EE-A8E9574A4F11}"/>
              </a:ext>
            </a:extLst>
          </p:cNvPr>
          <p:cNvSpPr>
            <a:spLocks noGrp="1"/>
          </p:cNvSpPr>
          <p:nvPr>
            <p:ph idx="1"/>
          </p:nvPr>
        </p:nvSpPr>
        <p:spPr>
          <a:xfrm>
            <a:off x="408214" y="1061356"/>
            <a:ext cx="11544300" cy="5388429"/>
          </a:xfrm>
        </p:spPr>
        <p:txBody>
          <a:bodyPr>
            <a:normAutofit lnSpcReduction="10000"/>
          </a:bodyPr>
          <a:lstStyle/>
          <a:p>
            <a:pPr algn="just">
              <a:lnSpc>
                <a:spcPct val="105000"/>
              </a:lnSpc>
              <a:spcBef>
                <a:spcPts val="600"/>
              </a:spcBef>
              <a:spcAft>
                <a:spcPts val="300"/>
              </a:spcAft>
            </a:pPr>
            <a:r>
              <a:rPr lang="en-US" sz="2300" dirty="0">
                <a:effectLst/>
                <a:latin typeface="Calibri" panose="020F0502020204030204" pitchFamily="34" charset="0"/>
                <a:ea typeface="DengXian" panose="02010600030101010101" pitchFamily="2" charset="-122"/>
                <a:cs typeface="Calibri" panose="020F0502020204030204" pitchFamily="34" charset="0"/>
              </a:rPr>
              <a:t>SADC countries are at different stages of ratification of the UNESCO Addis Recognition Convention. Mauritius, Seychelles, South Africa and Zambia are state parties of the Addis Recognition Convention. To date no SADC country has ratified the </a:t>
            </a:r>
            <a:r>
              <a:rPr lang="en-US" sz="2300" u="sng" dirty="0">
                <a:solidFill>
                  <a:srgbClr val="0563C1"/>
                </a:solidFill>
                <a:effectLst/>
                <a:latin typeface="Calibri" panose="020F0502020204030204" pitchFamily="34" charset="0"/>
                <a:ea typeface="DengXian" panose="02010600030101010101" pitchFamily="2" charset="-122"/>
                <a:cs typeface="Calibri" panose="020F0502020204030204" pitchFamily="34" charset="0"/>
                <a:hlinkClick r:id="rId2"/>
              </a:rPr>
              <a:t>Global Recognition Convention</a:t>
            </a:r>
            <a:r>
              <a:rPr lang="en-US" sz="2300" dirty="0">
                <a:effectLst/>
                <a:latin typeface="Calibri" panose="020F0502020204030204" pitchFamily="34" charset="0"/>
                <a:ea typeface="DengXian" panose="02010600030101010101" pitchFamily="2" charset="-122"/>
                <a:cs typeface="Calibri" panose="020F0502020204030204" pitchFamily="34" charset="0"/>
              </a:rPr>
              <a:t>.</a:t>
            </a:r>
            <a:endParaRPr lang="en-BE" sz="2300" dirty="0">
              <a:effectLst/>
              <a:latin typeface="Calibri" panose="020F0502020204030204" pitchFamily="34" charset="0"/>
              <a:ea typeface="DengXian" panose="02010600030101010101" pitchFamily="2" charset="-122"/>
              <a:cs typeface="Arial" panose="020B0604020202020204" pitchFamily="34" charset="0"/>
            </a:endParaRPr>
          </a:p>
          <a:p>
            <a:pPr algn="just">
              <a:lnSpc>
                <a:spcPct val="105000"/>
              </a:lnSpc>
              <a:spcBef>
                <a:spcPts val="600"/>
              </a:spcBef>
              <a:spcAft>
                <a:spcPts val="600"/>
              </a:spcAft>
            </a:pPr>
            <a:r>
              <a:rPr lang="en-BE" sz="2300" dirty="0">
                <a:effectLst/>
                <a:latin typeface="Calibri" panose="020F0502020204030204" pitchFamily="34" charset="0"/>
                <a:ea typeface="Times New Roman" panose="02020603050405020304" pitchFamily="18" charset="0"/>
              </a:rPr>
              <a:t>The </a:t>
            </a:r>
            <a:r>
              <a:rPr lang="en-BE" sz="2300" u="sng" dirty="0">
                <a:solidFill>
                  <a:srgbClr val="0563C1"/>
                </a:solidFill>
                <a:effectLst/>
                <a:latin typeface="Calibri" panose="020F0502020204030204" pitchFamily="34" charset="0"/>
                <a:ea typeface="Calibri" panose="020F0502020204030204" pitchFamily="34" charset="0"/>
                <a:hlinkClick r:id="rId3"/>
              </a:rPr>
              <a:t>Revised Convention on the Recognition of Studies, Certificates, Diplomas, Degrees and Other Academic Qualifications in Higher Education in African States</a:t>
            </a:r>
            <a:r>
              <a:rPr lang="en-BE" sz="2300" dirty="0">
                <a:effectLst/>
                <a:latin typeface="Calibri" panose="020F0502020204030204" pitchFamily="34" charset="0"/>
                <a:ea typeface="Times New Roman" panose="02020603050405020304" pitchFamily="18" charset="0"/>
              </a:rPr>
              <a:t>, known as the Addis Convention, establishes a legal framework for the fair and transparent recognition of higher education qualifications in the African region to facilitate mobility and inter-university cooperation. Supporting academic mobility and exchange among African States strengthens trust in the quality enhancement of institutions and systems, while also providing a pivotal network for advancing the SDG targets for equitable access in the region.</a:t>
            </a:r>
            <a:endParaRPr lang="en-BE" sz="2300" dirty="0">
              <a:effectLst/>
              <a:latin typeface="Times New Roman" panose="02020603050405020304" pitchFamily="18" charset="0"/>
              <a:ea typeface="Times New Roman" panose="02020603050405020304" pitchFamily="18" charset="0"/>
            </a:endParaRPr>
          </a:p>
          <a:p>
            <a:pPr algn="just">
              <a:lnSpc>
                <a:spcPct val="105000"/>
              </a:lnSpc>
              <a:spcBef>
                <a:spcPts val="600"/>
              </a:spcBef>
              <a:spcAft>
                <a:spcPts val="600"/>
              </a:spcAft>
            </a:pPr>
            <a:r>
              <a:rPr lang="en-BE" sz="2300" dirty="0">
                <a:effectLst/>
                <a:latin typeface="Calibri" panose="020F0502020204030204" pitchFamily="34" charset="0"/>
                <a:ea typeface="Times New Roman" panose="02020603050405020304" pitchFamily="18" charset="0"/>
              </a:rPr>
              <a:t>The Convention was adopted on 12 December 2014 in Addis Ababa, Ethiopia and entered into force on 15 December 2019. It is open to UNESCO Member States belonging to the </a:t>
            </a:r>
            <a:r>
              <a:rPr lang="en-BE" sz="2300" u="sng" dirty="0">
                <a:solidFill>
                  <a:srgbClr val="0563C1"/>
                </a:solidFill>
                <a:effectLst/>
                <a:latin typeface="Calibri" panose="020F0502020204030204" pitchFamily="34" charset="0"/>
                <a:ea typeface="Calibri" panose="020F0502020204030204" pitchFamily="34" charset="0"/>
                <a:hlinkClick r:id="rId4"/>
              </a:rPr>
              <a:t>Africa Region</a:t>
            </a:r>
            <a:r>
              <a:rPr lang="en-BE" sz="2300" dirty="0">
                <a:effectLst/>
                <a:latin typeface="Calibri" panose="020F0502020204030204" pitchFamily="34" charset="0"/>
                <a:ea typeface="Times New Roman" panose="02020603050405020304" pitchFamily="18" charset="0"/>
              </a:rPr>
              <a:t> and as of September 2023 has </a:t>
            </a:r>
            <a:r>
              <a:rPr lang="en-BE" sz="2300" u="sng" dirty="0">
                <a:solidFill>
                  <a:srgbClr val="0563C1"/>
                </a:solidFill>
                <a:effectLst/>
                <a:latin typeface="Calibri" panose="020F0502020204030204" pitchFamily="34" charset="0"/>
                <a:ea typeface="Calibri" panose="020F0502020204030204" pitchFamily="34" charset="0"/>
                <a:hlinkClick r:id="rId5"/>
              </a:rPr>
              <a:t>14 States Parties</a:t>
            </a:r>
            <a:r>
              <a:rPr lang="en-BE" sz="2300" dirty="0">
                <a:effectLst/>
                <a:latin typeface="Calibri" panose="020F0502020204030204" pitchFamily="34" charset="0"/>
                <a:ea typeface="Times New Roman" panose="02020603050405020304" pitchFamily="18" charset="0"/>
              </a:rPr>
              <a:t>. </a:t>
            </a:r>
            <a:endParaRPr lang="en-BE" sz="2300" dirty="0">
              <a:effectLst/>
              <a:latin typeface="Times New Roman" panose="02020603050405020304" pitchFamily="18" charset="0"/>
              <a:ea typeface="Times New Roman" panose="02020603050405020304" pitchFamily="18" charset="0"/>
            </a:endParaRPr>
          </a:p>
          <a:p>
            <a:endParaRPr lang="en-BE" dirty="0"/>
          </a:p>
        </p:txBody>
      </p:sp>
      <p:sp>
        <p:nvSpPr>
          <p:cNvPr id="4" name="TextBox 3">
            <a:extLst>
              <a:ext uri="{FF2B5EF4-FFF2-40B4-BE49-F238E27FC236}">
                <a16:creationId xmlns:a16="http://schemas.microsoft.com/office/drawing/2014/main" id="{01ADDD5E-06CD-2057-B0D5-1AB1839DE5E1}"/>
              </a:ext>
            </a:extLst>
          </p:cNvPr>
          <p:cNvSpPr txBox="1"/>
          <p:nvPr/>
        </p:nvSpPr>
        <p:spPr>
          <a:xfrm>
            <a:off x="9176657" y="180459"/>
            <a:ext cx="2525486" cy="369332"/>
          </a:xfrm>
          <a:prstGeom prst="rect">
            <a:avLst/>
          </a:prstGeom>
          <a:solidFill>
            <a:schemeClr val="accent6">
              <a:lumMod val="75000"/>
            </a:schemeClr>
          </a:solidFill>
        </p:spPr>
        <p:txBody>
          <a:bodyPr wrap="square" rtlCol="0">
            <a:spAutoFit/>
          </a:bodyPr>
          <a:lstStyle/>
          <a:p>
            <a:pPr algn="ctr"/>
            <a:r>
              <a:rPr lang="en-BE" b="1" dirty="0">
                <a:solidFill>
                  <a:schemeClr val="bg1"/>
                </a:solidFill>
              </a:rPr>
              <a:t>Dr Molise Nhlapo</a:t>
            </a:r>
          </a:p>
        </p:txBody>
      </p:sp>
    </p:spTree>
    <p:extLst>
      <p:ext uri="{BB962C8B-B14F-4D97-AF65-F5344CB8AC3E}">
        <p14:creationId xmlns:p14="http://schemas.microsoft.com/office/powerpoint/2010/main" val="26038924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6E510-56D1-C075-B7F1-0BBBB4AE8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9E4BD-E84E-1337-A727-7D3800A76CE2}"/>
              </a:ext>
            </a:extLst>
          </p:cNvPr>
          <p:cNvSpPr>
            <a:spLocks noGrp="1"/>
          </p:cNvSpPr>
          <p:nvPr>
            <p:ph type="title"/>
          </p:nvPr>
        </p:nvSpPr>
        <p:spPr>
          <a:xfrm>
            <a:off x="876693" y="741391"/>
            <a:ext cx="4355265" cy="1616203"/>
          </a:xfrm>
        </p:spPr>
        <p:txBody>
          <a:bodyPr anchor="b">
            <a:normAutofit/>
          </a:bodyPr>
          <a:lstStyle/>
          <a:p>
            <a:r>
              <a:rPr lang="en-BE" sz="3200" b="1" dirty="0">
                <a:latin typeface="+mn-lt"/>
              </a:rPr>
              <a:t>Comparison discussion topic 8</a:t>
            </a:r>
          </a:p>
        </p:txBody>
      </p:sp>
      <p:sp>
        <p:nvSpPr>
          <p:cNvPr id="3" name="Content Placeholder 2">
            <a:extLst>
              <a:ext uri="{FF2B5EF4-FFF2-40B4-BE49-F238E27FC236}">
                <a16:creationId xmlns:a16="http://schemas.microsoft.com/office/drawing/2014/main" id="{48265C98-8586-4D59-DB9F-2F819D4B4AB8}"/>
              </a:ext>
            </a:extLst>
          </p:cNvPr>
          <p:cNvSpPr>
            <a:spLocks noGrp="1"/>
          </p:cNvSpPr>
          <p:nvPr>
            <p:ph idx="1"/>
          </p:nvPr>
        </p:nvSpPr>
        <p:spPr>
          <a:xfrm>
            <a:off x="876692" y="2533476"/>
            <a:ext cx="4355265" cy="3447832"/>
          </a:xfrm>
        </p:spPr>
        <p:txBody>
          <a:bodyPr anchor="t">
            <a:normAutofit/>
          </a:bodyPr>
          <a:lstStyle/>
          <a:p>
            <a:r>
              <a:rPr lang="en-BE" sz="2600" dirty="0"/>
              <a:t>Similarities</a:t>
            </a:r>
          </a:p>
          <a:p>
            <a:r>
              <a:rPr lang="en-BE" sz="2600" dirty="0"/>
              <a:t>Differences</a:t>
            </a:r>
          </a:p>
          <a:p>
            <a:r>
              <a:rPr lang="en-BE" sz="2600" dirty="0"/>
              <a:t>Main conclusions</a:t>
            </a:r>
          </a:p>
        </p:txBody>
      </p:sp>
      <p:pic>
        <p:nvPicPr>
          <p:cNvPr id="5" name="Picture 4" descr="A group of multi coloured wooden stick figures">
            <a:extLst>
              <a:ext uri="{FF2B5EF4-FFF2-40B4-BE49-F238E27FC236}">
                <a16:creationId xmlns:a16="http://schemas.microsoft.com/office/drawing/2014/main" id="{443CFB51-C6BF-8487-003A-1413A9F82581}"/>
              </a:ext>
            </a:extLst>
          </p:cNvPr>
          <p:cNvPicPr>
            <a:picLocks noChangeAspect="1"/>
          </p:cNvPicPr>
          <p:nvPr/>
        </p:nvPicPr>
        <p:blipFill rotWithShape="1">
          <a:blip r:embed="rId2"/>
          <a:srcRect l="12156" r="26288"/>
          <a:stretch/>
        </p:blipFill>
        <p:spPr>
          <a:xfrm>
            <a:off x="6096000" y="10"/>
            <a:ext cx="6095999" cy="6857990"/>
          </a:xfrm>
          <a:prstGeom prst="rect">
            <a:avLst/>
          </a:prstGeom>
        </p:spPr>
      </p:pic>
    </p:spTree>
    <p:extLst>
      <p:ext uri="{BB962C8B-B14F-4D97-AF65-F5344CB8AC3E}">
        <p14:creationId xmlns:p14="http://schemas.microsoft.com/office/powerpoint/2010/main" val="39845608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9B77-49ED-98A2-B3A2-91A0AE4A35E0}"/>
              </a:ext>
            </a:extLst>
          </p:cNvPr>
          <p:cNvSpPr>
            <a:spLocks noGrp="1"/>
          </p:cNvSpPr>
          <p:nvPr>
            <p:ph type="title"/>
          </p:nvPr>
        </p:nvSpPr>
        <p:spPr>
          <a:xfrm>
            <a:off x="761800" y="381001"/>
            <a:ext cx="5753300" cy="1708242"/>
          </a:xfrm>
        </p:spPr>
        <p:txBody>
          <a:bodyPr anchor="ctr">
            <a:normAutofit/>
          </a:bodyPr>
          <a:lstStyle/>
          <a:p>
            <a:r>
              <a:rPr lang="en-BE" sz="3700" dirty="0">
                <a:solidFill>
                  <a:srgbClr val="C00000"/>
                </a:solidFill>
                <a:latin typeface="+mn-lt"/>
              </a:rPr>
              <a:t>Comparability of recognition of qualifications</a:t>
            </a:r>
          </a:p>
        </p:txBody>
      </p:sp>
      <p:sp>
        <p:nvSpPr>
          <p:cNvPr id="3" name="Content Placeholder 2">
            <a:extLst>
              <a:ext uri="{FF2B5EF4-FFF2-40B4-BE49-F238E27FC236}">
                <a16:creationId xmlns:a16="http://schemas.microsoft.com/office/drawing/2014/main" id="{80E664BC-6FC5-C733-C15A-5DF42F0999F9}"/>
              </a:ext>
            </a:extLst>
          </p:cNvPr>
          <p:cNvSpPr>
            <a:spLocks noGrp="1"/>
          </p:cNvSpPr>
          <p:nvPr>
            <p:ph idx="1"/>
          </p:nvPr>
        </p:nvSpPr>
        <p:spPr>
          <a:xfrm>
            <a:off x="761800" y="2470244"/>
            <a:ext cx="5334197" cy="3769835"/>
          </a:xfrm>
          <a:ln>
            <a:solidFill>
              <a:schemeClr val="tx1"/>
            </a:solidFill>
          </a:ln>
        </p:spPr>
        <p:txBody>
          <a:bodyPr anchor="ctr">
            <a:normAutofit/>
          </a:bodyPr>
          <a:lstStyle/>
          <a:p>
            <a:r>
              <a:rPr lang="en-GB" sz="3200" dirty="0"/>
              <a:t>Recognition approaches and procedures </a:t>
            </a:r>
            <a:r>
              <a:rPr lang="en-GB" sz="3200" b="1" dirty="0">
                <a:solidFill>
                  <a:srgbClr val="C00000"/>
                </a:solidFill>
              </a:rPr>
              <a:t>are comparable </a:t>
            </a:r>
            <a:r>
              <a:rPr lang="en-GB" sz="3200" dirty="0"/>
              <a:t>as they are based on </a:t>
            </a:r>
            <a:r>
              <a:rPr lang="en-GB" sz="3200" b="1" dirty="0"/>
              <a:t>UNESCO regional recognition conventions </a:t>
            </a:r>
            <a:r>
              <a:rPr lang="en-GB" sz="3200" dirty="0"/>
              <a:t>requirements, which are comparable.</a:t>
            </a:r>
          </a:p>
          <a:p>
            <a:pPr marL="0" indent="0">
              <a:buNone/>
            </a:pPr>
            <a:endParaRPr lang="en-BE" sz="2000" dirty="0"/>
          </a:p>
        </p:txBody>
      </p:sp>
      <p:pic>
        <p:nvPicPr>
          <p:cNvPr id="5" name="Picture 4" descr="A group of multi coloured wooden stick figures">
            <a:extLst>
              <a:ext uri="{FF2B5EF4-FFF2-40B4-BE49-F238E27FC236}">
                <a16:creationId xmlns:a16="http://schemas.microsoft.com/office/drawing/2014/main" id="{32C6CF23-CCBA-E0E0-4204-F196C18878C0}"/>
              </a:ext>
            </a:extLst>
          </p:cNvPr>
          <p:cNvPicPr>
            <a:picLocks noChangeAspect="1"/>
          </p:cNvPicPr>
          <p:nvPr/>
        </p:nvPicPr>
        <p:blipFill rotWithShape="1">
          <a:blip r:embed="rId2"/>
          <a:srcRect l="16046" r="30176"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510968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454F-224D-B08B-173B-8ACF70100BF9}"/>
              </a:ext>
            </a:extLst>
          </p:cNvPr>
          <p:cNvSpPr>
            <a:spLocks noGrp="1"/>
          </p:cNvSpPr>
          <p:nvPr>
            <p:ph type="title"/>
          </p:nvPr>
        </p:nvSpPr>
        <p:spPr>
          <a:xfrm>
            <a:off x="6590661" y="3075709"/>
            <a:ext cx="4908611" cy="3776315"/>
          </a:xfrm>
        </p:spPr>
        <p:txBody>
          <a:bodyPr vert="horz" lIns="91440" tIns="45720" rIns="91440" bIns="45720" rtlCol="0" anchor="t">
            <a:normAutofit fontScale="90000"/>
          </a:bodyPr>
          <a:lstStyle/>
          <a:p>
            <a:pPr marL="571500" indent="-571500">
              <a:buFont typeface="Arial" panose="020B0604020202020204" pitchFamily="34" charset="0"/>
              <a:buChar char="•"/>
            </a:pPr>
            <a:r>
              <a:rPr lang="en-US" sz="4200" b="1" kern="1200" dirty="0">
                <a:solidFill>
                  <a:srgbClr val="C00000"/>
                </a:solidFill>
                <a:latin typeface="+mn-lt"/>
                <a:ea typeface="+mj-ea"/>
                <a:cs typeface="+mj-cs"/>
              </a:rPr>
              <a:t>Topic 9: Governance</a:t>
            </a:r>
            <a:br>
              <a:rPr lang="en-US" sz="4200" b="1" kern="1200" dirty="0">
                <a:solidFill>
                  <a:srgbClr val="C00000"/>
                </a:solidFill>
                <a:latin typeface="+mn-lt"/>
                <a:ea typeface="+mj-ea"/>
                <a:cs typeface="+mj-cs"/>
              </a:rPr>
            </a:br>
            <a:br>
              <a:rPr lang="en-US" sz="4200" b="1" kern="1200" dirty="0">
                <a:solidFill>
                  <a:srgbClr val="C00000"/>
                </a:solidFill>
                <a:latin typeface="+mn-lt"/>
                <a:ea typeface="+mj-ea"/>
                <a:cs typeface="+mj-cs"/>
              </a:rPr>
            </a:br>
            <a:r>
              <a:rPr lang="en-US" sz="4200" b="1" kern="1200" dirty="0" err="1">
                <a:solidFill>
                  <a:srgbClr val="C00000"/>
                </a:solidFill>
                <a:latin typeface="+mn-lt"/>
                <a:ea typeface="+mj-ea"/>
                <a:cs typeface="+mj-cs"/>
              </a:rPr>
              <a:t>Tiina</a:t>
            </a:r>
            <a:r>
              <a:rPr lang="en-US" sz="4200" b="1" kern="1200" dirty="0">
                <a:solidFill>
                  <a:srgbClr val="C00000"/>
                </a:solidFill>
                <a:latin typeface="+mn-lt"/>
                <a:ea typeface="+mj-ea"/>
                <a:cs typeface="+mj-cs"/>
              </a:rPr>
              <a:t> Polo</a:t>
            </a:r>
            <a:br>
              <a:rPr lang="en-US" sz="4200" b="1" kern="1200" dirty="0">
                <a:solidFill>
                  <a:srgbClr val="C00000"/>
                </a:solidFill>
                <a:latin typeface="+mn-lt"/>
                <a:ea typeface="+mj-ea"/>
                <a:cs typeface="+mj-cs"/>
              </a:rPr>
            </a:br>
            <a:r>
              <a:rPr lang="en-US" sz="4200" b="1" kern="1200" dirty="0">
                <a:solidFill>
                  <a:srgbClr val="C00000"/>
                </a:solidFill>
                <a:latin typeface="+mn-lt"/>
                <a:ea typeface="+mj-ea"/>
                <a:cs typeface="+mj-cs"/>
              </a:rPr>
              <a:t>Maria Luísa Chicote</a:t>
            </a:r>
            <a:br>
              <a:rPr lang="en-US" sz="4200" b="1" kern="1200" dirty="0">
                <a:solidFill>
                  <a:srgbClr val="C00000"/>
                </a:solidFill>
                <a:latin typeface="+mn-lt"/>
                <a:ea typeface="+mj-ea"/>
                <a:cs typeface="+mj-cs"/>
              </a:rPr>
            </a:br>
            <a:r>
              <a:rPr lang="en-US" sz="4200" b="1" kern="1200" dirty="0">
                <a:solidFill>
                  <a:srgbClr val="C00000"/>
                </a:solidFill>
                <a:latin typeface="+mn-lt"/>
                <a:ea typeface="+mj-ea"/>
                <a:cs typeface="+mj-cs"/>
              </a:rPr>
              <a:t>Laurent </a:t>
            </a:r>
            <a:r>
              <a:rPr lang="en-US" sz="4200" b="1" kern="1200" dirty="0" err="1">
                <a:solidFill>
                  <a:srgbClr val="C00000"/>
                </a:solidFill>
                <a:latin typeface="+mn-lt"/>
                <a:ea typeface="+mj-ea"/>
                <a:cs typeface="+mj-cs"/>
              </a:rPr>
              <a:t>Ndaywel</a:t>
            </a:r>
            <a:br>
              <a:rPr lang="en-US" sz="3700" kern="1200" dirty="0">
                <a:solidFill>
                  <a:schemeClr val="tx2"/>
                </a:solidFill>
                <a:latin typeface="+mj-lt"/>
                <a:ea typeface="+mj-ea"/>
                <a:cs typeface="+mj-cs"/>
              </a:rPr>
            </a:br>
            <a:endParaRPr lang="en-US" sz="3700" kern="1200" dirty="0">
              <a:solidFill>
                <a:schemeClr val="tx2"/>
              </a:solidFill>
              <a:latin typeface="+mj-lt"/>
              <a:ea typeface="+mj-ea"/>
              <a:cs typeface="+mj-cs"/>
            </a:endParaRPr>
          </a:p>
        </p:txBody>
      </p:sp>
      <p:pic>
        <p:nvPicPr>
          <p:cNvPr id="7" name="Graphic 6" descr="Cheers">
            <a:extLst>
              <a:ext uri="{FF2B5EF4-FFF2-40B4-BE49-F238E27FC236}">
                <a16:creationId xmlns:a16="http://schemas.microsoft.com/office/drawing/2014/main" id="{93F8EBA8-E50F-D6DA-D055-1F83293893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843947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E92A-5570-BA70-9DFB-FBA8386E57B1}"/>
              </a:ext>
            </a:extLst>
          </p:cNvPr>
          <p:cNvSpPr>
            <a:spLocks noGrp="1"/>
          </p:cNvSpPr>
          <p:nvPr>
            <p:ph type="title"/>
          </p:nvPr>
        </p:nvSpPr>
        <p:spPr>
          <a:xfrm>
            <a:off x="673308" y="355496"/>
            <a:ext cx="10515600" cy="774127"/>
          </a:xfrm>
        </p:spPr>
        <p:txBody>
          <a:bodyPr/>
          <a:lstStyle/>
          <a:p>
            <a:r>
              <a:rPr lang="en-BE" b="1" dirty="0">
                <a:solidFill>
                  <a:srgbClr val="0070C0"/>
                </a:solidFill>
                <a:latin typeface="+mn-lt"/>
              </a:rPr>
              <a:t>Topic 9: Governance – EQF Context (1)</a:t>
            </a:r>
          </a:p>
        </p:txBody>
      </p:sp>
      <p:sp>
        <p:nvSpPr>
          <p:cNvPr id="3" name="Content Placeholder 2">
            <a:extLst>
              <a:ext uri="{FF2B5EF4-FFF2-40B4-BE49-F238E27FC236}">
                <a16:creationId xmlns:a16="http://schemas.microsoft.com/office/drawing/2014/main" id="{FF933D0B-C925-FE45-C535-DD38B90F4B7A}"/>
              </a:ext>
            </a:extLst>
          </p:cNvPr>
          <p:cNvSpPr>
            <a:spLocks noGrp="1"/>
          </p:cNvSpPr>
          <p:nvPr>
            <p:ph idx="1"/>
          </p:nvPr>
        </p:nvSpPr>
        <p:spPr>
          <a:xfrm>
            <a:off x="440871" y="1129623"/>
            <a:ext cx="11341399" cy="5547917"/>
          </a:xfrm>
        </p:spPr>
        <p:txBody>
          <a:bodyPr>
            <a:normAutofit fontScale="77500" lnSpcReduction="20000"/>
          </a:bodyPr>
          <a:lstStyle/>
          <a:p>
            <a:r>
              <a:rPr lang="en-BE" sz="2400" b="1" dirty="0"/>
              <a:t>Legal basis: Council Recommendation (2008, 2017). This is not a legally binding act, but  supports voluntary actions and cooperation between the member countries.</a:t>
            </a:r>
          </a:p>
          <a:p>
            <a:pPr lvl="1">
              <a:lnSpc>
                <a:spcPct val="110000"/>
              </a:lnSpc>
            </a:pPr>
            <a:r>
              <a:rPr lang="en-GB" dirty="0">
                <a:effectLst/>
                <a:ea typeface="DengXian" panose="02010600030101010101" pitchFamily="2" charset="-122"/>
                <a:cs typeface="Calibri" panose="020F0502020204030204" pitchFamily="34" charset="0"/>
              </a:rPr>
              <a:t>Given its non-binding nature, the EQF recommendation conforms to the principles of subsidiarity and proportionality by supporting and supplementing Member States' activities through facilitating further cooperation between them to increase the transparency, comparability, and portability of people's qualifications. It should be implemented in accordance with national law and practice.</a:t>
            </a:r>
            <a:endParaRPr lang="en-GB" dirty="0">
              <a:solidFill>
                <a:srgbClr val="262626"/>
              </a:solidFill>
              <a:effectLst/>
              <a:ea typeface="DengXian" panose="02010600030101010101" pitchFamily="2" charset="-122"/>
              <a:cs typeface="Calibri" panose="020F0502020204030204" pitchFamily="34" charset="0"/>
            </a:endParaRPr>
          </a:p>
          <a:p>
            <a:pPr lvl="1">
              <a:lnSpc>
                <a:spcPct val="110000"/>
              </a:lnSpc>
            </a:pPr>
            <a:r>
              <a:rPr lang="en-GB" dirty="0">
                <a:solidFill>
                  <a:srgbClr val="262626"/>
                </a:solidFill>
                <a:effectLst/>
                <a:ea typeface="DengXian" panose="02010600030101010101" pitchFamily="2" charset="-122"/>
                <a:cs typeface="Calibri" panose="020F0502020204030204" pitchFamily="34" charset="0"/>
              </a:rPr>
              <a:t>The EQF Recommendation facilitates further cooperation between countries to increase transparency and to promote mobility and lifelong learning. It fosters change by supporting and informing reform. Although not legally binding, its adoption by EU Member States reflects the commitment to use the EQF to reference national qualifications frameworks or systems and to compare all types and levels of qualifications in the European Union.</a:t>
            </a:r>
          </a:p>
          <a:p>
            <a:pPr>
              <a:lnSpc>
                <a:spcPct val="110000"/>
              </a:lnSpc>
            </a:pPr>
            <a:r>
              <a:rPr lang="pt-PT" sz="2400" b="1" dirty="0" err="1">
                <a:solidFill>
                  <a:srgbClr val="262626"/>
                </a:solidFill>
                <a:ea typeface="DengXian" panose="02010600030101010101" pitchFamily="2" charset="-122"/>
                <a:cs typeface="Calibri" panose="020F0502020204030204" pitchFamily="34" charset="0"/>
              </a:rPr>
              <a:t>Governance</a:t>
            </a:r>
            <a:r>
              <a:rPr lang="pt-PT" sz="2400" b="1" dirty="0">
                <a:solidFill>
                  <a:srgbClr val="262626"/>
                </a:solidFill>
                <a:ea typeface="DengXian" panose="02010600030101010101" pitchFamily="2" charset="-122"/>
                <a:cs typeface="Calibri" panose="020F0502020204030204" pitchFamily="34" charset="0"/>
              </a:rPr>
              <a:t> </a:t>
            </a:r>
            <a:r>
              <a:rPr lang="pt-PT" sz="2400" b="1" dirty="0" err="1">
                <a:solidFill>
                  <a:srgbClr val="262626"/>
                </a:solidFill>
                <a:ea typeface="DengXian" panose="02010600030101010101" pitchFamily="2" charset="-122"/>
                <a:cs typeface="Calibri" panose="020F0502020204030204" pitchFamily="34" charset="0"/>
              </a:rPr>
              <a:t>at</a:t>
            </a:r>
            <a:r>
              <a:rPr lang="pt-PT" sz="2400" b="1" dirty="0">
                <a:solidFill>
                  <a:srgbClr val="262626"/>
                </a:solidFill>
                <a:ea typeface="DengXian" panose="02010600030101010101" pitchFamily="2" charset="-122"/>
                <a:cs typeface="Calibri" panose="020F0502020204030204" pitchFamily="34" charset="0"/>
              </a:rPr>
              <a:t> EU </a:t>
            </a:r>
            <a:r>
              <a:rPr lang="pt-PT" sz="2400" b="1" dirty="0" err="1">
                <a:solidFill>
                  <a:srgbClr val="262626"/>
                </a:solidFill>
                <a:ea typeface="DengXian" panose="02010600030101010101" pitchFamily="2" charset="-122"/>
                <a:cs typeface="Calibri" panose="020F0502020204030204" pitchFamily="34" charset="0"/>
              </a:rPr>
              <a:t>level</a:t>
            </a:r>
            <a:r>
              <a:rPr lang="pt-PT" sz="2400" b="1" dirty="0">
                <a:solidFill>
                  <a:srgbClr val="262626"/>
                </a:solidFill>
                <a:ea typeface="DengXian" panose="02010600030101010101" pitchFamily="2" charset="-122"/>
                <a:cs typeface="Calibri" panose="020F0502020204030204" pitchFamily="34" charset="0"/>
              </a:rPr>
              <a:t>: EQF </a:t>
            </a:r>
            <a:r>
              <a:rPr lang="pt-PT" sz="2400" b="1" dirty="0" err="1">
                <a:solidFill>
                  <a:srgbClr val="262626"/>
                </a:solidFill>
                <a:ea typeface="DengXian" panose="02010600030101010101" pitchFamily="2" charset="-122"/>
                <a:cs typeface="Calibri" panose="020F0502020204030204" pitchFamily="34" charset="0"/>
              </a:rPr>
              <a:t>Advisory</a:t>
            </a:r>
            <a:r>
              <a:rPr lang="pt-PT" sz="2400" b="1" dirty="0">
                <a:solidFill>
                  <a:srgbClr val="262626"/>
                </a:solidFill>
                <a:ea typeface="DengXian" panose="02010600030101010101" pitchFamily="2" charset="-122"/>
                <a:cs typeface="Calibri" panose="020F0502020204030204" pitchFamily="34" charset="0"/>
              </a:rPr>
              <a:t> </a:t>
            </a:r>
            <a:r>
              <a:rPr lang="pt-PT" sz="2400" b="1" dirty="0" err="1">
                <a:solidFill>
                  <a:srgbClr val="262626"/>
                </a:solidFill>
                <a:ea typeface="DengXian" panose="02010600030101010101" pitchFamily="2" charset="-122"/>
                <a:cs typeface="Calibri" panose="020F0502020204030204" pitchFamily="34" charset="0"/>
              </a:rPr>
              <a:t>Group</a:t>
            </a:r>
            <a:r>
              <a:rPr lang="pt-PT" sz="2400" dirty="0">
                <a:solidFill>
                  <a:srgbClr val="262626"/>
                </a:solidFill>
                <a:ea typeface="DengXian" panose="02010600030101010101" pitchFamily="2" charset="-122"/>
                <a:cs typeface="Calibri" panose="020F0502020204030204" pitchFamily="34" charset="0"/>
              </a:rPr>
              <a:t>; 15 </a:t>
            </a:r>
            <a:r>
              <a:rPr lang="pt-PT" sz="2400" dirty="0" err="1">
                <a:solidFill>
                  <a:srgbClr val="262626"/>
                </a:solidFill>
                <a:ea typeface="DengXian" panose="02010600030101010101" pitchFamily="2" charset="-122"/>
                <a:cs typeface="Calibri" panose="020F0502020204030204" pitchFamily="34" charset="0"/>
              </a:rPr>
              <a:t>years</a:t>
            </a:r>
            <a:r>
              <a:rPr lang="pt-PT" sz="2400" dirty="0">
                <a:solidFill>
                  <a:srgbClr val="262626"/>
                </a:solidFill>
                <a:ea typeface="DengXian" panose="02010600030101010101" pitchFamily="2" charset="-122"/>
                <a:cs typeface="Calibri" panose="020F0502020204030204" pitchFamily="34" charset="0"/>
              </a:rPr>
              <a:t> </a:t>
            </a:r>
            <a:r>
              <a:rPr lang="pt-PT" sz="2400" dirty="0" err="1">
                <a:solidFill>
                  <a:srgbClr val="262626"/>
                </a:solidFill>
                <a:ea typeface="DengXian" panose="02010600030101010101" pitchFamily="2" charset="-122"/>
                <a:cs typeface="Calibri" panose="020F0502020204030204" pitchFamily="34" charset="0"/>
              </a:rPr>
              <a:t>history</a:t>
            </a:r>
            <a:r>
              <a:rPr lang="pt-PT" sz="2400" dirty="0">
                <a:solidFill>
                  <a:srgbClr val="262626"/>
                </a:solidFill>
                <a:ea typeface="DengXian" panose="02010600030101010101" pitchFamily="2" charset="-122"/>
                <a:cs typeface="Calibri" panose="020F0502020204030204" pitchFamily="34" charset="0"/>
              </a:rPr>
              <a:t> , 64 meetings (5-6 </a:t>
            </a:r>
            <a:r>
              <a:rPr lang="pt-PT" sz="2400" dirty="0" err="1">
                <a:solidFill>
                  <a:srgbClr val="262626"/>
                </a:solidFill>
                <a:ea typeface="DengXian" panose="02010600030101010101" pitchFamily="2" charset="-122"/>
                <a:cs typeface="Calibri" panose="020F0502020204030204" pitchFamily="34" charset="0"/>
              </a:rPr>
              <a:t>March</a:t>
            </a:r>
            <a:r>
              <a:rPr lang="pt-PT" sz="2400" dirty="0">
                <a:solidFill>
                  <a:srgbClr val="262626"/>
                </a:solidFill>
                <a:ea typeface="DengXian" panose="02010600030101010101" pitchFamily="2" charset="-122"/>
                <a:cs typeface="Calibri" panose="020F0502020204030204" pitchFamily="34" charset="0"/>
              </a:rPr>
              <a:t> 2024)</a:t>
            </a:r>
          </a:p>
          <a:p>
            <a:pPr>
              <a:lnSpc>
                <a:spcPct val="110000"/>
              </a:lnSpc>
            </a:pPr>
            <a:r>
              <a:rPr lang="en-BE" sz="2400" b="1" dirty="0">
                <a:solidFill>
                  <a:srgbClr val="262626"/>
                </a:solidFill>
                <a:effectLst/>
                <a:ea typeface="Calibri" panose="020F0502020204030204" pitchFamily="34" charset="0"/>
                <a:cs typeface="Arial" panose="020B0604020202020204" pitchFamily="34" charset="0"/>
              </a:rPr>
              <a:t>Chaired: European Commission </a:t>
            </a:r>
            <a:r>
              <a:rPr lang="en-BE" sz="2400" dirty="0">
                <a:solidFill>
                  <a:srgbClr val="262626"/>
                </a:solidFill>
                <a:effectLst/>
                <a:ea typeface="Calibri" panose="020F0502020204030204" pitchFamily="34" charset="0"/>
                <a:cs typeface="Arial" panose="020B0604020202020204" pitchFamily="34" charset="0"/>
              </a:rPr>
              <a:t>(</a:t>
            </a:r>
            <a:r>
              <a:rPr lang="en-GB" sz="2400" dirty="0">
                <a:effectLst/>
                <a:ea typeface="DengXian" panose="02010600030101010101" pitchFamily="2" charset="-122"/>
              </a:rPr>
              <a:t>Directorate General Employment, Social Affairs and Inclusion, Unit Skills Agenda</a:t>
            </a:r>
            <a:r>
              <a:rPr lang="en-BE" sz="2400" dirty="0">
                <a:ea typeface="DengXian" panose="02010600030101010101" pitchFamily="2" charset="-122"/>
              </a:rPr>
              <a:t>)</a:t>
            </a:r>
            <a:endParaRPr lang="en-BE" sz="2400" dirty="0">
              <a:effectLst/>
            </a:endParaRPr>
          </a:p>
          <a:p>
            <a:r>
              <a:rPr lang="en-GB" sz="2400" dirty="0">
                <a:effectLst/>
                <a:ea typeface="Arial" panose="020B0604020202020204" pitchFamily="34" charset="0"/>
              </a:rPr>
              <a:t>Membership of the EQF AG: 2 representatives per country (1 for the EQF proper, and 1 for the Recommendation on Validation of Non-Formal and Informal Learning); </a:t>
            </a:r>
          </a:p>
          <a:p>
            <a:pPr lvl="1"/>
            <a:r>
              <a:rPr lang="en-GB" dirty="0">
                <a:ea typeface="Arial" panose="020B0604020202020204" pitchFamily="34" charset="0"/>
              </a:rPr>
              <a:t>R</a:t>
            </a:r>
            <a:r>
              <a:rPr lang="en-GB" dirty="0">
                <a:effectLst/>
                <a:ea typeface="Arial" panose="020B0604020202020204" pitchFamily="34" charset="0"/>
              </a:rPr>
              <a:t>epresentatives of Business Europe, EUPME Association, European Youth Forum, and by other civil society, students, and educational associations of European dimension. Council of Europe.</a:t>
            </a:r>
          </a:p>
          <a:p>
            <a:r>
              <a:rPr lang="en-GB" sz="2400" b="1" dirty="0">
                <a:ea typeface="Arial" panose="020B0604020202020204" pitchFamily="34" charset="0"/>
              </a:rPr>
              <a:t>Geography: 27 EU MS + EEA countries + Candidate countries. Newcomers: Ukraine, Moldova, Georgia. Total = 41</a:t>
            </a:r>
          </a:p>
          <a:p>
            <a:endParaRPr lang="en-BE" sz="2400" dirty="0">
              <a:effectLst/>
              <a:latin typeface="Arial" panose="020B0604020202020204" pitchFamily="34" charset="0"/>
              <a:ea typeface="Arial" panose="020B0604020202020204" pitchFamily="34" charset="0"/>
            </a:endParaRPr>
          </a:p>
          <a:p>
            <a:endParaRPr lang="pt-PT" sz="1800" dirty="0">
              <a:solidFill>
                <a:srgbClr val="262626"/>
              </a:solidFill>
              <a:effectLst/>
              <a:latin typeface="Calibri" panose="020F0502020204030204" pitchFamily="34" charset="0"/>
              <a:ea typeface="DengXian" panose="02010600030101010101" pitchFamily="2" charset="-122"/>
              <a:cs typeface="Calibri" panose="020F0502020204030204" pitchFamily="34" charset="0"/>
            </a:endParaRPr>
          </a:p>
          <a:p>
            <a:endParaRPr lang="pt-PT" sz="1800" dirty="0">
              <a:solidFill>
                <a:srgbClr val="262626"/>
              </a:solidFill>
              <a:effectLst/>
              <a:latin typeface="Calibri" panose="020F0502020204030204" pitchFamily="34" charset="0"/>
              <a:ea typeface="DengXian" panose="02010600030101010101" pitchFamily="2" charset="-122"/>
              <a:cs typeface="Calibri" panose="020F0502020204030204" pitchFamily="34" charset="0"/>
            </a:endParaRPr>
          </a:p>
          <a:p>
            <a:endParaRPr lang="en-BE" sz="1800" dirty="0">
              <a:solidFill>
                <a:srgbClr val="262626"/>
              </a:solidFill>
              <a:effectLst/>
              <a:latin typeface="Calibri" panose="020F0502020204030204" pitchFamily="34" charset="0"/>
              <a:ea typeface="Calibri" panose="020F0502020204030204" pitchFamily="34" charset="0"/>
              <a:cs typeface="Arial" panose="020B0604020202020204" pitchFamily="34" charset="0"/>
            </a:endParaRPr>
          </a:p>
          <a:p>
            <a:endParaRPr lang="en-BE" dirty="0"/>
          </a:p>
        </p:txBody>
      </p:sp>
      <p:sp>
        <p:nvSpPr>
          <p:cNvPr id="4" name="TextBox 3">
            <a:extLst>
              <a:ext uri="{FF2B5EF4-FFF2-40B4-BE49-F238E27FC236}">
                <a16:creationId xmlns:a16="http://schemas.microsoft.com/office/drawing/2014/main" id="{517066B0-C3F7-61D3-FFD4-D1AA26E32527}"/>
              </a:ext>
            </a:extLst>
          </p:cNvPr>
          <p:cNvSpPr txBox="1"/>
          <p:nvPr/>
        </p:nvSpPr>
        <p:spPr>
          <a:xfrm>
            <a:off x="9878518" y="180459"/>
            <a:ext cx="1903752" cy="369332"/>
          </a:xfrm>
          <a:prstGeom prst="rect">
            <a:avLst/>
          </a:prstGeom>
          <a:solidFill>
            <a:schemeClr val="accent5">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18606093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F15EF-16BC-7549-9492-66F4F0C12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15C8A-3AEC-FD14-152C-228492AC85D2}"/>
              </a:ext>
            </a:extLst>
          </p:cNvPr>
          <p:cNvSpPr>
            <a:spLocks noGrp="1"/>
          </p:cNvSpPr>
          <p:nvPr>
            <p:ph type="title"/>
          </p:nvPr>
        </p:nvSpPr>
        <p:spPr>
          <a:xfrm>
            <a:off x="673308" y="355496"/>
            <a:ext cx="10515600" cy="774127"/>
          </a:xfrm>
        </p:spPr>
        <p:txBody>
          <a:bodyPr/>
          <a:lstStyle/>
          <a:p>
            <a:r>
              <a:rPr lang="en-BE" b="1" dirty="0">
                <a:solidFill>
                  <a:srgbClr val="0070C0"/>
                </a:solidFill>
                <a:latin typeface="+mn-lt"/>
              </a:rPr>
              <a:t>Topic 9: Governance (2)</a:t>
            </a:r>
          </a:p>
        </p:txBody>
      </p:sp>
      <p:sp>
        <p:nvSpPr>
          <p:cNvPr id="3" name="Content Placeholder 2">
            <a:extLst>
              <a:ext uri="{FF2B5EF4-FFF2-40B4-BE49-F238E27FC236}">
                <a16:creationId xmlns:a16="http://schemas.microsoft.com/office/drawing/2014/main" id="{9F721415-EABF-ED36-6C76-727A1DB9EE44}"/>
              </a:ext>
            </a:extLst>
          </p:cNvPr>
          <p:cNvSpPr>
            <a:spLocks noGrp="1"/>
          </p:cNvSpPr>
          <p:nvPr>
            <p:ph idx="1"/>
          </p:nvPr>
        </p:nvSpPr>
        <p:spPr>
          <a:xfrm>
            <a:off x="838200" y="1304660"/>
            <a:ext cx="10515600" cy="5197844"/>
          </a:xfrm>
        </p:spPr>
        <p:txBody>
          <a:bodyPr>
            <a:normAutofit/>
          </a:bodyPr>
          <a:lstStyle/>
          <a:p>
            <a:r>
              <a:rPr lang="en-BE" sz="2400" dirty="0">
                <a:latin typeface="Calibri" panose="020F0502020204030204" pitchFamily="34" charset="0"/>
                <a:cs typeface="Calibri" panose="020F0502020204030204" pitchFamily="34" charset="0"/>
              </a:rPr>
              <a:t>Working groups, project groups: to explore, discuss and elaborate work ot technical nature. </a:t>
            </a:r>
          </a:p>
          <a:p>
            <a:pPr lvl="1">
              <a:buFont typeface="Wingdings" pitchFamily="2" charset="2"/>
              <a:buChar char="Ø"/>
            </a:pPr>
            <a:r>
              <a:rPr lang="en-GB" dirty="0">
                <a:effectLst/>
                <a:latin typeface="Calibri" panose="020F0502020204030204" pitchFamily="34" charset="0"/>
                <a:ea typeface="DengXian" panose="02010600030101010101" pitchFamily="2" charset="-122"/>
                <a:cs typeface="Calibri" panose="020F0502020204030204" pitchFamily="34" charset="0"/>
              </a:rPr>
              <a:t>Examples: sub-groups elaborated on sector international qualifications; horizontal comparisons of qualifications; comparisons with NQFs / RQFs of non-EQF countries / regions; short descriptions of learning outcomes of qualifications to facilitate electronic publication in qualifications databases.</a:t>
            </a:r>
          </a:p>
          <a:p>
            <a:pPr algn="just">
              <a:lnSpc>
                <a:spcPct val="115000"/>
              </a:lnSpc>
              <a:spcBef>
                <a:spcPts val="600"/>
              </a:spcBef>
            </a:pPr>
            <a:r>
              <a:rPr lang="en-GB" sz="2200" dirty="0">
                <a:effectLst/>
                <a:latin typeface="Calibri" panose="020F0502020204030204" pitchFamily="34" charset="0"/>
                <a:ea typeface="Arial" panose="020B0604020202020204" pitchFamily="34" charset="0"/>
              </a:rPr>
              <a:t>Two EU agencies (Cedefop and ETF) support the work of EQF through analyses, elaboration of technical proposals and guides, and facilitation of activities in certain themes and issues.</a:t>
            </a:r>
            <a:endParaRPr lang="en-BE" sz="2200" dirty="0">
              <a:effectLst/>
              <a:latin typeface="Arial" panose="020B0604020202020204" pitchFamily="34" charset="0"/>
              <a:ea typeface="Arial" panose="020B0604020202020204" pitchFamily="34" charset="0"/>
            </a:endParaRPr>
          </a:p>
          <a:p>
            <a:pPr algn="just">
              <a:lnSpc>
                <a:spcPct val="115000"/>
              </a:lnSpc>
              <a:spcBef>
                <a:spcPts val="600"/>
              </a:spcBef>
            </a:pPr>
            <a:r>
              <a:rPr lang="en-GB" sz="2200" dirty="0">
                <a:effectLst/>
                <a:latin typeface="Calibri" panose="020F0502020204030204" pitchFamily="34" charset="0"/>
                <a:ea typeface="Arial" panose="020B0604020202020204" pitchFamily="34" charset="0"/>
              </a:rPr>
              <a:t>Evaluations are mandatory in line with the terms of the EQF Recommendation. The first EQF Recommendation (2008) was evaluated twice. The evaluation of the 2017 Recommendation was completed. </a:t>
            </a:r>
            <a:endParaRPr lang="en-BE" sz="2200" dirty="0">
              <a:effectLst/>
              <a:latin typeface="Arial" panose="020B0604020202020204" pitchFamily="34" charset="0"/>
              <a:ea typeface="Arial" panose="020B0604020202020204" pitchFamily="34" charset="0"/>
            </a:endParaRPr>
          </a:p>
          <a:p>
            <a:pPr marL="0" indent="0">
              <a:buNone/>
            </a:pPr>
            <a:endParaRPr lang="en-BE"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FD12C30-0573-FDFB-8CF1-DC95F3294D9F}"/>
              </a:ext>
            </a:extLst>
          </p:cNvPr>
          <p:cNvSpPr txBox="1"/>
          <p:nvPr/>
        </p:nvSpPr>
        <p:spPr>
          <a:xfrm>
            <a:off x="9683646" y="180459"/>
            <a:ext cx="2098624" cy="369332"/>
          </a:xfrm>
          <a:prstGeom prst="rect">
            <a:avLst/>
          </a:prstGeom>
          <a:solidFill>
            <a:schemeClr val="accent5">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12750845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D1D30-E6F3-4224-2DDA-737CFA77F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AB130-E3D7-A8BF-D80A-01AA82E23EE9}"/>
              </a:ext>
            </a:extLst>
          </p:cNvPr>
          <p:cNvSpPr>
            <a:spLocks noGrp="1"/>
          </p:cNvSpPr>
          <p:nvPr>
            <p:ph type="title"/>
          </p:nvPr>
        </p:nvSpPr>
        <p:spPr>
          <a:xfrm>
            <a:off x="673308" y="355496"/>
            <a:ext cx="10515600" cy="774127"/>
          </a:xfrm>
        </p:spPr>
        <p:txBody>
          <a:bodyPr/>
          <a:lstStyle/>
          <a:p>
            <a:r>
              <a:rPr lang="en-BE" b="1" dirty="0">
                <a:solidFill>
                  <a:srgbClr val="0070C0"/>
                </a:solidFill>
                <a:latin typeface="+mn-lt"/>
              </a:rPr>
              <a:t>Topic 9: Governance (3)</a:t>
            </a:r>
          </a:p>
        </p:txBody>
      </p:sp>
      <p:sp>
        <p:nvSpPr>
          <p:cNvPr id="3" name="Content Placeholder 2">
            <a:extLst>
              <a:ext uri="{FF2B5EF4-FFF2-40B4-BE49-F238E27FC236}">
                <a16:creationId xmlns:a16="http://schemas.microsoft.com/office/drawing/2014/main" id="{7A2B8091-7D49-0B64-B60C-EB0922C539ED}"/>
              </a:ext>
            </a:extLst>
          </p:cNvPr>
          <p:cNvSpPr>
            <a:spLocks noGrp="1"/>
          </p:cNvSpPr>
          <p:nvPr>
            <p:ph idx="1"/>
          </p:nvPr>
        </p:nvSpPr>
        <p:spPr>
          <a:xfrm>
            <a:off x="554636" y="1129623"/>
            <a:ext cx="11227634" cy="5547918"/>
          </a:xfrm>
        </p:spPr>
        <p:txBody>
          <a:bodyPr>
            <a:normAutofit/>
          </a:bodyPr>
          <a:lstStyle/>
          <a:p>
            <a:pPr marL="342900" lvl="0" indent="-342900" algn="just" rtl="0">
              <a:lnSpc>
                <a:spcPct val="115000"/>
              </a:lnSpc>
              <a:spcBef>
                <a:spcPts val="600"/>
              </a:spcBef>
              <a:spcAft>
                <a:spcPts val="0"/>
              </a:spcAft>
              <a:buFont typeface="Symbol" pitchFamily="2" charset="2"/>
              <a:buChar char=""/>
            </a:pPr>
            <a:r>
              <a:rPr lang="en-GB" sz="2000" b="1" dirty="0">
                <a:effectLst/>
                <a:latin typeface="Calibri" panose="020F0502020204030204" pitchFamily="34" charset="0"/>
                <a:ea typeface="Arial" panose="020B0604020202020204" pitchFamily="34" charset="0"/>
              </a:rPr>
              <a:t>Role of the European Commission: </a:t>
            </a:r>
          </a:p>
          <a:p>
            <a:pPr lvl="1" algn="just">
              <a:lnSpc>
                <a:spcPct val="110000"/>
              </a:lnSpc>
              <a:spcBef>
                <a:spcPts val="600"/>
              </a:spcBef>
              <a:buFont typeface="Wingdings" pitchFamily="2" charset="2"/>
              <a:buChar char="Ø"/>
            </a:pPr>
            <a:r>
              <a:rPr lang="en-GB" sz="1300" dirty="0">
                <a:effectLst/>
                <a:latin typeface="Calibri" panose="020F0502020204030204" pitchFamily="34" charset="0"/>
                <a:ea typeface="DengXian" panose="02010600030101010101" pitchFamily="2" charset="-122"/>
              </a:rPr>
              <a:t>Ensure that the implementation of this recommendation is supported through actions funded by relevant Union programmes. </a:t>
            </a:r>
            <a:endParaRPr lang="en-BE" sz="1300" dirty="0">
              <a:effectLst/>
              <a:latin typeface="Arial" panose="020B0604020202020204" pitchFamily="34" charset="0"/>
              <a:ea typeface="Arial" panose="020B0604020202020204" pitchFamily="34" charset="0"/>
            </a:endParaRPr>
          </a:p>
          <a:p>
            <a:pPr lvl="1" algn="just">
              <a:lnSpc>
                <a:spcPct val="110000"/>
              </a:lnSpc>
              <a:spcBef>
                <a:spcPts val="600"/>
              </a:spcBef>
              <a:buFont typeface="Wingdings" pitchFamily="2" charset="2"/>
              <a:buChar char="Ø"/>
            </a:pPr>
            <a:r>
              <a:rPr lang="en-GB" sz="1300" dirty="0">
                <a:effectLst/>
                <a:latin typeface="Calibri" panose="020F0502020204030204" pitchFamily="34" charset="0"/>
                <a:ea typeface="DengXian" panose="02010600030101010101" pitchFamily="2" charset="-122"/>
              </a:rPr>
              <a:t>Ensure an effective governance of the EQF implementation by maintaining and fully supporting the EQF Advisory Group established in 2009 composed of representatives of the Member States and other participating countries, the social partners, and other stakeholders as appropriate. The EQF Advisory Group should ensure overall coherence and promote transparency and trust in the process of referencing national qualifications frameworks or systems to the EQF. </a:t>
            </a:r>
            <a:endParaRPr lang="en-BE" sz="1300" dirty="0">
              <a:effectLst/>
              <a:latin typeface="Arial" panose="020B0604020202020204" pitchFamily="34" charset="0"/>
              <a:ea typeface="Arial" panose="020B0604020202020204" pitchFamily="34" charset="0"/>
            </a:endParaRPr>
          </a:p>
          <a:p>
            <a:pPr lvl="1" algn="just">
              <a:lnSpc>
                <a:spcPct val="110000"/>
              </a:lnSpc>
              <a:spcBef>
                <a:spcPts val="600"/>
              </a:spcBef>
              <a:buFont typeface="Wingdings" pitchFamily="2" charset="2"/>
              <a:buChar char="Ø"/>
            </a:pPr>
            <a:r>
              <a:rPr lang="en-GB" sz="1300" dirty="0">
                <a:effectLst/>
                <a:latin typeface="Calibri" panose="020F0502020204030204" pitchFamily="34" charset="0"/>
                <a:ea typeface="DengXian" panose="02010600030101010101" pitchFamily="2" charset="-122"/>
              </a:rPr>
              <a:t>Report on progress following the adoption of this recommendation, as appropriate, in the context of relevant education, training and employment policy frameworks. </a:t>
            </a:r>
            <a:endParaRPr lang="en-BE" sz="1300" dirty="0">
              <a:effectLst/>
              <a:latin typeface="Arial" panose="020B0604020202020204" pitchFamily="34" charset="0"/>
              <a:ea typeface="Arial" panose="020B0604020202020204" pitchFamily="34" charset="0"/>
            </a:endParaRPr>
          </a:p>
          <a:p>
            <a:pPr lvl="1">
              <a:lnSpc>
                <a:spcPct val="110000"/>
              </a:lnSpc>
              <a:buFont typeface="Wingdings" pitchFamily="2" charset="2"/>
              <a:buChar char="Ø"/>
            </a:pPr>
            <a:r>
              <a:rPr lang="en-GB" sz="1300" dirty="0">
                <a:effectLst/>
                <a:latin typeface="Calibri" panose="020F0502020204030204" pitchFamily="34" charset="0"/>
                <a:ea typeface="DengXian" panose="02010600030101010101" pitchFamily="2" charset="-122"/>
              </a:rPr>
              <a:t>Assess and evaluate, in cooperation with the Member States and after consulting the stakeholders concerned, action taken in response to this recommendation and by 2022 report to the Council on the experience gained and implications for the future.</a:t>
            </a:r>
            <a:r>
              <a:rPr lang="en-BE" sz="1300" dirty="0">
                <a:effectLst/>
              </a:rPr>
              <a:t> </a:t>
            </a:r>
            <a:endParaRPr lang="en-GB" sz="1300" dirty="0">
              <a:effectLst/>
              <a:latin typeface="Calibri" panose="020F0502020204030204" pitchFamily="34" charset="0"/>
              <a:ea typeface="Arial" panose="020B0604020202020204" pitchFamily="34" charset="0"/>
            </a:endParaRPr>
          </a:p>
          <a:p>
            <a:pPr marL="342900" lvl="0" indent="-342900" algn="just" rtl="0">
              <a:lnSpc>
                <a:spcPct val="115000"/>
              </a:lnSpc>
              <a:spcBef>
                <a:spcPts val="600"/>
              </a:spcBef>
              <a:spcAft>
                <a:spcPts val="0"/>
              </a:spcAft>
              <a:buFont typeface="Symbol" pitchFamily="2" charset="2"/>
              <a:buChar char=""/>
            </a:pPr>
            <a:r>
              <a:rPr lang="en-GB" sz="2000" b="1" dirty="0">
                <a:effectLst/>
                <a:latin typeface="Calibri" panose="020F0502020204030204" pitchFamily="34" charset="0"/>
                <a:ea typeface="Arial" panose="020B0604020202020204" pitchFamily="34" charset="0"/>
              </a:rPr>
              <a:t>At national level: </a:t>
            </a:r>
            <a:r>
              <a:rPr lang="en-GB" sz="2000" dirty="0">
                <a:effectLst/>
                <a:latin typeface="Calibri" panose="020F0502020204030204" pitchFamily="34" charset="0"/>
                <a:ea typeface="Arial" panose="020B0604020202020204" pitchFamily="34" charset="0"/>
              </a:rPr>
              <a:t>National coordination points (NCP). </a:t>
            </a:r>
            <a:r>
              <a:rPr lang="en-GB" sz="2000" dirty="0">
                <a:effectLst/>
                <a:latin typeface="Calibri" panose="020F0502020204030204" pitchFamily="34" charset="0"/>
                <a:ea typeface="DengXian" panose="02010600030101010101" pitchFamily="2" charset="-122"/>
              </a:rPr>
              <a:t>The main tasks of the EQF NCP are to support national authorities in referencing national qualifications frameworks or systems to the EQF, provide information on national developments, and to bring the EQF closer to individuals and organisations.</a:t>
            </a:r>
            <a:endParaRPr lang="en-BE" sz="2000" dirty="0">
              <a:effectLst/>
              <a:latin typeface="Arial" panose="020B0604020202020204" pitchFamily="34" charset="0"/>
              <a:ea typeface="Arial" panose="020B0604020202020204" pitchFamily="34" charset="0"/>
            </a:endParaRPr>
          </a:p>
          <a:p>
            <a:pPr marL="342900" lvl="0" indent="-342900" algn="just">
              <a:lnSpc>
                <a:spcPct val="115000"/>
              </a:lnSpc>
              <a:spcBef>
                <a:spcPts val="600"/>
              </a:spcBef>
              <a:spcAft>
                <a:spcPts val="0"/>
              </a:spcAft>
              <a:buFont typeface="Symbol" pitchFamily="2" charset="2"/>
              <a:buChar char=""/>
            </a:pPr>
            <a:r>
              <a:rPr lang="en-GB" sz="2000" b="1" dirty="0">
                <a:effectLst/>
                <a:latin typeface="Calibri" panose="020F0502020204030204" pitchFamily="34" charset="0"/>
                <a:ea typeface="Arial" panose="020B0604020202020204" pitchFamily="34" charset="0"/>
              </a:rPr>
              <a:t>Funding: </a:t>
            </a:r>
            <a:endParaRPr lang="en-BE" sz="2000" b="1" dirty="0">
              <a:effectLst/>
              <a:latin typeface="Arial" panose="020B0604020202020204" pitchFamily="34" charset="0"/>
              <a:ea typeface="Arial" panose="020B0604020202020204" pitchFamily="34" charset="0"/>
            </a:endParaRPr>
          </a:p>
          <a:p>
            <a:pPr lvl="1" algn="just">
              <a:lnSpc>
                <a:spcPct val="115000"/>
              </a:lnSpc>
              <a:spcBef>
                <a:spcPts val="600"/>
              </a:spcBef>
              <a:spcAft>
                <a:spcPts val="0"/>
              </a:spcAft>
              <a:buFont typeface="Wingdings" pitchFamily="2" charset="2"/>
              <a:buChar char="Ø"/>
            </a:pPr>
            <a:r>
              <a:rPr lang="en-GB" sz="2000" dirty="0">
                <a:effectLst/>
                <a:latin typeface="Calibri" panose="020F0502020204030204" pitchFamily="34" charset="0"/>
                <a:ea typeface="Arial" panose="020B0604020202020204" pitchFamily="34" charset="0"/>
              </a:rPr>
              <a:t>EU budget for the work carried out by the European Commission, Cedefop and ETF; </a:t>
            </a:r>
            <a:endParaRPr lang="en-BE" sz="2000" dirty="0">
              <a:effectLst/>
              <a:latin typeface="Arial" panose="020B0604020202020204" pitchFamily="34" charset="0"/>
              <a:ea typeface="Arial" panose="020B0604020202020204" pitchFamily="34" charset="0"/>
            </a:endParaRPr>
          </a:p>
          <a:p>
            <a:pPr lvl="1" algn="just">
              <a:lnSpc>
                <a:spcPct val="115000"/>
              </a:lnSpc>
              <a:spcBef>
                <a:spcPts val="600"/>
              </a:spcBef>
              <a:spcAft>
                <a:spcPts val="0"/>
              </a:spcAft>
              <a:buFont typeface="Wingdings" pitchFamily="2" charset="2"/>
              <a:buChar char="Ø"/>
            </a:pPr>
            <a:r>
              <a:rPr lang="en-GB" sz="2000" dirty="0">
                <a:effectLst/>
                <a:latin typeface="Calibri" panose="020F0502020204030204" pitchFamily="34" charset="0"/>
                <a:ea typeface="Arial" panose="020B0604020202020204" pitchFamily="34" charset="0"/>
              </a:rPr>
              <a:t>EU budget / EU programmes to support the EQF NCPs, and developments at national level (for ex.: dedicated grant programme for development of national qualifications databases). </a:t>
            </a:r>
            <a:endParaRPr lang="en-BE" sz="2000" dirty="0">
              <a:effectLst/>
              <a:latin typeface="Arial" panose="020B0604020202020204" pitchFamily="34" charset="0"/>
              <a:ea typeface="Arial" panose="020B0604020202020204" pitchFamily="34" charset="0"/>
            </a:endParaRPr>
          </a:p>
          <a:p>
            <a:pPr marL="0" indent="0">
              <a:buNone/>
            </a:pPr>
            <a:endParaRPr lang="en-BE"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40FC9E3-12B8-ED1D-4F06-11E3C7719C70}"/>
              </a:ext>
            </a:extLst>
          </p:cNvPr>
          <p:cNvSpPr txBox="1"/>
          <p:nvPr/>
        </p:nvSpPr>
        <p:spPr>
          <a:xfrm>
            <a:off x="9683646" y="180459"/>
            <a:ext cx="2098624" cy="369332"/>
          </a:xfrm>
          <a:prstGeom prst="rect">
            <a:avLst/>
          </a:prstGeom>
          <a:solidFill>
            <a:schemeClr val="accent5">
              <a:lumMod val="20000"/>
              <a:lumOff val="80000"/>
            </a:schemeClr>
          </a:solidFill>
        </p:spPr>
        <p:txBody>
          <a:bodyPr wrap="square" rtlCol="0">
            <a:spAutoFit/>
          </a:bodyPr>
          <a:lstStyle/>
          <a:p>
            <a:pPr algn="ctr"/>
            <a:r>
              <a:rPr lang="en-BE" b="1" dirty="0"/>
              <a:t>Tiina</a:t>
            </a:r>
          </a:p>
        </p:txBody>
      </p:sp>
    </p:spTree>
    <p:extLst>
      <p:ext uri="{BB962C8B-B14F-4D97-AF65-F5344CB8AC3E}">
        <p14:creationId xmlns:p14="http://schemas.microsoft.com/office/powerpoint/2010/main" val="27205190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8AC3-3D34-257B-AAFA-40A67A3D5777}"/>
              </a:ext>
            </a:extLst>
          </p:cNvPr>
          <p:cNvSpPr>
            <a:spLocks noGrp="1"/>
          </p:cNvSpPr>
          <p:nvPr>
            <p:ph type="title"/>
          </p:nvPr>
        </p:nvSpPr>
        <p:spPr>
          <a:xfrm>
            <a:off x="838200" y="187377"/>
            <a:ext cx="10515600" cy="819098"/>
          </a:xfrm>
        </p:spPr>
        <p:txBody>
          <a:bodyPr/>
          <a:lstStyle/>
          <a:p>
            <a:r>
              <a:rPr lang="en-BE" b="1" dirty="0">
                <a:solidFill>
                  <a:schemeClr val="accent6">
                    <a:lumMod val="75000"/>
                  </a:schemeClr>
                </a:solidFill>
                <a:latin typeface="+mn-lt"/>
              </a:rPr>
              <a:t>Topic 9: Governação SADCQF (PT)</a:t>
            </a:r>
          </a:p>
        </p:txBody>
      </p:sp>
      <p:sp>
        <p:nvSpPr>
          <p:cNvPr id="3" name="Content Placeholder 2">
            <a:extLst>
              <a:ext uri="{FF2B5EF4-FFF2-40B4-BE49-F238E27FC236}">
                <a16:creationId xmlns:a16="http://schemas.microsoft.com/office/drawing/2014/main" id="{FA79C6DB-93E1-1957-AA2A-13AE1ED41A16}"/>
              </a:ext>
            </a:extLst>
          </p:cNvPr>
          <p:cNvSpPr>
            <a:spLocks noGrp="1"/>
          </p:cNvSpPr>
          <p:nvPr>
            <p:ph idx="1"/>
          </p:nvPr>
        </p:nvSpPr>
        <p:spPr>
          <a:xfrm>
            <a:off x="389743" y="1184224"/>
            <a:ext cx="11572407" cy="5486399"/>
          </a:xfrm>
        </p:spPr>
        <p:txBody>
          <a:bodyPr>
            <a:normAutofit fontScale="25000" lnSpcReduction="20000"/>
          </a:bodyPr>
          <a:lstStyle/>
          <a:p>
            <a:pPr marL="0" indent="0" algn="just">
              <a:lnSpc>
                <a:spcPct val="115000"/>
              </a:lnSpc>
              <a:spcBef>
                <a:spcPts val="600"/>
              </a:spcBef>
              <a:spcAft>
                <a:spcPts val="600"/>
              </a:spcAft>
              <a:buNone/>
            </a:pPr>
            <a:r>
              <a:rPr lang="en-GB" sz="7200" u="sng" dirty="0" err="1">
                <a:solidFill>
                  <a:srgbClr val="000000"/>
                </a:solidFill>
                <a:latin typeface="Calibri" panose="020F0502020204030204" pitchFamily="34" charset="0"/>
                <a:ea typeface="Calibri" panose="020F0502020204030204" pitchFamily="34" charset="0"/>
                <a:cs typeface="Calibri" panose="020F0502020204030204" pitchFamily="34" charset="0"/>
              </a:rPr>
              <a:t>Fundações</a:t>
            </a:r>
            <a:endParaRPr lang="en-GB" sz="7200" u="sng"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15000"/>
              </a:lnSpc>
              <a:spcBef>
                <a:spcPts val="600"/>
              </a:spcBef>
              <a:spcAft>
                <a:spcPts val="600"/>
              </a:spcAft>
              <a:buNone/>
            </a:pP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O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Conselho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Ministros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da SADC,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ministros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responsáveis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pela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Educação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Formação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o TCCA, o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Comité</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Executivo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 TCCA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uma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Unidade</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são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as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principais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estruturas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governativas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para 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 SADCQF.
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Unidade</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ainda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não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foi</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criada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pelo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que o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seu</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papel</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é</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assegurado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por</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um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acordo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responsabilidade</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partilhada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entre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Estados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membros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da SADC e o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Secretariado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da SADC para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seis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endPar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10000"/>
              </a:lnSpc>
              <a:spcBef>
                <a:spcPts val="600"/>
              </a:spcBef>
              <a:spcAft>
                <a:spcPts val="600"/>
              </a:spcAft>
              <a:buFont typeface="+mj-lt"/>
              <a:buAutoNum type="arabicPeriod"/>
            </a:pP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1: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Alinhamento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dos QNQ com a SADCQF –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África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 Sul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2: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Garantia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qualidade</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Botsuana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3: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Verificação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 Eswatini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4: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Articulação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RPL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acumulação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transferência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créditos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Namíbia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5: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Advocacia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comunicação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Zâmbia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ainda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6: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Governação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 TCCA 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Secretariado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da SADC.</a:t>
            </a:r>
          </a:p>
          <a:p>
            <a:pPr marL="0" indent="0" algn="just">
              <a:lnSpc>
                <a:spcPct val="110000"/>
              </a:lnSpc>
              <a:spcBef>
                <a:spcPts val="600"/>
              </a:spcBef>
              <a:spcAft>
                <a:spcPts val="600"/>
              </a:spcAft>
              <a:buNone/>
            </a:pP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Na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ausência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uma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Unidade</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para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conduzir</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dos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 SADCQF,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Estados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Membros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ofereceram</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-se para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aumentar</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capacidade</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do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Secretariado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da SADC,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prestando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apoio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administrativo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numa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base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rotativa</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utilizando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as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suas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capacidades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competências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humanas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técnicas</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 e de </a:t>
            </a:r>
            <a:r>
              <a:rPr lang="en-GB" sz="7200" dirty="0" err="1">
                <a:solidFill>
                  <a:srgbClr val="000000"/>
                </a:solidFill>
                <a:latin typeface="Calibri" panose="020F0502020204030204" pitchFamily="34" charset="0"/>
                <a:ea typeface="Calibri" panose="020F0502020204030204" pitchFamily="34" charset="0"/>
                <a:cs typeface="Calibri" panose="020F0502020204030204" pitchFamily="34" charset="0"/>
              </a:rPr>
              <a:t>financiamento</a:t>
            </a:r>
            <a:r>
              <a:rPr lang="en-GB" sz="7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BE" sz="7200" dirty="0">
              <a:solidFill>
                <a:srgbClr val="000000"/>
              </a:solidFill>
              <a:effectLst/>
              <a:latin typeface="Calibri" panose="020F0502020204030204" pitchFamily="34" charset="0"/>
              <a:ea typeface="DengXian" panose="02010600030101010101" pitchFamily="2" charset="-122"/>
              <a:cs typeface="Arial" panose="020B0604020202020204" pitchFamily="34" charset="0"/>
            </a:endParaRPr>
          </a:p>
          <a:p>
            <a:pPr marL="0" indent="0">
              <a:buNone/>
            </a:pPr>
            <a:endParaRPr lang="en-BE" dirty="0"/>
          </a:p>
        </p:txBody>
      </p:sp>
      <p:sp>
        <p:nvSpPr>
          <p:cNvPr id="4" name="TextBox 3">
            <a:extLst>
              <a:ext uri="{FF2B5EF4-FFF2-40B4-BE49-F238E27FC236}">
                <a16:creationId xmlns:a16="http://schemas.microsoft.com/office/drawing/2014/main" id="{6C8A8CF6-2B61-F2E3-AF7A-84200AF6A8EE}"/>
              </a:ext>
            </a:extLst>
          </p:cNvPr>
          <p:cNvSpPr txBox="1"/>
          <p:nvPr/>
        </p:nvSpPr>
        <p:spPr>
          <a:xfrm>
            <a:off x="10448144" y="273760"/>
            <a:ext cx="1514006" cy="646331"/>
          </a:xfrm>
          <a:prstGeom prst="rect">
            <a:avLst/>
          </a:prstGeom>
          <a:solidFill>
            <a:schemeClr val="accent2">
              <a:lumMod val="20000"/>
              <a:lumOff val="80000"/>
            </a:schemeClr>
          </a:solidFill>
        </p:spPr>
        <p:txBody>
          <a:bodyPr wrap="square" rtlCol="0">
            <a:spAutoFit/>
          </a:bodyPr>
          <a:lstStyle/>
          <a:p>
            <a:r>
              <a:rPr lang="en-BE" dirty="0"/>
              <a:t>Maria Luísa Chicote</a:t>
            </a:r>
          </a:p>
        </p:txBody>
      </p:sp>
    </p:spTree>
    <p:extLst>
      <p:ext uri="{BB962C8B-B14F-4D97-AF65-F5344CB8AC3E}">
        <p14:creationId xmlns:p14="http://schemas.microsoft.com/office/powerpoint/2010/main" val="30117912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6777-0AEE-18E4-9AFB-F0A301C7BD75}"/>
              </a:ext>
            </a:extLst>
          </p:cNvPr>
          <p:cNvSpPr>
            <a:spLocks noGrp="1"/>
          </p:cNvSpPr>
          <p:nvPr>
            <p:ph type="title"/>
          </p:nvPr>
        </p:nvSpPr>
        <p:spPr>
          <a:xfrm>
            <a:off x="838200" y="51450"/>
            <a:ext cx="10892246" cy="890899"/>
          </a:xfrm>
        </p:spPr>
        <p:txBody>
          <a:bodyPr>
            <a:normAutofit fontScale="90000"/>
          </a:bodyPr>
          <a:lstStyle/>
          <a:p>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Novo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roteiro</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de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implementação</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do SADCQF</a:t>
            </a:r>
            <a:b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b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GB" sz="4000" b="1"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2023-2026)</a:t>
            </a:r>
            <a:endParaRPr lang="en-BE" b="1" dirty="0">
              <a:solidFill>
                <a:schemeClr val="accent6">
                  <a:lumMod val="75000"/>
                </a:schemeClr>
              </a:solidFill>
            </a:endParaRPr>
          </a:p>
        </p:txBody>
      </p:sp>
      <p:sp>
        <p:nvSpPr>
          <p:cNvPr id="3" name="Content Placeholder 2">
            <a:extLst>
              <a:ext uri="{FF2B5EF4-FFF2-40B4-BE49-F238E27FC236}">
                <a16:creationId xmlns:a16="http://schemas.microsoft.com/office/drawing/2014/main" id="{F702B2AE-9163-8B9F-AF6A-D5DCE0BA1E72}"/>
              </a:ext>
            </a:extLst>
          </p:cNvPr>
          <p:cNvSpPr>
            <a:spLocks noGrp="1"/>
          </p:cNvSpPr>
          <p:nvPr>
            <p:ph idx="1"/>
          </p:nvPr>
        </p:nvSpPr>
        <p:spPr>
          <a:xfrm>
            <a:off x="470263" y="989352"/>
            <a:ext cx="11443063" cy="5817198"/>
          </a:xfrm>
        </p:spPr>
        <p:txBody>
          <a:bodyPr>
            <a:normAutofit fontScale="85000" lnSpcReduction="20000"/>
          </a:bodyPr>
          <a:lstStyle/>
          <a:p>
            <a:pPr algn="just">
              <a:lnSpc>
                <a:spcPct val="115000"/>
              </a:lnSpc>
              <a:spcBef>
                <a:spcPts val="600"/>
              </a:spcBef>
              <a:spcAft>
                <a:spcPts val="600"/>
              </a:spcAft>
            </a:pP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2023,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Estados-Membros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desenvolveram</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conjuntamente</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um novo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Roteiro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para a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 SADCQF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na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reunião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 TCCA de 11 e 12 de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maio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de 2023,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Joanesburgo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Esta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reflexão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baseia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-se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nas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recomendações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relatório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revisão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da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 SADCQF,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elaborado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cooperação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com o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projeto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ACQF. Este novo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roteiro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foi</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aprovado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na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reunião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conjunta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dos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ministros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da ESTI (Kinshasa, 20 de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junho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de 2023). A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próxima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reunião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estatutária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 TCCA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está</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agendada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para 9 e 10 de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maio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de 2024,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Joanesburgo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discutirá</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progressos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na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do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roteiro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Este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roteiro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baseia</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-se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oito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áreas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principais</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sz="1800" dirty="0" err="1">
                <a:solidFill>
                  <a:srgbClr val="000000"/>
                </a:solidFill>
                <a:latin typeface="Calibri" panose="020F0502020204030204" pitchFamily="34" charset="0"/>
                <a:ea typeface="Calibri" panose="020F0502020204030204" pitchFamily="34" charset="0"/>
                <a:cs typeface="Calibri" panose="020F0502020204030204" pitchFamily="34" charset="0"/>
              </a:rPr>
              <a:t>trabalho</a:t>
            </a:r>
            <a:r>
              <a:rPr lang="en-GB" sz="1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342900" indent="-342900" algn="just">
              <a:lnSpc>
                <a:spcPct val="115000"/>
              </a:lnSpc>
              <a:spcBef>
                <a:spcPts val="600"/>
              </a:spcBef>
              <a:spcAft>
                <a:spcPts val="600"/>
              </a:spcAft>
              <a:buFont typeface="+mj-lt"/>
              <a:buAutoNum type="arabicPeriod"/>
            </a:pPr>
            <a:r>
              <a:rPr lang="en-US" sz="1800" dirty="0" err="1">
                <a:latin typeface="Calibri" panose="020F0502020204030204" pitchFamily="34" charset="0"/>
                <a:ea typeface="DengXian" panose="02010600030101010101" pitchFamily="2" charset="-122"/>
                <a:cs typeface="Arial" panose="020B0604020202020204" pitchFamily="34" charset="0"/>
              </a:rPr>
              <a:t>Orientações</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Manuais</a:t>
            </a:r>
            <a:r>
              <a:rPr lang="en-US" sz="1800" dirty="0">
                <a:latin typeface="Calibri" panose="020F0502020204030204" pitchFamily="34" charset="0"/>
                <a:ea typeface="DengXian" panose="02010600030101010101" pitchFamily="2" charset="-122"/>
                <a:cs typeface="Arial" panose="020B0604020202020204" pitchFamily="34" charset="0"/>
              </a:rPr>
              <a:t> do SADCQF </a:t>
            </a:r>
            <a:r>
              <a:rPr lang="en-US" sz="1800" dirty="0" err="1">
                <a:latin typeface="Calibri" panose="020F0502020204030204" pitchFamily="34" charset="0"/>
                <a:ea typeface="DengXian" panose="02010600030101010101" pitchFamily="2" charset="-122"/>
                <a:cs typeface="Arial" panose="020B0604020202020204" pitchFamily="34" charset="0"/>
              </a:rPr>
              <a:t>sobre</a:t>
            </a:r>
            <a:r>
              <a:rPr lang="en-US" sz="1800" dirty="0">
                <a:latin typeface="Calibri" panose="020F0502020204030204" pitchFamily="34" charset="0"/>
                <a:ea typeface="DengXian" panose="02010600030101010101" pitchFamily="2" charset="-122"/>
                <a:cs typeface="Arial" panose="020B0604020202020204" pitchFamily="34" charset="0"/>
              </a:rPr>
              <a:t> RPL, CAT, </a:t>
            </a:r>
            <a:r>
              <a:rPr lang="en-US" sz="1800" dirty="0" err="1">
                <a:latin typeface="Calibri" panose="020F0502020204030204" pitchFamily="34" charset="0"/>
                <a:ea typeface="DengXian" panose="02010600030101010101" pitchFamily="2" charset="-122"/>
                <a:cs typeface="Arial" panose="020B0604020202020204" pitchFamily="34" charset="0"/>
              </a:rPr>
              <a:t>Reconhecimento</a:t>
            </a:r>
            <a:r>
              <a:rPr lang="en-US" sz="1800" dirty="0">
                <a:latin typeface="Calibri" panose="020F0502020204030204" pitchFamily="34" charset="0"/>
                <a:ea typeface="DengXian" panose="02010600030101010101" pitchFamily="2" charset="-122"/>
                <a:cs typeface="Arial" panose="020B0604020202020204" pitchFamily="34" charset="0"/>
              </a:rPr>
              <a:t> (e outros </a:t>
            </a:r>
            <a:r>
              <a:rPr lang="en-US" sz="1800" dirty="0" err="1">
                <a:latin typeface="Calibri" panose="020F0502020204030204" pitchFamily="34" charset="0"/>
                <a:ea typeface="DengXian" panose="02010600030101010101" pitchFamily="2" charset="-122"/>
                <a:cs typeface="Arial" panose="020B0604020202020204" pitchFamily="34" charset="0"/>
              </a:rPr>
              <a:t>temas</a:t>
            </a:r>
            <a:r>
              <a:rPr lang="en-US" sz="1800" dirty="0">
                <a:latin typeface="Calibri" panose="020F0502020204030204" pitchFamily="34" charset="0"/>
                <a:ea typeface="DengXian" panose="02010600030101010101" pitchFamily="2" charset="-122"/>
                <a:cs typeface="Arial" panose="020B0604020202020204" pitchFamily="34" charset="0"/>
              </a:rPr>
              <a:t>) – </a:t>
            </a:r>
            <a:r>
              <a:rPr lang="en-US" sz="1800" dirty="0" err="1">
                <a:latin typeface="Calibri" panose="020F0502020204030204" pitchFamily="34" charset="0"/>
                <a:ea typeface="DengXian" panose="02010600030101010101" pitchFamily="2" charset="-122"/>
                <a:cs typeface="Arial" panose="020B0604020202020204" pitchFamily="34" charset="0"/>
              </a:rPr>
              <a:t>divulgação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formação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apoio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à</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aplicação</a:t>
            </a:r>
            <a:r>
              <a:rPr lang="en-US" sz="1800" dirty="0">
                <a:latin typeface="Calibri" panose="020F0502020204030204" pitchFamily="34" charset="0"/>
                <a:ea typeface="DengXian" panose="02010600030101010101" pitchFamily="2" charset="-122"/>
                <a:cs typeface="Arial" panose="020B0604020202020204" pitchFamily="34" charset="0"/>
              </a:rPr>
              <a:t>/</a:t>
            </a:r>
            <a:r>
              <a:rPr lang="en-US" sz="1800" dirty="0" err="1">
                <a:latin typeface="Calibri" panose="020F0502020204030204" pitchFamily="34" charset="0"/>
                <a:ea typeface="DengXian" panose="02010600030101010101" pitchFamily="2" charset="-122"/>
                <a:cs typeface="Arial" panose="020B0604020202020204" pitchFamily="34" charset="0"/>
              </a:rPr>
              <a:t>transposição</a:t>
            </a:r>
            <a:r>
              <a:rPr lang="en-US" sz="1800" dirty="0">
                <a:latin typeface="Calibri" panose="020F0502020204030204" pitchFamily="34" charset="0"/>
                <a:ea typeface="DengXian" panose="02010600030101010101" pitchFamily="2" charset="-122"/>
                <a:cs typeface="Arial" panose="020B0604020202020204" pitchFamily="34" charset="0"/>
              </a:rPr>
              <a:t> a </a:t>
            </a:r>
            <a:r>
              <a:rPr lang="en-US" sz="1800" dirty="0" err="1">
                <a:latin typeface="Calibri" panose="020F0502020204030204" pitchFamily="34" charset="0"/>
                <a:ea typeface="DengXian" panose="02010600030101010101" pitchFamily="2" charset="-122"/>
                <a:cs typeface="Arial" panose="020B0604020202020204" pitchFamily="34" charset="0"/>
              </a:rPr>
              <a:t>nível</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nacional</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Racionalizar</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reativar</a:t>
            </a:r>
            <a:r>
              <a:rPr lang="en-US" sz="1800" dirty="0">
                <a:latin typeface="Calibri" panose="020F0502020204030204" pitchFamily="34" charset="0"/>
                <a:ea typeface="DengXian" panose="02010600030101010101" pitchFamily="2" charset="-122"/>
                <a:cs typeface="Arial" panose="020B0604020202020204" pitchFamily="34" charset="0"/>
              </a:rPr>
              <a:t> o </a:t>
            </a:r>
            <a:r>
              <a:rPr lang="en-US" sz="1800" dirty="0" err="1">
                <a:latin typeface="Calibri" panose="020F0502020204030204" pitchFamily="34" charset="0"/>
                <a:ea typeface="DengXian" panose="02010600030101010101" pitchFamily="2" charset="-122"/>
                <a:cs typeface="Arial" panose="020B0604020202020204" pitchFamily="34" charset="0"/>
              </a:rPr>
              <a:t>alinhamento</a:t>
            </a:r>
            <a:r>
              <a:rPr lang="en-US" sz="1800" dirty="0">
                <a:latin typeface="Calibri" panose="020F0502020204030204" pitchFamily="34" charset="0"/>
                <a:ea typeface="DengXian" panose="02010600030101010101" pitchFamily="2" charset="-122"/>
                <a:cs typeface="Arial" panose="020B0604020202020204" pitchFamily="34" charset="0"/>
              </a:rPr>
              <a:t>/</a:t>
            </a:r>
            <a:r>
              <a:rPr lang="en-US" sz="1800" dirty="0" err="1">
                <a:latin typeface="Calibri" panose="020F0502020204030204" pitchFamily="34" charset="0"/>
                <a:ea typeface="DengXian" panose="02010600030101010101" pitchFamily="2" charset="-122"/>
                <a:cs typeface="Arial" panose="020B0604020202020204" pitchFamily="34" charset="0"/>
              </a:rPr>
              <a:t>referenciação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ao</a:t>
            </a:r>
            <a:r>
              <a:rPr lang="en-US" sz="1800" dirty="0">
                <a:latin typeface="Calibri" panose="020F0502020204030204" pitchFamily="34" charset="0"/>
                <a:ea typeface="DengXian" panose="02010600030101010101" pitchFamily="2" charset="-122"/>
                <a:cs typeface="Arial" panose="020B0604020202020204" pitchFamily="34" charset="0"/>
              </a:rPr>
              <a:t> SADCQF: </a:t>
            </a:r>
            <a:r>
              <a:rPr lang="en-US" sz="1800" dirty="0" err="1">
                <a:latin typeface="Calibri" panose="020F0502020204030204" pitchFamily="34" charset="0"/>
                <a:ea typeface="DengXian" panose="02010600030101010101" pitchFamily="2" charset="-122"/>
                <a:cs typeface="Arial" panose="020B0604020202020204" pitchFamily="34" charset="0"/>
              </a:rPr>
              <a:t>apoiar</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convidar</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todos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Estados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membros</a:t>
            </a:r>
            <a:r>
              <a:rPr lang="en-US" sz="1800" dirty="0">
                <a:latin typeface="Calibri" panose="020F0502020204030204" pitchFamily="34" charset="0"/>
                <a:ea typeface="DengXian" panose="02010600030101010101" pitchFamily="2" charset="-122"/>
                <a:cs typeface="Arial" panose="020B0604020202020204" pitchFamily="34" charset="0"/>
              </a:rPr>
              <a:t> da SACD a </a:t>
            </a:r>
            <a:r>
              <a:rPr lang="en-US" sz="1800" dirty="0" err="1">
                <a:latin typeface="Calibri" panose="020F0502020204030204" pitchFamily="34" charset="0"/>
                <a:ea typeface="DengXian" panose="02010600030101010101" pitchFamily="2" charset="-122"/>
                <a:cs typeface="Arial" panose="020B0604020202020204" pitchFamily="34" charset="0"/>
              </a:rPr>
              <a:t>planear</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participar</a:t>
            </a:r>
            <a:r>
              <a:rPr lang="en-US" sz="1800" dirty="0">
                <a:latin typeface="Calibri" panose="020F0502020204030204" pitchFamily="34" charset="0"/>
                <a:ea typeface="DengXian" panose="02010600030101010101" pitchFamily="2" charset="-122"/>
                <a:cs typeface="Arial" panose="020B0604020202020204" pitchFamily="34" charset="0"/>
              </a:rPr>
              <a:t> no </a:t>
            </a:r>
            <a:r>
              <a:rPr lang="en-US" sz="1800" dirty="0" err="1">
                <a:latin typeface="Calibri" panose="020F0502020204030204" pitchFamily="34" charset="0"/>
                <a:ea typeface="DengXian" panose="02010600030101010101" pitchFamily="2" charset="-122"/>
                <a:cs typeface="Arial" panose="020B0604020202020204" pitchFamily="34" charset="0"/>
              </a:rPr>
              <a:t>processo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Rever</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atualizar</a:t>
            </a:r>
            <a:r>
              <a:rPr lang="en-US" sz="1800" dirty="0">
                <a:latin typeface="Calibri" panose="020F0502020204030204" pitchFamily="34" charset="0"/>
                <a:ea typeface="DengXian" panose="02010600030101010101" pitchFamily="2" charset="-122"/>
                <a:cs typeface="Arial" panose="020B0604020202020204" pitchFamily="34" charset="0"/>
              </a:rPr>
              <a:t> a </a:t>
            </a:r>
            <a:r>
              <a:rPr lang="en-US" sz="1800" dirty="0" err="1">
                <a:latin typeface="Calibri" panose="020F0502020204030204" pitchFamily="34" charset="0"/>
                <a:ea typeface="DengXian" panose="02010600030101010101" pitchFamily="2" charset="-122"/>
                <a:cs typeface="Arial" panose="020B0604020202020204" pitchFamily="34" charset="0"/>
              </a:rPr>
              <a:t>brochura</a:t>
            </a:r>
            <a:r>
              <a:rPr lang="en-US" sz="1800" dirty="0">
                <a:latin typeface="Calibri" panose="020F0502020204030204" pitchFamily="34" charset="0"/>
                <a:ea typeface="DengXian" panose="02010600030101010101" pitchFamily="2" charset="-122"/>
                <a:cs typeface="Arial" panose="020B0604020202020204" pitchFamily="34" charset="0"/>
              </a:rPr>
              <a:t> (2017).
</a:t>
            </a:r>
            <a:r>
              <a:rPr lang="en-US" sz="1800" dirty="0" err="1">
                <a:latin typeface="Calibri" panose="020F0502020204030204" pitchFamily="34" charset="0"/>
                <a:ea typeface="DengXian" panose="02010600030101010101" pitchFamily="2" charset="-122"/>
                <a:cs typeface="Arial" panose="020B0604020202020204" pitchFamily="34" charset="0"/>
              </a:rPr>
              <a:t>Seguimento</a:t>
            </a:r>
            <a:r>
              <a:rPr lang="en-US" sz="1800" dirty="0">
                <a:latin typeface="Calibri" panose="020F0502020204030204" pitchFamily="34" charset="0"/>
                <a:ea typeface="DengXian" panose="02010600030101010101" pitchFamily="2" charset="-122"/>
                <a:cs typeface="Arial" panose="020B0604020202020204" pitchFamily="34" charset="0"/>
              </a:rPr>
              <a:t> do </a:t>
            </a:r>
            <a:r>
              <a:rPr lang="en-US" sz="1800" dirty="0" err="1">
                <a:latin typeface="Calibri" panose="020F0502020204030204" pitchFamily="34" charset="0"/>
                <a:ea typeface="DengXian" panose="02010600030101010101" pitchFamily="2" charset="-122"/>
                <a:cs typeface="Arial" panose="020B0604020202020204" pitchFamily="34" charset="0"/>
              </a:rPr>
              <a:t>alinhamento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Utilização</a:t>
            </a:r>
            <a:r>
              <a:rPr lang="en-US" sz="1800" dirty="0">
                <a:latin typeface="Calibri" panose="020F0502020204030204" pitchFamily="34" charset="0"/>
                <a:ea typeface="DengXian" panose="02010600030101010101" pitchFamily="2" charset="-122"/>
                <a:cs typeface="Arial" panose="020B0604020202020204" pitchFamily="34" charset="0"/>
              </a:rPr>
              <a:t> dos </a:t>
            </a:r>
            <a:r>
              <a:rPr lang="en-US" sz="1800" dirty="0" err="1">
                <a:latin typeface="Calibri" panose="020F0502020204030204" pitchFamily="34" charset="0"/>
                <a:ea typeface="DengXian" panose="02010600030101010101" pitchFamily="2" charset="-122"/>
                <a:cs typeface="Arial" panose="020B0604020202020204" pitchFamily="34" charset="0"/>
              </a:rPr>
              <a:t>níveis</a:t>
            </a:r>
            <a:r>
              <a:rPr lang="en-US" sz="1800" dirty="0">
                <a:latin typeface="Calibri" panose="020F0502020204030204" pitchFamily="34" charset="0"/>
                <a:ea typeface="DengXian" panose="02010600030101010101" pitchFamily="2" charset="-122"/>
                <a:cs typeface="Arial" panose="020B0604020202020204" pitchFamily="34" charset="0"/>
              </a:rPr>
              <a:t> do SADCQF </a:t>
            </a:r>
            <a:r>
              <a:rPr lang="en-US" sz="1800" dirty="0" err="1">
                <a:latin typeface="Calibri" panose="020F0502020204030204" pitchFamily="34" charset="0"/>
                <a:ea typeface="DengXian" panose="02010600030101010101" pitchFamily="2" charset="-122"/>
                <a:cs typeface="Arial" panose="020B0604020202020204" pitchFamily="34" charset="0"/>
              </a:rPr>
              <a:t>nos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documentos</a:t>
            </a:r>
            <a:r>
              <a:rPr lang="en-US" sz="1800" dirty="0">
                <a:latin typeface="Calibri" panose="020F0502020204030204" pitchFamily="34" charset="0"/>
                <a:ea typeface="DengXian" panose="02010600030101010101" pitchFamily="2" charset="-122"/>
                <a:cs typeface="Arial" panose="020B0604020202020204" pitchFamily="34" charset="0"/>
              </a:rPr>
              <a:t> de </a:t>
            </a:r>
            <a:r>
              <a:rPr lang="en-US" sz="1800" dirty="0" err="1">
                <a:latin typeface="Calibri" panose="020F0502020204030204" pitchFamily="34" charset="0"/>
                <a:ea typeface="DengXian" panose="02010600030101010101" pitchFamily="2" charset="-122"/>
                <a:cs typeface="Arial" panose="020B0604020202020204" pitchFamily="34" charset="0"/>
              </a:rPr>
              <a:t>qualificação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recém-emitidos</a:t>
            </a:r>
            <a:r>
              <a:rPr lang="en-US" sz="1800" dirty="0">
                <a:latin typeface="Calibri" panose="020F0502020204030204" pitchFamily="34" charset="0"/>
                <a:ea typeface="DengXian" panose="02010600030101010101" pitchFamily="2" charset="-122"/>
                <a:cs typeface="Arial" panose="020B0604020202020204" pitchFamily="34" charset="0"/>
              </a:rPr>
              <a:t> do QNQ </a:t>
            </a:r>
            <a:r>
              <a:rPr lang="en-US" sz="1800" dirty="0" err="1">
                <a:latin typeface="Calibri" panose="020F0502020204030204" pitchFamily="34" charset="0"/>
                <a:ea typeface="DengXian" panose="02010600030101010101" pitchFamily="2" charset="-122"/>
                <a:cs typeface="Arial" panose="020B0604020202020204" pitchFamily="34" charset="0"/>
              </a:rPr>
              <a:t>alinhados</a:t>
            </a:r>
            <a:r>
              <a:rPr lang="en-US" sz="1800" dirty="0">
                <a:latin typeface="Calibri" panose="020F0502020204030204" pitchFamily="34" charset="0"/>
                <a:ea typeface="DengXian" panose="02010600030101010101" pitchFamily="2" charset="-122"/>
                <a:cs typeface="Arial" panose="020B0604020202020204" pitchFamily="34" charset="0"/>
              </a:rPr>
              <a:t>/</a:t>
            </a:r>
            <a:r>
              <a:rPr lang="en-US" sz="1800" dirty="0" err="1">
                <a:latin typeface="Calibri" panose="020F0502020204030204" pitchFamily="34" charset="0"/>
                <a:ea typeface="DengXian" panose="02010600030101010101" pitchFamily="2" charset="-122"/>
                <a:cs typeface="Arial" panose="020B0604020202020204" pitchFamily="34" charset="0"/>
              </a:rPr>
              <a:t>referenciados</a:t>
            </a:r>
            <a:r>
              <a:rPr lang="en-US" sz="1800" dirty="0">
                <a:latin typeface="Calibri" panose="020F0502020204030204" pitchFamily="34" charset="0"/>
                <a:ea typeface="DengXian" panose="02010600030101010101" pitchFamily="2" charset="-122"/>
                <a:cs typeface="Arial" panose="020B0604020202020204" pitchFamily="34" charset="0"/>
              </a:rPr>
              <a:t> com o QADQF: </a:t>
            </a:r>
            <a:r>
              <a:rPr lang="en-US" sz="1800" dirty="0" err="1">
                <a:latin typeface="Calibri" panose="020F0502020204030204" pitchFamily="34" charset="0"/>
                <a:ea typeface="DengXian" panose="02010600030101010101" pitchFamily="2" charset="-122"/>
                <a:cs typeface="Arial" panose="020B0604020202020204" pitchFamily="34" charset="0"/>
              </a:rPr>
              <a:t>desenvolver</a:t>
            </a:r>
            <a:r>
              <a:rPr lang="en-US" sz="1800" dirty="0">
                <a:latin typeface="Calibri" panose="020F0502020204030204" pitchFamily="34" charset="0"/>
                <a:ea typeface="DengXian" panose="02010600030101010101" pitchFamily="2" charset="-122"/>
                <a:cs typeface="Arial" panose="020B0604020202020204" pitchFamily="34" charset="0"/>
              </a:rPr>
              <a:t> o </a:t>
            </a:r>
            <a:r>
              <a:rPr lang="en-US" sz="1800" dirty="0" err="1">
                <a:latin typeface="Calibri" panose="020F0502020204030204" pitchFamily="34" charset="0"/>
                <a:ea typeface="DengXian" panose="02010600030101010101" pitchFamily="2" charset="-122"/>
                <a:cs typeface="Arial" panose="020B0604020202020204" pitchFamily="34" charset="0"/>
              </a:rPr>
              <a:t>conceito</a:t>
            </a:r>
            <a:r>
              <a:rPr lang="en-US" sz="1800" dirty="0">
                <a:latin typeface="Calibri" panose="020F0502020204030204" pitchFamily="34" charset="0"/>
                <a:ea typeface="DengXian" panose="02010600030101010101" pitchFamily="2" charset="-122"/>
                <a:cs typeface="Arial" panose="020B0604020202020204" pitchFamily="34" charset="0"/>
              </a:rPr>
              <a:t> e a </a:t>
            </a:r>
            <a:r>
              <a:rPr lang="en-US" sz="1800" dirty="0" err="1">
                <a:latin typeface="Calibri" panose="020F0502020204030204" pitchFamily="34" charset="0"/>
                <a:ea typeface="DengXian" panose="02010600030101010101" pitchFamily="2" charset="-122"/>
                <a:cs typeface="Arial" panose="020B0604020202020204" pitchFamily="34" charset="0"/>
              </a:rPr>
              <a:t>orientação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submetê-los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à</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aprovação</a:t>
            </a:r>
            <a:r>
              <a:rPr lang="en-US" sz="1800" dirty="0">
                <a:latin typeface="Calibri" panose="020F0502020204030204" pitchFamily="34" charset="0"/>
                <a:ea typeface="DengXian" panose="02010600030101010101" pitchFamily="2" charset="-122"/>
                <a:cs typeface="Arial" panose="020B0604020202020204" pitchFamily="34" charset="0"/>
              </a:rPr>
              <a:t> dos </a:t>
            </a:r>
            <a:r>
              <a:rPr lang="en-US" sz="1800" dirty="0" err="1">
                <a:latin typeface="Calibri" panose="020F0502020204030204" pitchFamily="34" charset="0"/>
                <a:ea typeface="DengXian" panose="02010600030101010101" pitchFamily="2" charset="-122"/>
                <a:cs typeface="Arial" panose="020B0604020202020204" pitchFamily="34" charset="0"/>
              </a:rPr>
              <a:t>ministros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Novos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desenvolvimentos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relacionados</a:t>
            </a:r>
            <a:r>
              <a:rPr lang="en-US" sz="1800" dirty="0">
                <a:latin typeface="Calibri" panose="020F0502020204030204" pitchFamily="34" charset="0"/>
                <a:ea typeface="DengXian" panose="02010600030101010101" pitchFamily="2" charset="-122"/>
                <a:cs typeface="Arial" panose="020B0604020202020204" pitchFamily="34" charset="0"/>
              </a:rPr>
              <a:t> com a </a:t>
            </a:r>
            <a:r>
              <a:rPr lang="en-US" sz="1800" dirty="0" err="1">
                <a:latin typeface="Calibri" panose="020F0502020204030204" pitchFamily="34" charset="0"/>
                <a:ea typeface="DengXian" panose="02010600030101010101" pitchFamily="2" charset="-122"/>
                <a:cs typeface="Arial" panose="020B0604020202020204" pitchFamily="34" charset="0"/>
              </a:rPr>
              <a:t>digitalização</a:t>
            </a:r>
            <a:r>
              <a:rPr lang="en-US" sz="1800" dirty="0">
                <a:latin typeface="Calibri" panose="020F0502020204030204" pitchFamily="34" charset="0"/>
                <a:ea typeface="DengXian" panose="02010600030101010101" pitchFamily="2" charset="-122"/>
                <a:cs typeface="Arial" panose="020B0604020202020204" pitchFamily="34" charset="0"/>
              </a:rPr>
              <a:t> da </a:t>
            </a:r>
            <a:r>
              <a:rPr lang="en-US" sz="1800" dirty="0" err="1">
                <a:latin typeface="Calibri" panose="020F0502020204030204" pitchFamily="34" charset="0"/>
                <a:ea typeface="DengXian" panose="02010600030101010101" pitchFamily="2" charset="-122"/>
                <a:cs typeface="Arial" panose="020B0604020202020204" pitchFamily="34" charset="0"/>
              </a:rPr>
              <a:t>gestão</a:t>
            </a:r>
            <a:r>
              <a:rPr lang="en-US" sz="1800" dirty="0">
                <a:latin typeface="Calibri" panose="020F0502020204030204" pitchFamily="34" charset="0"/>
                <a:ea typeface="DengXian" panose="02010600030101010101" pitchFamily="2" charset="-122"/>
                <a:cs typeface="Arial" panose="020B0604020202020204" pitchFamily="34" charset="0"/>
              </a:rPr>
              <a:t> das </a:t>
            </a:r>
            <a:r>
              <a:rPr lang="en-US" sz="1800" dirty="0" err="1">
                <a:latin typeface="Calibri" panose="020F0502020204030204" pitchFamily="34" charset="0"/>
                <a:ea typeface="DengXian" panose="02010600030101010101" pitchFamily="2" charset="-122"/>
                <a:cs typeface="Arial" panose="020B0604020202020204" pitchFamily="34" charset="0"/>
              </a:rPr>
              <a:t>qualificações</a:t>
            </a:r>
            <a:r>
              <a:rPr lang="en-US" sz="1800" dirty="0">
                <a:latin typeface="Calibri" panose="020F0502020204030204" pitchFamily="34" charset="0"/>
                <a:ea typeface="DengXian" panose="02010600030101010101" pitchFamily="2" charset="-122"/>
                <a:cs typeface="Arial" panose="020B0604020202020204" pitchFamily="34" charset="0"/>
              </a:rPr>
              <a:t>, microcredenciais, </a:t>
            </a:r>
            <a:r>
              <a:rPr lang="en-US" sz="1800" dirty="0" err="1">
                <a:latin typeface="Calibri" panose="020F0502020204030204" pitchFamily="34" charset="0"/>
                <a:ea typeface="DengXian" panose="02010600030101010101" pitchFamily="2" charset="-122"/>
                <a:cs typeface="Arial" panose="020B0604020202020204" pitchFamily="34" charset="0"/>
              </a:rPr>
              <a:t>perfis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comuns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profissões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qualificações</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novas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competências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desenvolver</a:t>
            </a:r>
            <a:r>
              <a:rPr lang="en-US" sz="1800" dirty="0">
                <a:latin typeface="Calibri" panose="020F0502020204030204" pitchFamily="34" charset="0"/>
                <a:ea typeface="DengXian" panose="02010600030101010101" pitchFamily="2" charset="-122"/>
                <a:cs typeface="Arial" panose="020B0604020202020204" pitchFamily="34" charset="0"/>
              </a:rPr>
              <a:t> o </a:t>
            </a:r>
            <a:r>
              <a:rPr lang="en-US" sz="1800" dirty="0" err="1">
                <a:latin typeface="Calibri" panose="020F0502020204030204" pitchFamily="34" charset="0"/>
                <a:ea typeface="DengXian" panose="02010600030101010101" pitchFamily="2" charset="-122"/>
                <a:cs typeface="Arial" panose="020B0604020202020204" pitchFamily="34" charset="0"/>
              </a:rPr>
              <a:t>documento</a:t>
            </a:r>
            <a:r>
              <a:rPr lang="en-US" sz="1800" dirty="0">
                <a:latin typeface="Calibri" panose="020F0502020204030204" pitchFamily="34" charset="0"/>
                <a:ea typeface="DengXian" panose="02010600030101010101" pitchFamily="2" charset="-122"/>
                <a:cs typeface="Arial" panose="020B0604020202020204" pitchFamily="34" charset="0"/>
              </a:rPr>
              <a:t> de </a:t>
            </a:r>
            <a:r>
              <a:rPr lang="en-US" sz="1800" dirty="0" err="1">
                <a:latin typeface="Calibri" panose="020F0502020204030204" pitchFamily="34" charset="0"/>
                <a:ea typeface="DengXian" panose="02010600030101010101" pitchFamily="2" charset="-122"/>
                <a:cs typeface="Arial" panose="020B0604020202020204" pitchFamily="34" charset="0"/>
              </a:rPr>
              <a:t>síntese</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constituir</a:t>
            </a:r>
            <a:r>
              <a:rPr lang="en-US" sz="1800" dirty="0">
                <a:latin typeface="Calibri" panose="020F0502020204030204" pitchFamily="34" charset="0"/>
                <a:ea typeface="DengXian" panose="02010600030101010101" pitchFamily="2" charset="-122"/>
                <a:cs typeface="Arial" panose="020B0604020202020204" pitchFamily="34" charset="0"/>
              </a:rPr>
              <a:t> um </a:t>
            </a:r>
            <a:r>
              <a:rPr lang="en-US" sz="1800" dirty="0" err="1">
                <a:latin typeface="Calibri" panose="020F0502020204030204" pitchFamily="34" charset="0"/>
                <a:ea typeface="DengXian" panose="02010600030101010101" pitchFamily="2" charset="-122"/>
                <a:cs typeface="Arial" panose="020B0604020202020204" pitchFamily="34" charset="0"/>
              </a:rPr>
              <a:t>grupo</a:t>
            </a:r>
            <a:r>
              <a:rPr lang="en-US" sz="1800" dirty="0">
                <a:latin typeface="Calibri" panose="020F0502020204030204" pitchFamily="34" charset="0"/>
                <a:ea typeface="DengXian" panose="02010600030101010101" pitchFamily="2" charset="-122"/>
                <a:cs typeface="Arial" panose="020B0604020202020204" pitchFamily="34" charset="0"/>
              </a:rPr>
              <a:t> de </a:t>
            </a:r>
            <a:r>
              <a:rPr lang="en-US" sz="1800" dirty="0" err="1">
                <a:latin typeface="Calibri" panose="020F0502020204030204" pitchFamily="34" charset="0"/>
                <a:ea typeface="DengXian" panose="02010600030101010101" pitchFamily="2" charset="-122"/>
                <a:cs typeface="Arial" panose="020B0604020202020204" pitchFamily="34" charset="0"/>
              </a:rPr>
              <a:t>trabalho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específico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angariar</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financiamento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parcerias</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roteiro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Desenvolvimento</a:t>
            </a:r>
            <a:r>
              <a:rPr lang="en-US" sz="1800" dirty="0">
                <a:latin typeface="Calibri" panose="020F0502020204030204" pitchFamily="34" charset="0"/>
                <a:ea typeface="DengXian" panose="02010600030101010101" pitchFamily="2" charset="-122"/>
                <a:cs typeface="Arial" panose="020B0604020202020204" pitchFamily="34" charset="0"/>
              </a:rPr>
              <a:t> de </a:t>
            </a:r>
            <a:r>
              <a:rPr lang="en-US" sz="1800" dirty="0" err="1">
                <a:latin typeface="Calibri" panose="020F0502020204030204" pitchFamily="34" charset="0"/>
                <a:ea typeface="DengXian" panose="02010600030101010101" pitchFamily="2" charset="-122"/>
                <a:cs typeface="Arial" panose="020B0604020202020204" pitchFamily="34" charset="0"/>
              </a:rPr>
              <a:t>capacidades</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partilha</a:t>
            </a:r>
            <a:r>
              <a:rPr lang="en-US" sz="1800" dirty="0">
                <a:latin typeface="Calibri" panose="020F0502020204030204" pitchFamily="34" charset="0"/>
                <a:ea typeface="DengXian" panose="02010600030101010101" pitchFamily="2" charset="-122"/>
                <a:cs typeface="Arial" panose="020B0604020202020204" pitchFamily="34" charset="0"/>
              </a:rPr>
              <a:t> entre pares: </a:t>
            </a:r>
            <a:r>
              <a:rPr lang="en-US" sz="1800" dirty="0" err="1">
                <a:latin typeface="Calibri" panose="020F0502020204030204" pitchFamily="34" charset="0"/>
                <a:ea typeface="DengXian" panose="02010600030101010101" pitchFamily="2" charset="-122"/>
                <a:cs typeface="Arial" panose="020B0604020202020204" pitchFamily="34" charset="0"/>
              </a:rPr>
              <a:t>nível</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nacional</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nível</a:t>
            </a:r>
            <a:r>
              <a:rPr lang="en-US" sz="1800" dirty="0">
                <a:latin typeface="Calibri" panose="020F0502020204030204" pitchFamily="34" charset="0"/>
                <a:ea typeface="DengXian" panose="02010600030101010101" pitchFamily="2" charset="-122"/>
                <a:cs typeface="Arial" panose="020B0604020202020204" pitchFamily="34" charset="0"/>
              </a:rPr>
              <a:t> da SADC e </a:t>
            </a:r>
            <a:r>
              <a:rPr lang="en-US" sz="1800" dirty="0" err="1">
                <a:latin typeface="Calibri" panose="020F0502020204030204" pitchFamily="34" charset="0"/>
                <a:ea typeface="DengXian" panose="02010600030101010101" pitchFamily="2" charset="-122"/>
                <a:cs typeface="Arial" panose="020B0604020202020204" pitchFamily="34" charset="0"/>
              </a:rPr>
              <a:t>nível</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internacional</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mais</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vasto</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Reforço</a:t>
            </a:r>
            <a:r>
              <a:rPr lang="en-US" sz="1800" dirty="0">
                <a:latin typeface="Calibri" panose="020F0502020204030204" pitchFamily="34" charset="0"/>
                <a:ea typeface="DengXian" panose="02010600030101010101" pitchFamily="2" charset="-122"/>
                <a:cs typeface="Arial" panose="020B0604020202020204" pitchFamily="34" charset="0"/>
              </a:rPr>
              <a:t> da </a:t>
            </a:r>
            <a:r>
              <a:rPr lang="en-US" sz="1800" dirty="0" err="1">
                <a:latin typeface="Calibri" panose="020F0502020204030204" pitchFamily="34" charset="0"/>
                <a:ea typeface="DengXian" panose="02010600030101010101" pitchFamily="2" charset="-122"/>
                <a:cs typeface="Arial" panose="020B0604020202020204" pitchFamily="34" charset="0"/>
              </a:rPr>
              <a:t>cooperação</a:t>
            </a:r>
            <a:r>
              <a:rPr lang="en-US" sz="1800" dirty="0">
                <a:latin typeface="Calibri" panose="020F0502020204030204" pitchFamily="34" charset="0"/>
                <a:ea typeface="DengXian" panose="02010600030101010101" pitchFamily="2" charset="-122"/>
                <a:cs typeface="Arial" panose="020B0604020202020204" pitchFamily="34" charset="0"/>
              </a:rPr>
              <a:t> com o QAQ e o QEQ
</a:t>
            </a:r>
            <a:r>
              <a:rPr lang="en-US" sz="1800" dirty="0" err="1">
                <a:latin typeface="Calibri" panose="020F0502020204030204" pitchFamily="34" charset="0"/>
                <a:ea typeface="DengXian" panose="02010600030101010101" pitchFamily="2" charset="-122"/>
                <a:cs typeface="Arial" panose="020B0604020202020204" pitchFamily="34" charset="0"/>
              </a:rPr>
              <a:t>Monitorização</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avaliação</a:t>
            </a:r>
            <a:r>
              <a:rPr lang="en-US" sz="1800" dirty="0">
                <a:latin typeface="Calibri" panose="020F0502020204030204" pitchFamily="34" charset="0"/>
                <a:ea typeface="DengXian" panose="02010600030101010101" pitchFamily="2" charset="-122"/>
                <a:cs typeface="Arial" panose="020B0604020202020204" pitchFamily="34" charset="0"/>
              </a:rPr>
              <a:t> de </a:t>
            </a:r>
            <a:r>
              <a:rPr lang="en-US" sz="1800" dirty="0" err="1">
                <a:latin typeface="Calibri" panose="020F0502020204030204" pitchFamily="34" charset="0"/>
                <a:ea typeface="DengXian" panose="02010600030101010101" pitchFamily="2" charset="-122"/>
                <a:cs typeface="Arial" panose="020B0604020202020204" pitchFamily="34" charset="0"/>
              </a:rPr>
              <a:t>sistemas</a:t>
            </a:r>
            <a:r>
              <a:rPr lang="en-US" sz="1800" dirty="0">
                <a:latin typeface="Calibri" panose="020F0502020204030204" pitchFamily="34" charset="0"/>
                <a:ea typeface="DengXian" panose="02010600030101010101" pitchFamily="2" charset="-122"/>
                <a:cs typeface="Arial" panose="020B0604020202020204" pitchFamily="34" charset="0"/>
              </a:rPr>
              <a:t> e </a:t>
            </a:r>
            <a:r>
              <a:rPr lang="en-US" sz="1800" dirty="0" err="1">
                <a:latin typeface="Calibri" panose="020F0502020204030204" pitchFamily="34" charset="0"/>
                <a:ea typeface="DengXian" panose="02010600030101010101" pitchFamily="2" charset="-122"/>
                <a:cs typeface="Arial" panose="020B0604020202020204" pitchFamily="34" charset="0"/>
              </a:rPr>
              <a:t>instrumentos</a:t>
            </a:r>
            <a:r>
              <a:rPr lang="en-US" sz="1800" dirty="0">
                <a:latin typeface="Calibri" panose="020F0502020204030204" pitchFamily="34" charset="0"/>
                <a:ea typeface="DengXian" panose="02010600030101010101" pitchFamily="2" charset="-122"/>
                <a:cs typeface="Arial" panose="020B0604020202020204" pitchFamily="34" charset="0"/>
              </a:rPr>
              <a:t> para </a:t>
            </a:r>
            <a:r>
              <a:rPr lang="en-US" sz="1800" dirty="0" err="1">
                <a:latin typeface="Calibri" panose="020F0502020204030204" pitchFamily="34" charset="0"/>
                <a:ea typeface="DengXian" panose="02010600030101010101" pitchFamily="2" charset="-122"/>
                <a:cs typeface="Arial" panose="020B0604020202020204" pitchFamily="34" charset="0"/>
              </a:rPr>
              <a:t>apoiar</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uma</a:t>
            </a:r>
            <a:r>
              <a:rPr lang="en-US" sz="1800" dirty="0">
                <a:latin typeface="Calibri" panose="020F0502020204030204" pitchFamily="34" charset="0"/>
                <a:ea typeface="DengXian" panose="02010600030101010101" pitchFamily="2" charset="-122"/>
                <a:cs typeface="Arial" panose="020B0604020202020204" pitchFamily="34" charset="0"/>
              </a:rPr>
              <a:t> </a:t>
            </a:r>
            <a:r>
              <a:rPr lang="en-US" sz="1800" dirty="0" err="1">
                <a:latin typeface="Calibri" panose="020F0502020204030204" pitchFamily="34" charset="0"/>
                <a:ea typeface="DengXian" panose="02010600030101010101" pitchFamily="2" charset="-122"/>
                <a:cs typeface="Arial" panose="020B0604020202020204" pitchFamily="34" charset="0"/>
              </a:rPr>
              <a:t>abordagem</a:t>
            </a:r>
            <a:r>
              <a:rPr lang="en-US" sz="1800" dirty="0">
                <a:latin typeface="Calibri" panose="020F0502020204030204" pitchFamily="34" charset="0"/>
                <a:ea typeface="DengXian" panose="02010600030101010101" pitchFamily="2" charset="-122"/>
                <a:cs typeface="Arial" panose="020B0604020202020204" pitchFamily="34" charset="0"/>
              </a:rPr>
              <a:t> de </a:t>
            </a:r>
            <a:r>
              <a:rPr lang="en-US" sz="1800" dirty="0" err="1">
                <a:latin typeface="Calibri" panose="020F0502020204030204" pitchFamily="34" charset="0"/>
                <a:ea typeface="DengXian" panose="02010600030101010101" pitchFamily="2" charset="-122"/>
                <a:cs typeface="Arial" panose="020B0604020202020204" pitchFamily="34" charset="0"/>
              </a:rPr>
              <a:t>planeamento</a:t>
            </a:r>
            <a:r>
              <a:rPr lang="en-US" sz="1800" dirty="0">
                <a:latin typeface="Calibri" panose="020F0502020204030204" pitchFamily="34" charset="0"/>
                <a:ea typeface="DengXian" panose="02010600030101010101" pitchFamily="2" charset="-122"/>
                <a:cs typeface="Arial" panose="020B0604020202020204" pitchFamily="34" charset="0"/>
              </a:rPr>
              <a:t>-do-</a:t>
            </a:r>
            <a:r>
              <a:rPr lang="en-US" sz="1800" dirty="0" err="1">
                <a:latin typeface="Calibri" panose="020F0502020204030204" pitchFamily="34" charset="0"/>
                <a:ea typeface="DengXian" panose="02010600030101010101" pitchFamily="2" charset="-122"/>
                <a:cs typeface="Arial" panose="020B0604020202020204" pitchFamily="34" charset="0"/>
              </a:rPr>
              <a:t>monitorização</a:t>
            </a:r>
            <a:r>
              <a:rPr lang="en-US" sz="1800" dirty="0">
                <a:latin typeface="Calibri" panose="020F0502020204030204" pitchFamily="34" charset="0"/>
                <a:ea typeface="DengXian" panose="02010600030101010101" pitchFamily="2" charset="-122"/>
                <a:cs typeface="Arial" panose="020B0604020202020204" pitchFamily="34" charset="0"/>
              </a:rPr>
              <a:t>-</a:t>
            </a:r>
            <a:r>
              <a:rPr lang="en-US" sz="1800" dirty="0" err="1">
                <a:latin typeface="Calibri" panose="020F0502020204030204" pitchFamily="34" charset="0"/>
                <a:ea typeface="DengXian" panose="02010600030101010101" pitchFamily="2" charset="-122"/>
                <a:cs typeface="Arial" panose="020B0604020202020204" pitchFamily="34" charset="0"/>
              </a:rPr>
              <a:t>revisão</a:t>
            </a:r>
            <a:r>
              <a:rPr lang="en-US" sz="1800" dirty="0">
                <a:latin typeface="Calibri" panose="020F0502020204030204" pitchFamily="34" charset="0"/>
                <a:ea typeface="DengXian" panose="02010600030101010101" pitchFamily="2" charset="-122"/>
                <a:cs typeface="Arial" panose="020B0604020202020204" pitchFamily="34" charset="0"/>
              </a:rPr>
              <a:t> para a </a:t>
            </a:r>
            <a:r>
              <a:rPr lang="en-US" sz="1800" dirty="0" err="1">
                <a:latin typeface="Calibri" panose="020F0502020204030204" pitchFamily="34" charset="0"/>
                <a:ea typeface="DengXian" panose="02010600030101010101" pitchFamily="2" charset="-122"/>
                <a:cs typeface="Arial" panose="020B0604020202020204" pitchFamily="34" charset="0"/>
              </a:rPr>
              <a:t>implementação</a:t>
            </a:r>
            <a:r>
              <a:rPr lang="en-US" sz="1800" dirty="0">
                <a:latin typeface="Calibri" panose="020F0502020204030204" pitchFamily="34" charset="0"/>
                <a:ea typeface="DengXian" panose="02010600030101010101" pitchFamily="2" charset="-122"/>
                <a:cs typeface="Arial" panose="020B0604020202020204" pitchFamily="34" charset="0"/>
              </a:rPr>
              <a:t> do SADQF.
</a:t>
            </a:r>
            <a:r>
              <a:rPr lang="en-US" sz="1800" dirty="0" err="1">
                <a:latin typeface="Calibri" panose="020F0502020204030204" pitchFamily="34" charset="0"/>
                <a:ea typeface="DengXian" panose="02010600030101010101" pitchFamily="2" charset="-122"/>
                <a:cs typeface="Arial" panose="020B0604020202020204" pitchFamily="34" charset="0"/>
              </a:rPr>
              <a:t>Sobre</a:t>
            </a:r>
            <a:r>
              <a:rPr lang="en-US" sz="1800" dirty="0">
                <a:latin typeface="Calibri" panose="020F0502020204030204" pitchFamily="34" charset="0"/>
                <a:ea typeface="DengXian" panose="02010600030101010101" pitchFamily="2" charset="-122"/>
                <a:cs typeface="Arial" panose="020B0604020202020204" pitchFamily="34" charset="0"/>
              </a:rPr>
              <a:t> a </a:t>
            </a:r>
            <a:r>
              <a:rPr lang="en-US" sz="1800" dirty="0" err="1">
                <a:latin typeface="Calibri" panose="020F0502020204030204" pitchFamily="34" charset="0"/>
                <a:ea typeface="DengXian" panose="02010600030101010101" pitchFamily="2" charset="-122"/>
                <a:cs typeface="Arial" panose="020B0604020202020204" pitchFamily="34" charset="0"/>
              </a:rPr>
              <a:t>melhoria</a:t>
            </a:r>
            <a:r>
              <a:rPr lang="en-US" sz="1800" dirty="0">
                <a:latin typeface="Calibri" panose="020F0502020204030204" pitchFamily="34" charset="0"/>
                <a:ea typeface="DengXian" panose="02010600030101010101" pitchFamily="2" charset="-122"/>
                <a:cs typeface="Arial" panose="020B0604020202020204" pitchFamily="34" charset="0"/>
              </a:rPr>
              <a:t> da </a:t>
            </a:r>
            <a:r>
              <a:rPr lang="en-US" sz="1800" dirty="0" err="1">
                <a:latin typeface="Calibri" panose="020F0502020204030204" pitchFamily="34" charset="0"/>
                <a:ea typeface="DengXian" panose="02010600030101010101" pitchFamily="2" charset="-122"/>
                <a:cs typeface="Arial" panose="020B0604020202020204" pitchFamily="34" charset="0"/>
              </a:rPr>
              <a:t>governação</a:t>
            </a:r>
            <a:r>
              <a:rPr lang="en-US" sz="1800" dirty="0">
                <a:latin typeface="Calibri" panose="020F0502020204030204" pitchFamily="34" charset="0"/>
                <a:ea typeface="DengXian" panose="02010600030101010101" pitchFamily="2" charset="-122"/>
                <a:cs typeface="Arial" panose="020B0604020202020204" pitchFamily="34" charset="0"/>
              </a:rPr>
              <a:t>, da </a:t>
            </a:r>
            <a:r>
              <a:rPr lang="en-US" sz="1800" dirty="0" err="1">
                <a:latin typeface="Calibri" panose="020F0502020204030204" pitchFamily="34" charset="0"/>
                <a:ea typeface="DengXian" panose="02010600030101010101" pitchFamily="2" charset="-122"/>
                <a:cs typeface="Arial" panose="020B0604020202020204" pitchFamily="34" charset="0"/>
              </a:rPr>
              <a:t>organização</a:t>
            </a:r>
            <a:r>
              <a:rPr lang="en-US" sz="1800" dirty="0">
                <a:latin typeface="Calibri" panose="020F0502020204030204" pitchFamily="34" charset="0"/>
                <a:ea typeface="DengXian" panose="02010600030101010101" pitchFamily="2" charset="-122"/>
                <a:cs typeface="Arial" panose="020B0604020202020204" pitchFamily="34" charset="0"/>
              </a:rPr>
              <a:t> e dos </a:t>
            </a:r>
            <a:r>
              <a:rPr lang="en-US" sz="1800" dirty="0" err="1">
                <a:latin typeface="Calibri" panose="020F0502020204030204" pitchFamily="34" charset="0"/>
                <a:ea typeface="DengXian" panose="02010600030101010101" pitchFamily="2" charset="-122"/>
                <a:cs typeface="Arial" panose="020B0604020202020204" pitchFamily="34" charset="0"/>
              </a:rPr>
              <a:t>recursos</a:t>
            </a:r>
            <a:r>
              <a:rPr lang="en-US" sz="1800" dirty="0">
                <a:latin typeface="Calibri" panose="020F0502020204030204" pitchFamily="34" charset="0"/>
                <a:ea typeface="DengXian" panose="02010600030101010101" pitchFamily="2" charset="-122"/>
                <a:cs typeface="Arial" panose="020B0604020202020204" pitchFamily="34" charset="0"/>
              </a:rPr>
              <a:t> para a </a:t>
            </a:r>
            <a:r>
              <a:rPr lang="en-US" sz="1800" dirty="0" err="1">
                <a:latin typeface="Calibri" panose="020F0502020204030204" pitchFamily="34" charset="0"/>
                <a:ea typeface="DengXian" panose="02010600030101010101" pitchFamily="2" charset="-122"/>
                <a:cs typeface="Arial" panose="020B0604020202020204" pitchFamily="34" charset="0"/>
              </a:rPr>
              <a:t>implementação</a:t>
            </a:r>
            <a:r>
              <a:rPr lang="en-US" sz="1800" dirty="0">
                <a:latin typeface="Calibri" panose="020F0502020204030204" pitchFamily="34" charset="0"/>
                <a:ea typeface="DengXian" panose="02010600030101010101" pitchFamily="2" charset="-122"/>
                <a:cs typeface="Arial" panose="020B0604020202020204" pitchFamily="34" charset="0"/>
              </a:rPr>
              <a:t> do SADCQF</a:t>
            </a:r>
            <a:endParaRPr lang="en-BE" dirty="0"/>
          </a:p>
        </p:txBody>
      </p:sp>
      <p:sp>
        <p:nvSpPr>
          <p:cNvPr id="4" name="TextBox 3">
            <a:extLst>
              <a:ext uri="{FF2B5EF4-FFF2-40B4-BE49-F238E27FC236}">
                <a16:creationId xmlns:a16="http://schemas.microsoft.com/office/drawing/2014/main" id="{74EE79F3-95CF-982E-BB74-5095126F82F9}"/>
              </a:ext>
            </a:extLst>
          </p:cNvPr>
          <p:cNvSpPr txBox="1"/>
          <p:nvPr/>
        </p:nvSpPr>
        <p:spPr>
          <a:xfrm>
            <a:off x="10448144" y="273760"/>
            <a:ext cx="1514006" cy="646331"/>
          </a:xfrm>
          <a:prstGeom prst="rect">
            <a:avLst/>
          </a:prstGeom>
          <a:solidFill>
            <a:schemeClr val="accent2">
              <a:lumMod val="20000"/>
              <a:lumOff val="80000"/>
            </a:schemeClr>
          </a:solidFill>
        </p:spPr>
        <p:txBody>
          <a:bodyPr wrap="square" rtlCol="0">
            <a:spAutoFit/>
          </a:bodyPr>
          <a:lstStyle/>
          <a:p>
            <a:r>
              <a:rPr lang="en-BE" dirty="0"/>
              <a:t>Maria Luísa Chicote</a:t>
            </a:r>
          </a:p>
        </p:txBody>
      </p:sp>
    </p:spTree>
    <p:extLst>
      <p:ext uri="{BB962C8B-B14F-4D97-AF65-F5344CB8AC3E}">
        <p14:creationId xmlns:p14="http://schemas.microsoft.com/office/powerpoint/2010/main" val="2522381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33B1-E8F3-01C2-3DC5-DF5CE7791821}"/>
              </a:ext>
            </a:extLst>
          </p:cNvPr>
          <p:cNvSpPr>
            <a:spLocks noGrp="1"/>
          </p:cNvSpPr>
          <p:nvPr>
            <p:ph type="title"/>
          </p:nvPr>
        </p:nvSpPr>
        <p:spPr>
          <a:xfrm>
            <a:off x="838200" y="365126"/>
            <a:ext cx="10515600" cy="804108"/>
          </a:xfrm>
        </p:spPr>
        <p:txBody>
          <a:bodyPr/>
          <a:lstStyle/>
          <a:p>
            <a:r>
              <a:rPr lang="en-GB" b="1" dirty="0" err="1">
                <a:solidFill>
                  <a:schemeClr val="accent6">
                    <a:lumMod val="75000"/>
                  </a:schemeClr>
                </a:solidFill>
                <a:latin typeface="+mn-lt"/>
              </a:rPr>
              <a:t>Revisão</a:t>
            </a:r>
            <a:r>
              <a:rPr lang="en-GB" b="1" dirty="0">
                <a:solidFill>
                  <a:schemeClr val="accent6">
                    <a:lumMod val="75000"/>
                  </a:schemeClr>
                </a:solidFill>
                <a:latin typeface="+mn-lt"/>
              </a:rPr>
              <a:t> da </a:t>
            </a:r>
            <a:r>
              <a:rPr lang="en-GB" b="1" dirty="0" err="1">
                <a:solidFill>
                  <a:schemeClr val="accent6">
                    <a:lumMod val="75000"/>
                  </a:schemeClr>
                </a:solidFill>
                <a:latin typeface="+mn-lt"/>
              </a:rPr>
              <a:t>implementação</a:t>
            </a:r>
            <a:r>
              <a:rPr lang="en-GB" b="1" dirty="0">
                <a:solidFill>
                  <a:schemeClr val="accent6">
                    <a:lumMod val="75000"/>
                  </a:schemeClr>
                </a:solidFill>
                <a:latin typeface="+mn-lt"/>
              </a:rPr>
              <a:t> do SADCQF</a:t>
            </a:r>
            <a:endParaRPr lang="en-BE" b="1" dirty="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8D40530D-F40C-AABD-2C28-2B3DE4796BE7}"/>
              </a:ext>
            </a:extLst>
          </p:cNvPr>
          <p:cNvSpPr>
            <a:spLocks noGrp="1"/>
          </p:cNvSpPr>
          <p:nvPr>
            <p:ph idx="1"/>
          </p:nvPr>
        </p:nvSpPr>
        <p:spPr>
          <a:xfrm>
            <a:off x="599607" y="1334125"/>
            <a:ext cx="11182662" cy="4842838"/>
          </a:xfrm>
        </p:spPr>
        <p:txBody>
          <a:bodyPr/>
          <a:lstStyle/>
          <a:p>
            <a:pPr algn="just">
              <a:lnSpc>
                <a:spcPct val="115000"/>
              </a:lnSpc>
              <a:spcBef>
                <a:spcPts val="600"/>
              </a:spcBef>
              <a:spcAft>
                <a:spcPts val="600"/>
              </a:spcAft>
            </a:pPr>
            <a:r>
              <a:rPr lang="en-GB"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Os</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principais</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desafios</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dos </a:t>
            </a:r>
            <a:r>
              <a:rPr lang="en-GB"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instrumento</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jurídicos</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do SADCQF </a:t>
            </a:r>
            <a:r>
              <a:rPr lang="en-GB"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são</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lvl="1" algn="just">
              <a:lnSpc>
                <a:spcPct val="115000"/>
              </a:lnSpc>
              <a:spcBef>
                <a:spcPts val="600"/>
              </a:spcBef>
              <a:spcAft>
                <a:spcPts val="600"/>
              </a:spcAft>
              <a:buFont typeface="Wingdings" pitchFamily="2" charset="2"/>
              <a:buChar char="Ø"/>
            </a:pP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Pouca</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sensibilização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das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partes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interessadas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alguns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países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especialmente</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organismos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reguladores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académicos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devido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uma</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comunicação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insuficiente</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Participação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limitada</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das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partes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interessadas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e dos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utilizadores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tais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como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empregadores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instituições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ensino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superior e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institutos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de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ensino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e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formação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profissionais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enfrenta</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desafios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relacionados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com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restrições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orçamentais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situação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da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execução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dos QNQ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vários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países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rotação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frequente</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dos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membros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do TCCA e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limitada</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divulgação</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das </a:t>
            </a:r>
            <a:r>
              <a:rPr lang="en-GB" dirty="0" err="1">
                <a:solidFill>
                  <a:srgbClr val="000000"/>
                </a:solidFill>
                <a:latin typeface="Calibri" panose="020F0502020204030204" pitchFamily="34" charset="0"/>
                <a:ea typeface="Calibri" panose="020F0502020204030204" pitchFamily="34" charset="0"/>
                <a:cs typeface="Calibri" panose="020F0502020204030204" pitchFamily="34" charset="0"/>
              </a:rPr>
              <a:t>informações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GB" dirty="0">
              <a:solidFill>
                <a:srgbClr val="000000"/>
              </a:solidFill>
              <a:effectLst/>
              <a:latin typeface="Calibri" panose="020F0502020204030204" pitchFamily="34" charset="0"/>
              <a:ea typeface="Calibri" panose="020F0502020204030204" pitchFamily="34" charset="0"/>
            </a:endParaRPr>
          </a:p>
          <a:p>
            <a:pPr lvl="0">
              <a:lnSpc>
                <a:spcPct val="107000"/>
              </a:lnSpc>
              <a:spcBef>
                <a:spcPts val="600"/>
              </a:spcBef>
              <a:spcAft>
                <a:spcPts val="600"/>
              </a:spcAft>
              <a:tabLst>
                <a:tab pos="5941060" algn="l"/>
              </a:tabLst>
            </a:pPr>
            <a:endParaRPr lang="en-BE" sz="1800" dirty="0">
              <a:solidFill>
                <a:srgbClr val="000000"/>
              </a:solidFill>
              <a:latin typeface="Calibri" panose="020F0502020204030204" pitchFamily="34" charset="0"/>
              <a:cs typeface="Calibri" panose="020F0502020204030204" pitchFamily="34" charset="0"/>
            </a:endParaRPr>
          </a:p>
          <a:p>
            <a:pPr marL="0" indent="0">
              <a:buNone/>
            </a:pPr>
            <a:endParaRPr lang="en-BE" dirty="0"/>
          </a:p>
        </p:txBody>
      </p:sp>
      <p:sp>
        <p:nvSpPr>
          <p:cNvPr id="4" name="TextBox 3">
            <a:extLst>
              <a:ext uri="{FF2B5EF4-FFF2-40B4-BE49-F238E27FC236}">
                <a16:creationId xmlns:a16="http://schemas.microsoft.com/office/drawing/2014/main" id="{3267D47B-C1E2-4579-A88F-98F2F6CF6138}"/>
              </a:ext>
            </a:extLst>
          </p:cNvPr>
          <p:cNvSpPr txBox="1"/>
          <p:nvPr/>
        </p:nvSpPr>
        <p:spPr>
          <a:xfrm>
            <a:off x="10448144" y="273760"/>
            <a:ext cx="1514006" cy="646331"/>
          </a:xfrm>
          <a:prstGeom prst="rect">
            <a:avLst/>
          </a:prstGeom>
          <a:solidFill>
            <a:schemeClr val="accent2">
              <a:lumMod val="20000"/>
              <a:lumOff val="80000"/>
            </a:schemeClr>
          </a:solidFill>
        </p:spPr>
        <p:txBody>
          <a:bodyPr wrap="square" rtlCol="0">
            <a:spAutoFit/>
          </a:bodyPr>
          <a:lstStyle/>
          <a:p>
            <a:r>
              <a:rPr lang="en-BE" dirty="0"/>
              <a:t>Maria Luísa Chicote</a:t>
            </a:r>
          </a:p>
        </p:txBody>
      </p:sp>
    </p:spTree>
    <p:extLst>
      <p:ext uri="{BB962C8B-B14F-4D97-AF65-F5344CB8AC3E}">
        <p14:creationId xmlns:p14="http://schemas.microsoft.com/office/powerpoint/2010/main" val="2271356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9345</TotalTime>
  <Words>21236</Words>
  <Application>Microsoft Macintosh PowerPoint</Application>
  <PresentationFormat>Widescreen</PresentationFormat>
  <Paragraphs>1351</Paragraphs>
  <Slides>171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171</vt:i4>
      </vt:variant>
    </vt:vector>
  </HeadingPairs>
  <TitlesOfParts>
    <vt:vector size="180" baseType="lpstr">
      <vt:lpstr>DengXian</vt:lpstr>
      <vt:lpstr>Aptos</vt:lpstr>
      <vt:lpstr>Arial</vt:lpstr>
      <vt:lpstr>Calibri</vt:lpstr>
      <vt:lpstr>Calibri Light</vt:lpstr>
      <vt:lpstr>Symbol</vt:lpstr>
      <vt:lpstr>Times New Roman</vt:lpstr>
      <vt:lpstr>Wingdings</vt:lpstr>
      <vt:lpstr>Office Theme</vt:lpstr>
      <vt:lpstr> Comparison of the European Qualifications Framework (EQF) and SADCQF </vt:lpstr>
      <vt:lpstr>Table of contents of the presentation</vt:lpstr>
      <vt:lpstr>Members of the Working Group</vt:lpstr>
      <vt:lpstr>Comparison meetings</vt:lpstr>
      <vt:lpstr>Images of the comparison dialogue</vt:lpstr>
      <vt:lpstr>Recap of the 6th meeting, 08/04/2024</vt:lpstr>
      <vt:lpstr>Recap of Meeting 5, 19/03/2024</vt:lpstr>
      <vt:lpstr>Meeting 4 20/02/2024</vt:lpstr>
      <vt:lpstr>PowerPoint Presentation</vt:lpstr>
      <vt:lpstr>Section 1. EQF-SADCQF comparison: objectives, value-added</vt:lpstr>
      <vt:lpstr>Context</vt:lpstr>
      <vt:lpstr>Objectives and value-added of comparison</vt:lpstr>
      <vt:lpstr>Objectives and value-added of comparison</vt:lpstr>
      <vt:lpstr>Section 2. Comparison process: Methodology. Topics</vt:lpstr>
      <vt:lpstr>Topics of comparison</vt:lpstr>
      <vt:lpstr>Process</vt:lpstr>
      <vt:lpstr>Main steps of the comparison</vt:lpstr>
      <vt:lpstr>Last round of review and consultation</vt:lpstr>
      <vt:lpstr>Final steps</vt:lpstr>
      <vt:lpstr>Section 3. Comparison report</vt:lpstr>
      <vt:lpstr>Report outline</vt:lpstr>
      <vt:lpstr>Comparison backed by evidence</vt:lpstr>
      <vt:lpstr>Section 4. Results of the comparison</vt:lpstr>
      <vt:lpstr>Comparison</vt:lpstr>
      <vt:lpstr>Summary of comparison</vt:lpstr>
      <vt:lpstr>Similarities and differences</vt:lpstr>
      <vt:lpstr>Some discussed issues</vt:lpstr>
      <vt:lpstr>“Harmonisation”</vt:lpstr>
      <vt:lpstr>“Harmonisation”</vt:lpstr>
      <vt:lpstr>In EQF / EU level context of education and training</vt:lpstr>
      <vt:lpstr>Topic 1</vt:lpstr>
      <vt:lpstr>Topic 1: Objectives</vt:lpstr>
      <vt:lpstr>Topic 1: Objectives</vt:lpstr>
      <vt:lpstr>Topic 1: Objectives (3)</vt:lpstr>
      <vt:lpstr>Topic 1: Objectives</vt:lpstr>
      <vt:lpstr>Topic 2</vt:lpstr>
      <vt:lpstr>Topic 2: Scope</vt:lpstr>
      <vt:lpstr>Topic 2: Scope – Sum-up</vt:lpstr>
      <vt:lpstr>Topic 3</vt:lpstr>
      <vt:lpstr>Topic 3: Levels and level descriptors</vt:lpstr>
      <vt:lpstr>Topic 3: Levels and level descriptors</vt:lpstr>
      <vt:lpstr>Topic 3: Levels and level descriptors – examples from SADC</vt:lpstr>
      <vt:lpstr>Topic 3: SADCQF Level descriptors </vt:lpstr>
      <vt:lpstr>Topic 3: Levels and level descriptors</vt:lpstr>
      <vt:lpstr>Semantic comparison of level descriptors</vt:lpstr>
      <vt:lpstr>Semantic comparison level descriptors</vt:lpstr>
      <vt:lpstr>On substantial differences</vt:lpstr>
      <vt:lpstr>PowerPoint Presentation</vt:lpstr>
      <vt:lpstr>PowerPoint Presentation</vt:lpstr>
      <vt:lpstr>PowerPoint Presentation</vt:lpstr>
      <vt:lpstr>PowerPoint Presentation</vt:lpstr>
      <vt:lpstr>In the EQF context (1)</vt:lpstr>
      <vt:lpstr>In the EQF context (2)</vt:lpstr>
      <vt:lpstr>In the context of SADCQF (1)</vt:lpstr>
      <vt:lpstr>In the context of SADCQF (2)</vt:lpstr>
      <vt:lpstr>In the context of SADCQF (3)</vt:lpstr>
      <vt:lpstr>Credit Accumulation and Transfer – EQF Context (1) </vt:lpstr>
      <vt:lpstr>Credit Accumulation and Transfer – EQF Context (2) </vt:lpstr>
      <vt:lpstr>Credit Accumulation and Transfer – EQF Context (3) </vt:lpstr>
      <vt:lpstr>Credit Accumulation and Transfer – SADCQF Context (1) </vt:lpstr>
      <vt:lpstr>Credit Accumulation and Transfer – SADCQF Context (2) </vt:lpstr>
      <vt:lpstr>Credit Accumulation and Transfer – SADCQF Context (3) </vt:lpstr>
      <vt:lpstr>Credit Accumulation and Transfer – SADCQF Context (4) </vt:lpstr>
      <vt:lpstr>Topic 5</vt:lpstr>
      <vt:lpstr>In the SADCQF context – regional level (1)</vt:lpstr>
      <vt:lpstr>In the SADCQF context – at national level (2)</vt:lpstr>
      <vt:lpstr>In the SADCQF context (3)</vt:lpstr>
      <vt:lpstr>In the EQF context (1)</vt:lpstr>
      <vt:lpstr>In the EQF context – instruments (2)</vt:lpstr>
      <vt:lpstr>Topic 6</vt:lpstr>
      <vt:lpstr>Quality Assurance in Referencing / Alignment</vt:lpstr>
      <vt:lpstr>In the EQF context (1)</vt:lpstr>
      <vt:lpstr>In the EQF context (2)</vt:lpstr>
      <vt:lpstr>In the SADCQF context (1)</vt:lpstr>
      <vt:lpstr>In the SADCQF context (2)</vt:lpstr>
      <vt:lpstr>In the SADCQF context (3)</vt:lpstr>
      <vt:lpstr>In the SADC context – regional organisations</vt:lpstr>
      <vt:lpstr>In the SADC context - national organisations</vt:lpstr>
      <vt:lpstr>Topic 7: Communication, visibility, transparency, access to information</vt:lpstr>
      <vt:lpstr>Topic 7: in the EQF context</vt:lpstr>
      <vt:lpstr>Topic 7: in the EQF context</vt:lpstr>
      <vt:lpstr>Topic 7: in the EQF context</vt:lpstr>
      <vt:lpstr>Topic 7: in the EQF context</vt:lpstr>
      <vt:lpstr>Topic 8: Recognition processes  Mercy Ngoma, Dr Molise Nhlapo, Tiina Polo</vt:lpstr>
      <vt:lpstr>Topic 8: in the EQF context…</vt:lpstr>
      <vt:lpstr>Topic 8: in the EQF context…</vt:lpstr>
      <vt:lpstr>Topic 8: in the EQF context…</vt:lpstr>
      <vt:lpstr>Topic 8: in the SADCQF context</vt:lpstr>
      <vt:lpstr>Topic 8: in the SADCQF context</vt:lpstr>
      <vt:lpstr>Topic 8: in the SADCQF context</vt:lpstr>
      <vt:lpstr>Comparison discussion topic 8</vt:lpstr>
      <vt:lpstr>Comparability of recognition of qualifications</vt:lpstr>
      <vt:lpstr>Topic 9: Governance  Tiina Polo Maria Luísa Chicote Laurent Ndaywel </vt:lpstr>
      <vt:lpstr>Topic 9: Governance – EQF Context (1)</vt:lpstr>
      <vt:lpstr>Topic 9: Governance (2)</vt:lpstr>
      <vt:lpstr>Topic 9: Governance (3)</vt:lpstr>
      <vt:lpstr>Topic 9: Governação SADCQF (PT)</vt:lpstr>
      <vt:lpstr>Novo roteiro de implementação do SADCQF (2023-2026)</vt:lpstr>
      <vt:lpstr>Revisão da implementação do SADCQF</vt:lpstr>
      <vt:lpstr>Niveau national – modèles de gouvernance</vt:lpstr>
      <vt:lpstr>Niveau national – modèles de gouvernance (2)</vt:lpstr>
      <vt:lpstr>Exemples de fonctions des Autorités Nationales des Certifications Qualifications – Maurice (MQA)</vt:lpstr>
      <vt:lpstr>Comparison discussion topic 9</vt:lpstr>
      <vt:lpstr>Topic 10</vt:lpstr>
      <vt:lpstr>Topic 10: Referencing</vt:lpstr>
      <vt:lpstr>Referencing criteria</vt:lpstr>
      <vt:lpstr>Referencing guidance - EQF / SADCQF</vt:lpstr>
      <vt:lpstr>Referencing / Alignment criteria (1-5 - shortened)</vt:lpstr>
      <vt:lpstr>Referencing criteria (6-10 EQF)</vt:lpstr>
      <vt:lpstr>Alignment criteria (6-10 SADCQF)</vt:lpstr>
      <vt:lpstr>Referencing achievements (EQF context) – date: 05/03/2024</vt:lpstr>
      <vt:lpstr>Alignment achievements SADCQF</vt:lpstr>
      <vt:lpstr>Conclusion on Topic 10</vt:lpstr>
      <vt:lpstr>ANNEXES</vt:lpstr>
      <vt:lpstr>Congratulations!</vt:lpstr>
      <vt:lpstr>Agenda of 7th meeting of comparison EQF-SACDQF</vt:lpstr>
      <vt:lpstr>Survey – your views and recommendations for chapter Conclusions and Recommendations</vt:lpstr>
      <vt:lpstr>Objective of meeting 6</vt:lpstr>
      <vt:lpstr>Table of content: was discussed, validated at Meeting 5. Aligned with 2 first comparison reports</vt:lpstr>
      <vt:lpstr>Additional themes – upon requests of WG members at meeting 2</vt:lpstr>
      <vt:lpstr>Main conclusion</vt:lpstr>
      <vt:lpstr>Next steps</vt:lpstr>
      <vt:lpstr>Reference: Meetings 1 to 5</vt:lpstr>
      <vt:lpstr>Recap of meeting 4</vt:lpstr>
      <vt:lpstr>Agenda of comparison meeting 5</vt:lpstr>
      <vt:lpstr>Topic 11</vt:lpstr>
      <vt:lpstr>Topic 11: transparency of the comparison process</vt:lpstr>
      <vt:lpstr>Tema 11: transparência do processo de comparação (2)</vt:lpstr>
      <vt:lpstr>Conclusion on Topic 11 </vt:lpstr>
      <vt:lpstr>Towards the  comparison report</vt:lpstr>
      <vt:lpstr>Report Outline</vt:lpstr>
      <vt:lpstr>Conclusions</vt:lpstr>
      <vt:lpstr>Recommendations</vt:lpstr>
      <vt:lpstr>Thank you!! Merci! Obrigada! Assante!</vt:lpstr>
      <vt:lpstr>Meeting 4 – 20/02/2024</vt:lpstr>
      <vt:lpstr>Agenda meeting 4</vt:lpstr>
      <vt:lpstr>Meeting 4 20/02/2024</vt:lpstr>
      <vt:lpstr>Recap meeting 3</vt:lpstr>
      <vt:lpstr>Learning outcomes</vt:lpstr>
      <vt:lpstr>RPL: good practice</vt:lpstr>
      <vt:lpstr>Case study: Germany</vt:lpstr>
      <vt:lpstr>Case study: Germany</vt:lpstr>
      <vt:lpstr>Case study: Germany</vt:lpstr>
      <vt:lpstr>Case study: Germany</vt:lpstr>
      <vt:lpstr>Case study: Germany</vt:lpstr>
      <vt:lpstr>Case study: Germany</vt:lpstr>
      <vt:lpstr>Topic 7: in the SADCQF context (1)</vt:lpstr>
      <vt:lpstr>Topic 7: in the SADCQF context (2)</vt:lpstr>
      <vt:lpstr>Topic 7: in the SADCQF context (2)</vt:lpstr>
      <vt:lpstr>Comparison discussion topic 7</vt:lpstr>
      <vt:lpstr>Topic 8: Recognition processes  Mercy Ngoma, Dr Molise Nhlapo, Tiina Polo</vt:lpstr>
      <vt:lpstr>Topic 8: in the EQF context…</vt:lpstr>
      <vt:lpstr>Topic 8: in the EQF context…</vt:lpstr>
      <vt:lpstr>Topic 8: in the SADCQF context</vt:lpstr>
      <vt:lpstr>Topic 8: in the SADCQF context</vt:lpstr>
      <vt:lpstr>Topic 8: in the SADCQF context</vt:lpstr>
      <vt:lpstr>Comparison discussion topic 8</vt:lpstr>
      <vt:lpstr>Summary of the comparison: a possible template</vt:lpstr>
      <vt:lpstr>Next steps</vt:lpstr>
      <vt:lpstr>Thank you! Merci! Obrigado!</vt:lpstr>
      <vt:lpstr>ANNEX</vt:lpstr>
      <vt:lpstr>Meeting 3: Agenda </vt:lpstr>
      <vt:lpstr>Main updates on the Working Note</vt:lpstr>
      <vt:lpstr>Next meetings</vt:lpstr>
      <vt:lpstr>SADC Countries contributing to presentations</vt:lpstr>
      <vt:lpstr>ANNEX</vt:lpstr>
      <vt:lpstr>Session 1 - 1: Recap - Comparison EQF-NQF</vt:lpstr>
      <vt:lpstr>1.2 Comparison approach, topics and working group</vt:lpstr>
      <vt:lpstr>1.4. Methodology</vt:lpstr>
      <vt:lpstr>Indicative revised roadmap for the comparison</vt:lpstr>
      <vt:lpstr>Thank you! Merci! Obrigada(o)! Assante sana!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the European Qualifications Framework (EQF) and NQF of Cabo Verde</dc:title>
  <dc:creator>Microsoft Office User</dc:creator>
  <cp:lastModifiedBy>eduardacastel2020@outlook.com</cp:lastModifiedBy>
  <cp:revision>147</cp:revision>
  <cp:lastPrinted>2024-01-15T11:07:25Z</cp:lastPrinted>
  <dcterms:created xsi:type="dcterms:W3CDTF">2023-06-08T16:32:02Z</dcterms:created>
  <dcterms:modified xsi:type="dcterms:W3CDTF">2024-05-08T11:43:01Z</dcterms:modified>
</cp:coreProperties>
</file>